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05" r:id="rId1"/>
  </p:sldMasterIdLst>
  <p:notesMasterIdLst>
    <p:notesMasterId r:id="rId16"/>
  </p:notesMasterIdLst>
  <p:sldIdLst>
    <p:sldId id="256" r:id="rId2"/>
    <p:sldId id="257" r:id="rId3"/>
    <p:sldId id="261" r:id="rId4"/>
    <p:sldId id="259" r:id="rId5"/>
    <p:sldId id="262" r:id="rId6"/>
    <p:sldId id="263" r:id="rId7"/>
    <p:sldId id="264" r:id="rId8"/>
    <p:sldId id="265" r:id="rId9"/>
    <p:sldId id="266" r:id="rId10"/>
    <p:sldId id="267" r:id="rId11"/>
    <p:sldId id="268" r:id="rId12"/>
    <p:sldId id="269" r:id="rId13"/>
    <p:sldId id="270" r:id="rId14"/>
    <p:sldId id="271" r:id="rId15"/>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3840">
          <p15:clr>
            <a:srgbClr val="A4A3A4"/>
          </p15:clr>
        </p15:guide>
      </p15:sldGuideLst>
    </p:ext>
    <p:ext uri="{2D200454-40CA-4A62-9FC3-DE9A4176ACB9}">
      <p15:notesGuideLst xmlns:p15="http://schemas.microsoft.com/office/powerpoint/2012/main" xmlns="">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snapVertSplitter="1" vertBarState="minimized" horzBarState="maximized">
    <p:restoredLeft sz="34559" autoAdjust="0"/>
    <p:restoredTop sz="86389" autoAdjust="0"/>
  </p:normalViewPr>
  <p:slideViewPr>
    <p:cSldViewPr snapToGrid="0">
      <p:cViewPr varScale="1">
        <p:scale>
          <a:sx n="69" d="100"/>
          <a:sy n="69" d="100"/>
        </p:scale>
        <p:origin x="-1380" y="-102"/>
      </p:cViewPr>
      <p:guideLst>
        <p:guide orient="horz" pos="2160"/>
        <p:guide pos="3840"/>
      </p:guideLst>
    </p:cSldViewPr>
  </p:slideViewPr>
  <p:outlineViewPr>
    <p:cViewPr>
      <p:scale>
        <a:sx n="33" d="100"/>
        <a:sy n="33" d="100"/>
      </p:scale>
      <p:origin x="0" y="0"/>
    </p:cViewPr>
  </p:outlineViewPr>
  <p:notesTextViewPr>
    <p:cViewPr>
      <p:scale>
        <a:sx n="1" d="1"/>
        <a:sy n="1" d="1"/>
      </p:scale>
      <p:origin x="0" y="0"/>
    </p:cViewPr>
  </p:notesTextViewPr>
  <p:sorterViewPr>
    <p:cViewPr>
      <p:scale>
        <a:sx n="85" d="100"/>
        <a:sy n="85" d="100"/>
      </p:scale>
      <p:origin x="0" y="1392"/>
    </p:cViewPr>
  </p:sorterViewPr>
  <p:notesViewPr>
    <p:cSldViewPr snapToGrid="0">
      <p:cViewPr varScale="1">
        <p:scale>
          <a:sx n="52" d="100"/>
          <a:sy n="52" d="100"/>
        </p:scale>
        <p:origin x="-2916" y="-102"/>
      </p:cViewPr>
      <p:guideLst>
        <p:guide orient="horz" pos="2880"/>
        <p:guide pos="2160"/>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ru-RU" dirty="0"/>
          </a:p>
        </p:txBody>
      </p:sp>
      <p:sp>
        <p:nvSpPr>
          <p:cNvPr id="3" name="Дата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9B3FAE9-67CF-4424-BBB3-FCE3B23AA1A1}" type="datetimeFigureOut">
              <a:rPr lang="ru-RU" smtClean="0"/>
              <a:pPr/>
              <a:t>06.02.2018</a:t>
            </a:fld>
            <a:endParaRPr lang="ru-RU" dirty="0"/>
          </a:p>
        </p:txBody>
      </p:sp>
      <p:sp>
        <p:nvSpPr>
          <p:cNvPr id="4" name="Образ слайда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ru-RU" dirty="0"/>
          </a:p>
        </p:txBody>
      </p:sp>
      <p:sp>
        <p:nvSpPr>
          <p:cNvPr id="5" name="Заметки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ru-RU" dirty="0"/>
          </a:p>
        </p:txBody>
      </p:sp>
      <p:sp>
        <p:nvSpPr>
          <p:cNvPr id="7" name="Номер слайда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ADDE4B5-8F33-46ED-B91E-412D156089DC}" type="slidenum">
              <a:rPr lang="ru-RU" smtClean="0"/>
              <a:pPr/>
              <a:t>‹#›</a:t>
            </a:fld>
            <a:endParaRPr lang="ru-RU" dirty="0"/>
          </a:p>
        </p:txBody>
      </p:sp>
    </p:spTree>
    <p:extLst>
      <p:ext uri="{BB962C8B-B14F-4D97-AF65-F5344CB8AC3E}">
        <p14:creationId xmlns:p14="http://schemas.microsoft.com/office/powerpoint/2010/main" xmlns="" val="281598002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DADDE4B5-8F33-46ED-B91E-412D156089DC}" type="slidenum">
              <a:rPr lang="ru-RU" smtClean="0"/>
              <a:pPr/>
              <a:t>2</a:t>
            </a:fld>
            <a:endParaRPr lang="ru-RU"/>
          </a:p>
        </p:txBody>
      </p:sp>
    </p:spTree>
    <p:extLst>
      <p:ext uri="{BB962C8B-B14F-4D97-AF65-F5344CB8AC3E}">
        <p14:creationId xmlns:p14="http://schemas.microsoft.com/office/powerpoint/2010/main" xmlns="" val="375890847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grpSp>
        <p:nvGrpSpPr>
          <p:cNvPr id="16" name="Group 15"/>
          <p:cNvGrpSpPr/>
          <p:nvPr/>
        </p:nvGrpSpPr>
        <p:grpSpPr>
          <a:xfrm>
            <a:off x="0" y="-8467"/>
            <a:ext cx="12192000" cy="6866467"/>
            <a:chOff x="0" y="-8467"/>
            <a:chExt cx="12192000" cy="6866467"/>
          </a:xfrm>
        </p:grpSpPr>
        <p:cxnSp>
          <p:nvCxnSpPr>
            <p:cNvPr id="19" name="Straight Connector 18"/>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1"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Isosceles Triangle 22"/>
            <p:cNvSpPr/>
            <p:nvPr/>
          </p:nvSpPr>
          <p:spPr>
            <a:xfrm>
              <a:off x="8932333" y="3048000"/>
              <a:ext cx="3259667" cy="3810000"/>
            </a:xfrm>
            <a:prstGeom prst="triangle">
              <a:avLst>
                <a:gd name="adj" fmla="val 100000"/>
              </a:avLst>
            </a:prstGeom>
            <a:solidFill>
              <a:schemeClr val="accent1">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lumMod val="50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10371666" y="3589867"/>
              <a:ext cx="1817159" cy="3268133"/>
            </a:xfrm>
            <a:prstGeom prst="triangle">
              <a:avLst>
                <a:gd name="adj" fmla="val 100000"/>
              </a:avLst>
            </a:prstGeom>
            <a:solidFill>
              <a:schemeClr val="accent1">
                <a:lumMod val="50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rot="10800000">
              <a:off x="0" y="0"/>
              <a:ext cx="842596" cy="5666154"/>
            </a:xfrm>
            <a:prstGeom prst="triangle">
              <a:avLst>
                <a:gd name="adj" fmla="val 100000"/>
              </a:avLst>
            </a:pr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lumMod val="75000"/>
                  </a:schemeClr>
                </a:solidFill>
              </a:defRPr>
            </a:lvl1pPr>
          </a:lstStyle>
          <a:p>
            <a:r>
              <a:rPr lang="ru-RU" smtClean="0"/>
              <a:t>Образец заголовка</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406F7A2E-305C-40DE-A979-2E6C016906EB}" type="datetimeFigureOut">
              <a:rPr lang="ru-RU" smtClean="0"/>
              <a:pPr/>
              <a:t>06.02.2018</a:t>
            </a:fld>
            <a:endParaRPr lang="ru-RU" dirty="0"/>
          </a:p>
        </p:txBody>
      </p:sp>
      <p:sp>
        <p:nvSpPr>
          <p:cNvPr id="5" name="Footer Placeholder 4"/>
          <p:cNvSpPr>
            <a:spLocks noGrp="1"/>
          </p:cNvSpPr>
          <p:nvPr>
            <p:ph type="ftr" sz="quarter" idx="11"/>
          </p:nvPr>
        </p:nvSpPr>
        <p:spPr/>
        <p:txBody>
          <a:bodyPr/>
          <a:lstStyle/>
          <a:p>
            <a:endParaRPr lang="ru-RU" dirty="0"/>
          </a:p>
        </p:txBody>
      </p:sp>
      <p:sp>
        <p:nvSpPr>
          <p:cNvPr id="6" name="Slide Number Placeholder 5"/>
          <p:cNvSpPr>
            <a:spLocks noGrp="1"/>
          </p:cNvSpPr>
          <p:nvPr>
            <p:ph type="sldNum" sz="quarter" idx="12"/>
          </p:nvPr>
        </p:nvSpPr>
        <p:spPr/>
        <p:txBody>
          <a:bodyPr/>
          <a:lstStyle/>
          <a:p>
            <a:fld id="{8BEF366B-084D-4EE0-BE60-C813CC7197F5}" type="slidenum">
              <a:rPr lang="ru-RU" smtClean="0"/>
              <a:pPr/>
              <a:t>‹#›</a:t>
            </a:fld>
            <a:endParaRPr lang="ru-RU" dirty="0"/>
          </a:p>
        </p:txBody>
      </p:sp>
    </p:spTree>
    <p:extLst>
      <p:ext uri="{BB962C8B-B14F-4D97-AF65-F5344CB8AC3E}">
        <p14:creationId xmlns:p14="http://schemas.microsoft.com/office/powerpoint/2010/main" xmlns="" val="400831508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406F7A2E-305C-40DE-A979-2E6C016906EB}" type="datetimeFigureOut">
              <a:rPr lang="ru-RU" smtClean="0"/>
              <a:pPr/>
              <a:t>06.02.2018</a:t>
            </a:fld>
            <a:endParaRPr lang="ru-RU" dirty="0"/>
          </a:p>
        </p:txBody>
      </p:sp>
      <p:sp>
        <p:nvSpPr>
          <p:cNvPr id="5" name="Footer Placeholder 4"/>
          <p:cNvSpPr>
            <a:spLocks noGrp="1"/>
          </p:cNvSpPr>
          <p:nvPr>
            <p:ph type="ftr" sz="quarter" idx="11"/>
          </p:nvPr>
        </p:nvSpPr>
        <p:spPr/>
        <p:txBody>
          <a:bodyPr/>
          <a:lstStyle/>
          <a:p>
            <a:endParaRPr lang="ru-RU" dirty="0"/>
          </a:p>
        </p:txBody>
      </p:sp>
      <p:sp>
        <p:nvSpPr>
          <p:cNvPr id="6" name="Slide Number Placeholder 5"/>
          <p:cNvSpPr>
            <a:spLocks noGrp="1"/>
          </p:cNvSpPr>
          <p:nvPr>
            <p:ph type="sldNum" sz="quarter" idx="12"/>
          </p:nvPr>
        </p:nvSpPr>
        <p:spPr/>
        <p:txBody>
          <a:bodyPr/>
          <a:lstStyle/>
          <a:p>
            <a:fld id="{8BEF366B-084D-4EE0-BE60-C813CC7197F5}" type="slidenum">
              <a:rPr lang="ru-RU" smtClean="0"/>
              <a:pPr/>
              <a:t>‹#›</a:t>
            </a:fld>
            <a:endParaRPr lang="ru-RU" dirty="0"/>
          </a:p>
        </p:txBody>
      </p:sp>
    </p:spTree>
    <p:extLst>
      <p:ext uri="{BB962C8B-B14F-4D97-AF65-F5344CB8AC3E}">
        <p14:creationId xmlns:p14="http://schemas.microsoft.com/office/powerpoint/2010/main" xmlns="" val="212362361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ru-RU" smtClean="0"/>
              <a:t>Образец заголовка</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406F7A2E-305C-40DE-A979-2E6C016906EB}" type="datetimeFigureOut">
              <a:rPr lang="ru-RU" smtClean="0"/>
              <a:pPr/>
              <a:t>06.02.2018</a:t>
            </a:fld>
            <a:endParaRPr lang="ru-RU" dirty="0"/>
          </a:p>
        </p:txBody>
      </p:sp>
      <p:sp>
        <p:nvSpPr>
          <p:cNvPr id="5" name="Footer Placeholder 4"/>
          <p:cNvSpPr>
            <a:spLocks noGrp="1"/>
          </p:cNvSpPr>
          <p:nvPr>
            <p:ph type="ftr" sz="quarter" idx="11"/>
          </p:nvPr>
        </p:nvSpPr>
        <p:spPr/>
        <p:txBody>
          <a:bodyPr/>
          <a:lstStyle/>
          <a:p>
            <a:endParaRPr lang="ru-RU" dirty="0"/>
          </a:p>
        </p:txBody>
      </p:sp>
      <p:sp>
        <p:nvSpPr>
          <p:cNvPr id="6" name="Slide Number Placeholder 5"/>
          <p:cNvSpPr>
            <a:spLocks noGrp="1"/>
          </p:cNvSpPr>
          <p:nvPr>
            <p:ph type="sldNum" sz="quarter" idx="12"/>
          </p:nvPr>
        </p:nvSpPr>
        <p:spPr/>
        <p:txBody>
          <a:bodyPr/>
          <a:lstStyle/>
          <a:p>
            <a:fld id="{8BEF366B-084D-4EE0-BE60-C813CC7197F5}" type="slidenum">
              <a:rPr lang="ru-RU" smtClean="0"/>
              <a:pPr/>
              <a:t>‹#›</a:t>
            </a:fld>
            <a:endParaRPr lang="ru-RU"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xmlns="" val="374737639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406F7A2E-305C-40DE-A979-2E6C016906EB}" type="datetimeFigureOut">
              <a:rPr lang="ru-RU" smtClean="0"/>
              <a:pPr/>
              <a:t>06.02.2018</a:t>
            </a:fld>
            <a:endParaRPr lang="ru-RU" dirty="0"/>
          </a:p>
        </p:txBody>
      </p:sp>
      <p:sp>
        <p:nvSpPr>
          <p:cNvPr id="5" name="Footer Placeholder 4"/>
          <p:cNvSpPr>
            <a:spLocks noGrp="1"/>
          </p:cNvSpPr>
          <p:nvPr>
            <p:ph type="ftr" sz="quarter" idx="11"/>
          </p:nvPr>
        </p:nvSpPr>
        <p:spPr/>
        <p:txBody>
          <a:bodyPr/>
          <a:lstStyle/>
          <a:p>
            <a:endParaRPr lang="ru-RU" dirty="0"/>
          </a:p>
        </p:txBody>
      </p:sp>
      <p:sp>
        <p:nvSpPr>
          <p:cNvPr id="6" name="Slide Number Placeholder 5"/>
          <p:cNvSpPr>
            <a:spLocks noGrp="1"/>
          </p:cNvSpPr>
          <p:nvPr>
            <p:ph type="sldNum" sz="quarter" idx="12"/>
          </p:nvPr>
        </p:nvSpPr>
        <p:spPr/>
        <p:txBody>
          <a:bodyPr/>
          <a:lstStyle/>
          <a:p>
            <a:fld id="{8BEF366B-084D-4EE0-BE60-C813CC7197F5}" type="slidenum">
              <a:rPr lang="ru-RU" smtClean="0"/>
              <a:pPr/>
              <a:t>‹#›</a:t>
            </a:fld>
            <a:endParaRPr lang="ru-RU" dirty="0"/>
          </a:p>
        </p:txBody>
      </p:sp>
    </p:spTree>
    <p:extLst>
      <p:ext uri="{BB962C8B-B14F-4D97-AF65-F5344CB8AC3E}">
        <p14:creationId xmlns:p14="http://schemas.microsoft.com/office/powerpoint/2010/main" xmlns="" val="247598604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Цитата карточки имени">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ru-RU" smtClean="0"/>
              <a:t>Образец заголовка</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406F7A2E-305C-40DE-A979-2E6C016906EB}" type="datetimeFigureOut">
              <a:rPr lang="ru-RU" smtClean="0"/>
              <a:pPr/>
              <a:t>06.02.2018</a:t>
            </a:fld>
            <a:endParaRPr lang="ru-RU" dirty="0"/>
          </a:p>
        </p:txBody>
      </p:sp>
      <p:sp>
        <p:nvSpPr>
          <p:cNvPr id="5" name="Footer Placeholder 4"/>
          <p:cNvSpPr>
            <a:spLocks noGrp="1"/>
          </p:cNvSpPr>
          <p:nvPr>
            <p:ph type="ftr" sz="quarter" idx="11"/>
          </p:nvPr>
        </p:nvSpPr>
        <p:spPr/>
        <p:txBody>
          <a:bodyPr/>
          <a:lstStyle/>
          <a:p>
            <a:endParaRPr lang="ru-RU" dirty="0"/>
          </a:p>
        </p:txBody>
      </p:sp>
      <p:sp>
        <p:nvSpPr>
          <p:cNvPr id="6" name="Slide Number Placeholder 5"/>
          <p:cNvSpPr>
            <a:spLocks noGrp="1"/>
          </p:cNvSpPr>
          <p:nvPr>
            <p:ph type="sldNum" sz="quarter" idx="12"/>
          </p:nvPr>
        </p:nvSpPr>
        <p:spPr/>
        <p:txBody>
          <a:bodyPr/>
          <a:lstStyle/>
          <a:p>
            <a:fld id="{8BEF366B-084D-4EE0-BE60-C813CC7197F5}" type="slidenum">
              <a:rPr lang="ru-RU" smtClean="0"/>
              <a:pPr/>
              <a:t>‹#›</a:t>
            </a:fld>
            <a:endParaRPr lang="ru-RU"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xmlns="" val="28304522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Истина или ложь">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ru-RU" smtClean="0"/>
              <a:t>Образец заголовка</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406F7A2E-305C-40DE-A979-2E6C016906EB}" type="datetimeFigureOut">
              <a:rPr lang="ru-RU" smtClean="0"/>
              <a:pPr/>
              <a:t>06.02.2018</a:t>
            </a:fld>
            <a:endParaRPr lang="ru-RU" dirty="0"/>
          </a:p>
        </p:txBody>
      </p:sp>
      <p:sp>
        <p:nvSpPr>
          <p:cNvPr id="5" name="Footer Placeholder 4"/>
          <p:cNvSpPr>
            <a:spLocks noGrp="1"/>
          </p:cNvSpPr>
          <p:nvPr>
            <p:ph type="ftr" sz="quarter" idx="11"/>
          </p:nvPr>
        </p:nvSpPr>
        <p:spPr/>
        <p:txBody>
          <a:bodyPr/>
          <a:lstStyle/>
          <a:p>
            <a:endParaRPr lang="ru-RU" dirty="0"/>
          </a:p>
        </p:txBody>
      </p:sp>
      <p:sp>
        <p:nvSpPr>
          <p:cNvPr id="6" name="Slide Number Placeholder 5"/>
          <p:cNvSpPr>
            <a:spLocks noGrp="1"/>
          </p:cNvSpPr>
          <p:nvPr>
            <p:ph type="sldNum" sz="quarter" idx="12"/>
          </p:nvPr>
        </p:nvSpPr>
        <p:spPr/>
        <p:txBody>
          <a:bodyPr/>
          <a:lstStyle/>
          <a:p>
            <a:fld id="{8BEF366B-084D-4EE0-BE60-C813CC7197F5}" type="slidenum">
              <a:rPr lang="ru-RU" smtClean="0"/>
              <a:pPr/>
              <a:t>‹#›</a:t>
            </a:fld>
            <a:endParaRPr lang="ru-RU" dirty="0"/>
          </a:p>
        </p:txBody>
      </p:sp>
    </p:spTree>
    <p:extLst>
      <p:ext uri="{BB962C8B-B14F-4D97-AF65-F5344CB8AC3E}">
        <p14:creationId xmlns:p14="http://schemas.microsoft.com/office/powerpoint/2010/main" xmlns="" val="372270267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406F7A2E-305C-40DE-A979-2E6C016906EB}" type="datetimeFigureOut">
              <a:rPr lang="ru-RU" smtClean="0"/>
              <a:pPr/>
              <a:t>06.02.2018</a:t>
            </a:fld>
            <a:endParaRPr lang="ru-RU" dirty="0"/>
          </a:p>
        </p:txBody>
      </p:sp>
      <p:sp>
        <p:nvSpPr>
          <p:cNvPr id="5" name="Footer Placeholder 4"/>
          <p:cNvSpPr>
            <a:spLocks noGrp="1"/>
          </p:cNvSpPr>
          <p:nvPr>
            <p:ph type="ftr" sz="quarter" idx="11"/>
          </p:nvPr>
        </p:nvSpPr>
        <p:spPr/>
        <p:txBody>
          <a:bodyPr/>
          <a:lstStyle/>
          <a:p>
            <a:endParaRPr lang="ru-RU" dirty="0"/>
          </a:p>
        </p:txBody>
      </p:sp>
      <p:sp>
        <p:nvSpPr>
          <p:cNvPr id="6" name="Slide Number Placeholder 5"/>
          <p:cNvSpPr>
            <a:spLocks noGrp="1"/>
          </p:cNvSpPr>
          <p:nvPr>
            <p:ph type="sldNum" sz="quarter" idx="12"/>
          </p:nvPr>
        </p:nvSpPr>
        <p:spPr/>
        <p:txBody>
          <a:bodyPr/>
          <a:lstStyle/>
          <a:p>
            <a:fld id="{8BEF366B-084D-4EE0-BE60-C813CC7197F5}" type="slidenum">
              <a:rPr lang="ru-RU" smtClean="0"/>
              <a:pPr/>
              <a:t>‹#›</a:t>
            </a:fld>
            <a:endParaRPr lang="ru-RU" dirty="0"/>
          </a:p>
        </p:txBody>
      </p:sp>
    </p:spTree>
    <p:extLst>
      <p:ext uri="{BB962C8B-B14F-4D97-AF65-F5344CB8AC3E}">
        <p14:creationId xmlns:p14="http://schemas.microsoft.com/office/powerpoint/2010/main" xmlns="" val="178256182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406F7A2E-305C-40DE-A979-2E6C016906EB}" type="datetimeFigureOut">
              <a:rPr lang="ru-RU" smtClean="0"/>
              <a:pPr/>
              <a:t>06.02.2018</a:t>
            </a:fld>
            <a:endParaRPr lang="ru-RU" dirty="0"/>
          </a:p>
        </p:txBody>
      </p:sp>
      <p:sp>
        <p:nvSpPr>
          <p:cNvPr id="5" name="Footer Placeholder 4"/>
          <p:cNvSpPr>
            <a:spLocks noGrp="1"/>
          </p:cNvSpPr>
          <p:nvPr>
            <p:ph type="ftr" sz="quarter" idx="11"/>
          </p:nvPr>
        </p:nvSpPr>
        <p:spPr/>
        <p:txBody>
          <a:bodyPr/>
          <a:lstStyle/>
          <a:p>
            <a:endParaRPr lang="ru-RU" dirty="0"/>
          </a:p>
        </p:txBody>
      </p:sp>
      <p:sp>
        <p:nvSpPr>
          <p:cNvPr id="6" name="Slide Number Placeholder 5"/>
          <p:cNvSpPr>
            <a:spLocks noGrp="1"/>
          </p:cNvSpPr>
          <p:nvPr>
            <p:ph type="sldNum" sz="quarter" idx="12"/>
          </p:nvPr>
        </p:nvSpPr>
        <p:spPr/>
        <p:txBody>
          <a:bodyPr/>
          <a:lstStyle/>
          <a:p>
            <a:fld id="{8BEF366B-084D-4EE0-BE60-C813CC7197F5}" type="slidenum">
              <a:rPr lang="ru-RU" smtClean="0"/>
              <a:pPr/>
              <a:t>‹#›</a:t>
            </a:fld>
            <a:endParaRPr lang="ru-RU" dirty="0"/>
          </a:p>
        </p:txBody>
      </p:sp>
    </p:spTree>
    <p:extLst>
      <p:ext uri="{BB962C8B-B14F-4D97-AF65-F5344CB8AC3E}">
        <p14:creationId xmlns:p14="http://schemas.microsoft.com/office/powerpoint/2010/main" xmlns="" val="233792482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406F7A2E-305C-40DE-A979-2E6C016906EB}" type="datetimeFigureOut">
              <a:rPr lang="ru-RU" smtClean="0"/>
              <a:pPr/>
              <a:t>06.02.2018</a:t>
            </a:fld>
            <a:endParaRPr lang="ru-RU" dirty="0"/>
          </a:p>
        </p:txBody>
      </p:sp>
      <p:sp>
        <p:nvSpPr>
          <p:cNvPr id="5" name="Footer Placeholder 4"/>
          <p:cNvSpPr>
            <a:spLocks noGrp="1"/>
          </p:cNvSpPr>
          <p:nvPr>
            <p:ph type="ftr" sz="quarter" idx="11"/>
          </p:nvPr>
        </p:nvSpPr>
        <p:spPr/>
        <p:txBody>
          <a:bodyPr/>
          <a:lstStyle/>
          <a:p>
            <a:endParaRPr lang="ru-RU" dirty="0"/>
          </a:p>
        </p:txBody>
      </p:sp>
      <p:sp>
        <p:nvSpPr>
          <p:cNvPr id="6" name="Slide Number Placeholder 5"/>
          <p:cNvSpPr>
            <a:spLocks noGrp="1"/>
          </p:cNvSpPr>
          <p:nvPr>
            <p:ph type="sldNum" sz="quarter" idx="12"/>
          </p:nvPr>
        </p:nvSpPr>
        <p:spPr/>
        <p:txBody>
          <a:bodyPr/>
          <a:lstStyle/>
          <a:p>
            <a:fld id="{8BEF366B-084D-4EE0-BE60-C813CC7197F5}" type="slidenum">
              <a:rPr lang="ru-RU" smtClean="0"/>
              <a:pPr/>
              <a:t>‹#›</a:t>
            </a:fld>
            <a:endParaRPr lang="ru-RU" dirty="0"/>
          </a:p>
        </p:txBody>
      </p:sp>
    </p:spTree>
    <p:extLst>
      <p:ext uri="{BB962C8B-B14F-4D97-AF65-F5344CB8AC3E}">
        <p14:creationId xmlns:p14="http://schemas.microsoft.com/office/powerpoint/2010/main" xmlns="" val="88555428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406F7A2E-305C-40DE-A979-2E6C016906EB}" type="datetimeFigureOut">
              <a:rPr lang="ru-RU" smtClean="0"/>
              <a:pPr/>
              <a:t>06.02.2018</a:t>
            </a:fld>
            <a:endParaRPr lang="ru-RU" dirty="0"/>
          </a:p>
        </p:txBody>
      </p:sp>
      <p:sp>
        <p:nvSpPr>
          <p:cNvPr id="5" name="Footer Placeholder 4"/>
          <p:cNvSpPr>
            <a:spLocks noGrp="1"/>
          </p:cNvSpPr>
          <p:nvPr>
            <p:ph type="ftr" sz="quarter" idx="11"/>
          </p:nvPr>
        </p:nvSpPr>
        <p:spPr/>
        <p:txBody>
          <a:bodyPr/>
          <a:lstStyle/>
          <a:p>
            <a:endParaRPr lang="ru-RU" dirty="0"/>
          </a:p>
        </p:txBody>
      </p:sp>
      <p:sp>
        <p:nvSpPr>
          <p:cNvPr id="6" name="Slide Number Placeholder 5"/>
          <p:cNvSpPr>
            <a:spLocks noGrp="1"/>
          </p:cNvSpPr>
          <p:nvPr>
            <p:ph type="sldNum" sz="quarter" idx="12"/>
          </p:nvPr>
        </p:nvSpPr>
        <p:spPr/>
        <p:txBody>
          <a:bodyPr/>
          <a:lstStyle/>
          <a:p>
            <a:fld id="{8BEF366B-084D-4EE0-BE60-C813CC7197F5}" type="slidenum">
              <a:rPr lang="ru-RU" smtClean="0"/>
              <a:pPr/>
              <a:t>‹#›</a:t>
            </a:fld>
            <a:endParaRPr lang="ru-RU" dirty="0"/>
          </a:p>
        </p:txBody>
      </p:sp>
    </p:spTree>
    <p:extLst>
      <p:ext uri="{BB962C8B-B14F-4D97-AF65-F5344CB8AC3E}">
        <p14:creationId xmlns:p14="http://schemas.microsoft.com/office/powerpoint/2010/main" xmlns="" val="157554403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406F7A2E-305C-40DE-A979-2E6C016906EB}" type="datetimeFigureOut">
              <a:rPr lang="ru-RU" smtClean="0"/>
              <a:pPr/>
              <a:t>06.02.2018</a:t>
            </a:fld>
            <a:endParaRPr lang="ru-RU" dirty="0"/>
          </a:p>
        </p:txBody>
      </p:sp>
      <p:sp>
        <p:nvSpPr>
          <p:cNvPr id="6" name="Footer Placeholder 5"/>
          <p:cNvSpPr>
            <a:spLocks noGrp="1"/>
          </p:cNvSpPr>
          <p:nvPr>
            <p:ph type="ftr" sz="quarter" idx="11"/>
          </p:nvPr>
        </p:nvSpPr>
        <p:spPr/>
        <p:txBody>
          <a:bodyPr/>
          <a:lstStyle/>
          <a:p>
            <a:endParaRPr lang="ru-RU" dirty="0"/>
          </a:p>
        </p:txBody>
      </p:sp>
      <p:sp>
        <p:nvSpPr>
          <p:cNvPr id="7" name="Slide Number Placeholder 6"/>
          <p:cNvSpPr>
            <a:spLocks noGrp="1"/>
          </p:cNvSpPr>
          <p:nvPr>
            <p:ph type="sldNum" sz="quarter" idx="12"/>
          </p:nvPr>
        </p:nvSpPr>
        <p:spPr/>
        <p:txBody>
          <a:bodyPr/>
          <a:lstStyle/>
          <a:p>
            <a:fld id="{8BEF366B-084D-4EE0-BE60-C813CC7197F5}" type="slidenum">
              <a:rPr lang="ru-RU" smtClean="0"/>
              <a:pPr/>
              <a:t>‹#›</a:t>
            </a:fld>
            <a:endParaRPr lang="ru-RU" dirty="0"/>
          </a:p>
        </p:txBody>
      </p:sp>
    </p:spTree>
    <p:extLst>
      <p:ext uri="{BB962C8B-B14F-4D97-AF65-F5344CB8AC3E}">
        <p14:creationId xmlns:p14="http://schemas.microsoft.com/office/powerpoint/2010/main" xmlns="" val="428434190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406F7A2E-305C-40DE-A979-2E6C016906EB}" type="datetimeFigureOut">
              <a:rPr lang="ru-RU" smtClean="0"/>
              <a:pPr/>
              <a:t>06.02.2018</a:t>
            </a:fld>
            <a:endParaRPr lang="ru-RU" dirty="0"/>
          </a:p>
        </p:txBody>
      </p:sp>
      <p:sp>
        <p:nvSpPr>
          <p:cNvPr id="8" name="Footer Placeholder 7"/>
          <p:cNvSpPr>
            <a:spLocks noGrp="1"/>
          </p:cNvSpPr>
          <p:nvPr>
            <p:ph type="ftr" sz="quarter" idx="11"/>
          </p:nvPr>
        </p:nvSpPr>
        <p:spPr/>
        <p:txBody>
          <a:bodyPr/>
          <a:lstStyle/>
          <a:p>
            <a:endParaRPr lang="ru-RU" dirty="0"/>
          </a:p>
        </p:txBody>
      </p:sp>
      <p:sp>
        <p:nvSpPr>
          <p:cNvPr id="9" name="Slide Number Placeholder 8"/>
          <p:cNvSpPr>
            <a:spLocks noGrp="1"/>
          </p:cNvSpPr>
          <p:nvPr>
            <p:ph type="sldNum" sz="quarter" idx="12"/>
          </p:nvPr>
        </p:nvSpPr>
        <p:spPr/>
        <p:txBody>
          <a:bodyPr/>
          <a:lstStyle/>
          <a:p>
            <a:fld id="{8BEF366B-084D-4EE0-BE60-C813CC7197F5}" type="slidenum">
              <a:rPr lang="ru-RU" smtClean="0"/>
              <a:pPr/>
              <a:t>‹#›</a:t>
            </a:fld>
            <a:endParaRPr lang="ru-RU" dirty="0"/>
          </a:p>
        </p:txBody>
      </p:sp>
    </p:spTree>
    <p:extLst>
      <p:ext uri="{BB962C8B-B14F-4D97-AF65-F5344CB8AC3E}">
        <p14:creationId xmlns:p14="http://schemas.microsoft.com/office/powerpoint/2010/main" xmlns="" val="207225088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406F7A2E-305C-40DE-A979-2E6C016906EB}" type="datetimeFigureOut">
              <a:rPr lang="ru-RU" smtClean="0"/>
              <a:pPr/>
              <a:t>06.02.2018</a:t>
            </a:fld>
            <a:endParaRPr lang="ru-RU" dirty="0"/>
          </a:p>
        </p:txBody>
      </p:sp>
      <p:sp>
        <p:nvSpPr>
          <p:cNvPr id="4" name="Footer Placeholder 3"/>
          <p:cNvSpPr>
            <a:spLocks noGrp="1"/>
          </p:cNvSpPr>
          <p:nvPr>
            <p:ph type="ftr" sz="quarter" idx="11"/>
          </p:nvPr>
        </p:nvSpPr>
        <p:spPr/>
        <p:txBody>
          <a:bodyPr/>
          <a:lstStyle/>
          <a:p>
            <a:endParaRPr lang="ru-RU" dirty="0"/>
          </a:p>
        </p:txBody>
      </p:sp>
      <p:sp>
        <p:nvSpPr>
          <p:cNvPr id="5" name="Slide Number Placeholder 4"/>
          <p:cNvSpPr>
            <a:spLocks noGrp="1"/>
          </p:cNvSpPr>
          <p:nvPr>
            <p:ph type="sldNum" sz="quarter" idx="12"/>
          </p:nvPr>
        </p:nvSpPr>
        <p:spPr/>
        <p:txBody>
          <a:bodyPr/>
          <a:lstStyle/>
          <a:p>
            <a:fld id="{8BEF366B-084D-4EE0-BE60-C813CC7197F5}" type="slidenum">
              <a:rPr lang="ru-RU" smtClean="0"/>
              <a:pPr/>
              <a:t>‹#›</a:t>
            </a:fld>
            <a:endParaRPr lang="ru-RU" dirty="0"/>
          </a:p>
        </p:txBody>
      </p:sp>
    </p:spTree>
    <p:extLst>
      <p:ext uri="{BB962C8B-B14F-4D97-AF65-F5344CB8AC3E}">
        <p14:creationId xmlns:p14="http://schemas.microsoft.com/office/powerpoint/2010/main" xmlns="" val="160144453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06F7A2E-305C-40DE-A979-2E6C016906EB}" type="datetimeFigureOut">
              <a:rPr lang="ru-RU" smtClean="0"/>
              <a:pPr/>
              <a:t>06.02.2018</a:t>
            </a:fld>
            <a:endParaRPr lang="ru-RU" dirty="0"/>
          </a:p>
        </p:txBody>
      </p:sp>
      <p:sp>
        <p:nvSpPr>
          <p:cNvPr id="3" name="Footer Placeholder 2"/>
          <p:cNvSpPr>
            <a:spLocks noGrp="1"/>
          </p:cNvSpPr>
          <p:nvPr>
            <p:ph type="ftr" sz="quarter" idx="11"/>
          </p:nvPr>
        </p:nvSpPr>
        <p:spPr/>
        <p:txBody>
          <a:bodyPr/>
          <a:lstStyle/>
          <a:p>
            <a:endParaRPr lang="ru-RU" dirty="0"/>
          </a:p>
        </p:txBody>
      </p:sp>
      <p:sp>
        <p:nvSpPr>
          <p:cNvPr id="4" name="Slide Number Placeholder 3"/>
          <p:cNvSpPr>
            <a:spLocks noGrp="1"/>
          </p:cNvSpPr>
          <p:nvPr>
            <p:ph type="sldNum" sz="quarter" idx="12"/>
          </p:nvPr>
        </p:nvSpPr>
        <p:spPr/>
        <p:txBody>
          <a:bodyPr/>
          <a:lstStyle/>
          <a:p>
            <a:fld id="{8BEF366B-084D-4EE0-BE60-C813CC7197F5}" type="slidenum">
              <a:rPr lang="ru-RU" smtClean="0"/>
              <a:pPr/>
              <a:t>‹#›</a:t>
            </a:fld>
            <a:endParaRPr lang="ru-RU" dirty="0"/>
          </a:p>
        </p:txBody>
      </p:sp>
    </p:spTree>
    <p:extLst>
      <p:ext uri="{BB962C8B-B14F-4D97-AF65-F5344CB8AC3E}">
        <p14:creationId xmlns:p14="http://schemas.microsoft.com/office/powerpoint/2010/main" xmlns="" val="421317539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ru-RU" smtClean="0"/>
              <a:t>Образец заголовка</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ru-RU" smtClean="0"/>
              <a:t>Образец текста</a:t>
            </a:r>
          </a:p>
        </p:txBody>
      </p:sp>
      <p:sp>
        <p:nvSpPr>
          <p:cNvPr id="5" name="Date Placeholder 4"/>
          <p:cNvSpPr>
            <a:spLocks noGrp="1"/>
          </p:cNvSpPr>
          <p:nvPr>
            <p:ph type="dt" sz="half" idx="10"/>
          </p:nvPr>
        </p:nvSpPr>
        <p:spPr/>
        <p:txBody>
          <a:bodyPr/>
          <a:lstStyle/>
          <a:p>
            <a:fld id="{406F7A2E-305C-40DE-A979-2E6C016906EB}" type="datetimeFigureOut">
              <a:rPr lang="ru-RU" smtClean="0"/>
              <a:pPr/>
              <a:t>06.02.2018</a:t>
            </a:fld>
            <a:endParaRPr lang="ru-RU" dirty="0"/>
          </a:p>
        </p:txBody>
      </p:sp>
      <p:sp>
        <p:nvSpPr>
          <p:cNvPr id="6" name="Footer Placeholder 5"/>
          <p:cNvSpPr>
            <a:spLocks noGrp="1"/>
          </p:cNvSpPr>
          <p:nvPr>
            <p:ph type="ftr" sz="quarter" idx="11"/>
          </p:nvPr>
        </p:nvSpPr>
        <p:spPr/>
        <p:txBody>
          <a:bodyPr/>
          <a:lstStyle/>
          <a:p>
            <a:endParaRPr lang="ru-RU" dirty="0"/>
          </a:p>
        </p:txBody>
      </p:sp>
      <p:sp>
        <p:nvSpPr>
          <p:cNvPr id="7" name="Slide Number Placeholder 6"/>
          <p:cNvSpPr>
            <a:spLocks noGrp="1"/>
          </p:cNvSpPr>
          <p:nvPr>
            <p:ph type="sldNum" sz="quarter" idx="12"/>
          </p:nvPr>
        </p:nvSpPr>
        <p:spPr/>
        <p:txBody>
          <a:bodyPr/>
          <a:lstStyle/>
          <a:p>
            <a:fld id="{8BEF366B-084D-4EE0-BE60-C813CC7197F5}" type="slidenum">
              <a:rPr lang="ru-RU" smtClean="0"/>
              <a:pPr/>
              <a:t>‹#›</a:t>
            </a:fld>
            <a:endParaRPr lang="ru-RU" dirty="0"/>
          </a:p>
        </p:txBody>
      </p:sp>
    </p:spTree>
    <p:extLst>
      <p:ext uri="{BB962C8B-B14F-4D97-AF65-F5344CB8AC3E}">
        <p14:creationId xmlns:p14="http://schemas.microsoft.com/office/powerpoint/2010/main" xmlns="" val="219724642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dirty="0" smtClean="0"/>
              <a:t>Вставка рисунка</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406F7A2E-305C-40DE-A979-2E6C016906EB}" type="datetimeFigureOut">
              <a:rPr lang="ru-RU" smtClean="0"/>
              <a:pPr/>
              <a:t>06.02.2018</a:t>
            </a:fld>
            <a:endParaRPr lang="ru-RU" dirty="0"/>
          </a:p>
        </p:txBody>
      </p:sp>
      <p:sp>
        <p:nvSpPr>
          <p:cNvPr id="6" name="Footer Placeholder 5"/>
          <p:cNvSpPr>
            <a:spLocks noGrp="1"/>
          </p:cNvSpPr>
          <p:nvPr>
            <p:ph type="ftr" sz="quarter" idx="11"/>
          </p:nvPr>
        </p:nvSpPr>
        <p:spPr/>
        <p:txBody>
          <a:bodyPr/>
          <a:lstStyle/>
          <a:p>
            <a:endParaRPr lang="ru-RU" dirty="0"/>
          </a:p>
        </p:txBody>
      </p:sp>
      <p:sp>
        <p:nvSpPr>
          <p:cNvPr id="7" name="Slide Number Placeholder 6"/>
          <p:cNvSpPr>
            <a:spLocks noGrp="1"/>
          </p:cNvSpPr>
          <p:nvPr>
            <p:ph type="sldNum" sz="quarter" idx="12"/>
          </p:nvPr>
        </p:nvSpPr>
        <p:spPr/>
        <p:txBody>
          <a:bodyPr/>
          <a:lstStyle/>
          <a:p>
            <a:fld id="{8BEF366B-084D-4EE0-BE60-C813CC7197F5}" type="slidenum">
              <a:rPr lang="ru-RU" smtClean="0"/>
              <a:pPr/>
              <a:t>‹#›</a:t>
            </a:fld>
            <a:endParaRPr lang="ru-RU" dirty="0"/>
          </a:p>
        </p:txBody>
      </p:sp>
    </p:spTree>
    <p:extLst>
      <p:ext uri="{BB962C8B-B14F-4D97-AF65-F5344CB8AC3E}">
        <p14:creationId xmlns:p14="http://schemas.microsoft.com/office/powerpoint/2010/main" xmlns="" val="61504458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29" name="Group 28"/>
          <p:cNvGrpSpPr/>
          <p:nvPr/>
        </p:nvGrpSpPr>
        <p:grpSpPr>
          <a:xfrm>
            <a:off x="0" y="-8467"/>
            <a:ext cx="12192000" cy="6866467"/>
            <a:chOff x="0" y="-8467"/>
            <a:chExt cx="12192000" cy="6866467"/>
          </a:xfrm>
        </p:grpSpPr>
        <p:cxnSp>
          <p:nvCxnSpPr>
            <p:cNvPr id="19" name="Straight Connector 18"/>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1"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Isosceles Triangle 22"/>
            <p:cNvSpPr/>
            <p:nvPr/>
          </p:nvSpPr>
          <p:spPr>
            <a:xfrm>
              <a:off x="8932333" y="3048000"/>
              <a:ext cx="3259667" cy="3810000"/>
            </a:xfrm>
            <a:prstGeom prst="triangle">
              <a:avLst>
                <a:gd name="adj" fmla="val 100000"/>
              </a:avLst>
            </a:prstGeom>
            <a:solidFill>
              <a:schemeClr val="accent1">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lumMod val="50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10371666" y="3589867"/>
              <a:ext cx="1817159" cy="3268133"/>
            </a:xfrm>
            <a:prstGeom prst="triangle">
              <a:avLst>
                <a:gd name="adj" fmla="val 100000"/>
              </a:avLst>
            </a:prstGeom>
            <a:solidFill>
              <a:schemeClr val="accent1">
                <a:lumMod val="50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0" y="4013200"/>
              <a:ext cx="448733" cy="2844800"/>
            </a:xfrm>
            <a:prstGeom prst="triangle">
              <a:avLst>
                <a:gd name="adj" fmla="val 0"/>
              </a:avLst>
            </a:pr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ru-RU" smtClean="0"/>
              <a:t>Образец заголовка</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406F7A2E-305C-40DE-A979-2E6C016906EB}" type="datetimeFigureOut">
              <a:rPr lang="ru-RU" smtClean="0"/>
              <a:pPr/>
              <a:t>06.02.2018</a:t>
            </a:fld>
            <a:endParaRPr lang="ru-RU" dirty="0"/>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ru-RU" dirty="0"/>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lumMod val="75000"/>
                  </a:schemeClr>
                </a:solidFill>
              </a:defRPr>
            </a:lvl1pPr>
          </a:lstStyle>
          <a:p>
            <a:fld id="{8BEF366B-084D-4EE0-BE60-C813CC7197F5}" type="slidenum">
              <a:rPr lang="ru-RU" smtClean="0"/>
              <a:pPr/>
              <a:t>‹#›</a:t>
            </a:fld>
            <a:endParaRPr lang="ru-RU" dirty="0"/>
          </a:p>
        </p:txBody>
      </p:sp>
    </p:spTree>
    <p:extLst>
      <p:ext uri="{BB962C8B-B14F-4D97-AF65-F5344CB8AC3E}">
        <p14:creationId xmlns:p14="http://schemas.microsoft.com/office/powerpoint/2010/main" xmlns="" val="1977245694"/>
      </p:ext>
    </p:extLst>
  </p:cSld>
  <p:clrMap bg1="lt1" tx1="dk1" bg2="lt2" tx2="dk2" accent1="accent1" accent2="accent2" accent3="accent3" accent4="accent4" accent5="accent5" accent6="accent6" hlink="hlink" folHlink="folHlink"/>
  <p:sldLayoutIdLst>
    <p:sldLayoutId id="2147483806" r:id="rId1"/>
    <p:sldLayoutId id="2147483807" r:id="rId2"/>
    <p:sldLayoutId id="2147483808" r:id="rId3"/>
    <p:sldLayoutId id="2147483809" r:id="rId4"/>
    <p:sldLayoutId id="2147483810" r:id="rId5"/>
    <p:sldLayoutId id="2147483811" r:id="rId6"/>
    <p:sldLayoutId id="2147483812" r:id="rId7"/>
    <p:sldLayoutId id="2147483813" r:id="rId8"/>
    <p:sldLayoutId id="2147483814" r:id="rId9"/>
    <p:sldLayoutId id="2147483815" r:id="rId10"/>
    <p:sldLayoutId id="2147483816" r:id="rId11"/>
    <p:sldLayoutId id="2147483817" r:id="rId12"/>
    <p:sldLayoutId id="2147483818" r:id="rId13"/>
    <p:sldLayoutId id="2147483819" r:id="rId14"/>
    <p:sldLayoutId id="2147483820" r:id="rId15"/>
    <p:sldLayoutId id="2147483821" r:id="rId16"/>
  </p:sldLayoutIdLst>
  <p:txStyles>
    <p:titleStyle>
      <a:lvl1pPr algn="l" defTabSz="457200" rtl="0" eaLnBrk="1" latinLnBrk="0" hangingPunct="1">
        <a:spcBef>
          <a:spcPct val="0"/>
        </a:spcBef>
        <a:buNone/>
        <a:defRPr sz="3600" kern="1200">
          <a:solidFill>
            <a:schemeClr val="accent1">
              <a:lumMod val="7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lumMod val="75000"/>
          </a:schemeClr>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lumMod val="75000"/>
          </a:schemeClr>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7.xml"/><Relationship Id="rId5" Type="http://schemas.openxmlformats.org/officeDocument/2006/relationships/image" Target="../media/image10.jpeg"/><Relationship Id="rId4" Type="http://schemas.openxmlformats.org/officeDocument/2006/relationships/image" Target="../media/image9.jpeg"/></Relationships>
</file>

<file path=ppt/slides/_rels/slide14.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7.xml"/><Relationship Id="rId5" Type="http://schemas.openxmlformats.org/officeDocument/2006/relationships/image" Target="../media/image14.jpeg"/><Relationship Id="rId4" Type="http://schemas.openxmlformats.org/officeDocument/2006/relationships/image" Target="../media/image13.jpe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7.xml"/><Relationship Id="rId6" Type="http://schemas.openxmlformats.org/officeDocument/2006/relationships/image" Target="../media/image6.jpeg"/><Relationship Id="rId5" Type="http://schemas.openxmlformats.org/officeDocument/2006/relationships/image" Target="../media/image5.jpeg"/><Relationship Id="rId4" Type="http://schemas.openxmlformats.org/officeDocument/2006/relationships/image" Target="../media/image4.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556591" y="903514"/>
            <a:ext cx="10674627" cy="3331029"/>
          </a:xfrm>
        </p:spPr>
        <p:txBody>
          <a:bodyPr/>
          <a:lstStyle/>
          <a:p>
            <a:pPr algn="ctr"/>
            <a:r>
              <a:rPr lang="ru-RU" sz="2800" b="1" dirty="0" smtClean="0">
                <a:ln w="0"/>
                <a:solidFill>
                  <a:schemeClr val="tx1"/>
                </a:solidFill>
                <a:effectLst>
                  <a:outerShdw blurRad="38100" dist="19050" dir="2700000" algn="tl" rotWithShape="0">
                    <a:schemeClr val="dk1">
                      <a:alpha val="40000"/>
                    </a:schemeClr>
                  </a:outerShdw>
                </a:effectLst>
              </a:rPr>
              <a:t/>
            </a:r>
            <a:br>
              <a:rPr lang="ru-RU" sz="2800" b="1" dirty="0" smtClean="0">
                <a:ln w="0"/>
                <a:solidFill>
                  <a:schemeClr val="tx1"/>
                </a:solidFill>
                <a:effectLst>
                  <a:outerShdw blurRad="38100" dist="19050" dir="2700000" algn="tl" rotWithShape="0">
                    <a:schemeClr val="dk1">
                      <a:alpha val="40000"/>
                    </a:schemeClr>
                  </a:outerShdw>
                </a:effectLst>
              </a:rPr>
            </a:br>
            <a:r>
              <a:rPr lang="ru-RU" sz="2800" b="1" dirty="0" smtClean="0">
                <a:ln w="0"/>
                <a:solidFill>
                  <a:schemeClr val="tx1"/>
                </a:solidFill>
                <a:effectLst>
                  <a:outerShdw blurRad="38100" dist="19050" dir="2700000" algn="tl" rotWithShape="0">
                    <a:schemeClr val="dk1">
                      <a:alpha val="40000"/>
                    </a:schemeClr>
                  </a:outerShdw>
                </a:effectLst>
              </a:rPr>
              <a:t/>
            </a:r>
            <a:br>
              <a:rPr lang="ru-RU" sz="2800" b="1" dirty="0" smtClean="0">
                <a:ln w="0"/>
                <a:solidFill>
                  <a:schemeClr val="tx1"/>
                </a:solidFill>
                <a:effectLst>
                  <a:outerShdw blurRad="38100" dist="19050" dir="2700000" algn="tl" rotWithShape="0">
                    <a:schemeClr val="dk1">
                      <a:alpha val="40000"/>
                    </a:schemeClr>
                  </a:outerShdw>
                </a:effectLst>
              </a:rPr>
            </a:br>
            <a:r>
              <a:rPr lang="ru-RU" sz="2800" b="1" dirty="0" smtClean="0">
                <a:ln w="0"/>
                <a:solidFill>
                  <a:schemeClr val="tx1"/>
                </a:solidFill>
                <a:effectLst>
                  <a:outerShdw blurRad="38100" dist="19050" dir="2700000" algn="tl" rotWithShape="0">
                    <a:schemeClr val="dk1">
                      <a:alpha val="40000"/>
                    </a:schemeClr>
                  </a:outerShdw>
                </a:effectLst>
              </a:rPr>
              <a:t/>
            </a:r>
            <a:br>
              <a:rPr lang="ru-RU" sz="2800" b="1" dirty="0" smtClean="0">
                <a:ln w="0"/>
                <a:solidFill>
                  <a:schemeClr val="tx1"/>
                </a:solidFill>
                <a:effectLst>
                  <a:outerShdw blurRad="38100" dist="19050" dir="2700000" algn="tl" rotWithShape="0">
                    <a:schemeClr val="dk1">
                      <a:alpha val="40000"/>
                    </a:schemeClr>
                  </a:outerShdw>
                </a:effectLst>
              </a:rPr>
            </a:br>
            <a:r>
              <a:rPr lang="ru-RU" sz="2800" b="1" dirty="0" smtClean="0">
                <a:ln w="0"/>
                <a:solidFill>
                  <a:schemeClr val="tx1"/>
                </a:solidFill>
                <a:effectLst>
                  <a:outerShdw blurRad="38100" dist="19050" dir="2700000" algn="tl" rotWithShape="0">
                    <a:schemeClr val="dk1">
                      <a:alpha val="40000"/>
                    </a:schemeClr>
                  </a:outerShdw>
                </a:effectLst>
              </a:rPr>
              <a:t/>
            </a:r>
            <a:br>
              <a:rPr lang="ru-RU" sz="2800" b="1" dirty="0" smtClean="0">
                <a:ln w="0"/>
                <a:solidFill>
                  <a:schemeClr val="tx1"/>
                </a:solidFill>
                <a:effectLst>
                  <a:outerShdw blurRad="38100" dist="19050" dir="2700000" algn="tl" rotWithShape="0">
                    <a:schemeClr val="dk1">
                      <a:alpha val="40000"/>
                    </a:schemeClr>
                  </a:outerShdw>
                </a:effectLst>
              </a:rPr>
            </a:br>
            <a:r>
              <a:rPr lang="ru-RU" sz="2800" b="1" dirty="0" smtClean="0">
                <a:ln w="0"/>
                <a:solidFill>
                  <a:schemeClr val="tx1"/>
                </a:solidFill>
                <a:effectLst>
                  <a:outerShdw blurRad="38100" dist="19050" dir="2700000" algn="tl" rotWithShape="0">
                    <a:schemeClr val="dk1">
                      <a:alpha val="40000"/>
                    </a:schemeClr>
                  </a:outerShdw>
                </a:effectLst>
              </a:rPr>
              <a:t/>
            </a:r>
            <a:br>
              <a:rPr lang="ru-RU" sz="2800" b="1" dirty="0" smtClean="0">
                <a:ln w="0"/>
                <a:solidFill>
                  <a:schemeClr val="tx1"/>
                </a:solidFill>
                <a:effectLst>
                  <a:outerShdw blurRad="38100" dist="19050" dir="2700000" algn="tl" rotWithShape="0">
                    <a:schemeClr val="dk1">
                      <a:alpha val="40000"/>
                    </a:schemeClr>
                  </a:outerShdw>
                </a:effectLst>
              </a:rPr>
            </a:br>
            <a:r>
              <a:rPr lang="ru-RU" sz="2800" b="1" dirty="0" smtClean="0">
                <a:ln w="0"/>
                <a:solidFill>
                  <a:schemeClr val="tx1"/>
                </a:solidFill>
                <a:effectLst>
                  <a:outerShdw blurRad="38100" dist="19050" dir="2700000" algn="tl" rotWithShape="0">
                    <a:schemeClr val="dk1">
                      <a:alpha val="40000"/>
                    </a:schemeClr>
                  </a:outerShdw>
                </a:effectLst>
              </a:rPr>
              <a:t/>
            </a:r>
            <a:br>
              <a:rPr lang="ru-RU" sz="2800" b="1" dirty="0" smtClean="0">
                <a:ln w="0"/>
                <a:solidFill>
                  <a:schemeClr val="tx1"/>
                </a:solidFill>
                <a:effectLst>
                  <a:outerShdw blurRad="38100" dist="19050" dir="2700000" algn="tl" rotWithShape="0">
                    <a:schemeClr val="dk1">
                      <a:alpha val="40000"/>
                    </a:schemeClr>
                  </a:outerShdw>
                </a:effectLst>
              </a:rPr>
            </a:br>
            <a:r>
              <a:rPr lang="ru-RU" sz="2800" b="1" dirty="0" smtClean="0">
                <a:ln w="0"/>
                <a:solidFill>
                  <a:schemeClr val="tx1"/>
                </a:solidFill>
                <a:effectLst>
                  <a:outerShdw blurRad="38100" dist="19050" dir="2700000" algn="tl" rotWithShape="0">
                    <a:schemeClr val="dk1">
                      <a:alpha val="40000"/>
                    </a:schemeClr>
                  </a:outerShdw>
                </a:effectLst>
              </a:rPr>
              <a:t/>
            </a:r>
            <a:br>
              <a:rPr lang="ru-RU" sz="2800" b="1" dirty="0" smtClean="0">
                <a:ln w="0"/>
                <a:solidFill>
                  <a:schemeClr val="tx1"/>
                </a:solidFill>
                <a:effectLst>
                  <a:outerShdw blurRad="38100" dist="19050" dir="2700000" algn="tl" rotWithShape="0">
                    <a:schemeClr val="dk1">
                      <a:alpha val="40000"/>
                    </a:schemeClr>
                  </a:outerShdw>
                </a:effectLst>
              </a:rPr>
            </a:br>
            <a:r>
              <a:rPr lang="ru-RU" sz="2800" b="1" dirty="0" smtClean="0">
                <a:ln w="0"/>
                <a:solidFill>
                  <a:schemeClr val="tx1"/>
                </a:solidFill>
                <a:effectLst>
                  <a:outerShdw blurRad="38100" dist="19050" dir="2700000" algn="tl" rotWithShape="0">
                    <a:schemeClr val="dk1">
                      <a:alpha val="40000"/>
                    </a:schemeClr>
                  </a:outerShdw>
                </a:effectLst>
              </a:rPr>
              <a:t>МБДОУ №84 детский сад «Ёжик»</a:t>
            </a:r>
            <a:r>
              <a:rPr lang="ru-RU" sz="2800" dirty="0" smtClean="0">
                <a:ln w="0"/>
                <a:solidFill>
                  <a:srgbClr val="002060"/>
                </a:solidFill>
                <a:effectLst>
                  <a:outerShdw blurRad="38100" dist="19050" dir="2700000" algn="tl" rotWithShape="0">
                    <a:schemeClr val="dk1">
                      <a:alpha val="40000"/>
                    </a:schemeClr>
                  </a:outerShdw>
                </a:effectLst>
              </a:rPr>
              <a:t/>
            </a:r>
            <a:br>
              <a:rPr lang="ru-RU" sz="2800" dirty="0" smtClean="0">
                <a:ln w="0"/>
                <a:solidFill>
                  <a:srgbClr val="002060"/>
                </a:solidFill>
                <a:effectLst>
                  <a:outerShdw blurRad="38100" dist="19050" dir="2700000" algn="tl" rotWithShape="0">
                    <a:schemeClr val="dk1">
                      <a:alpha val="40000"/>
                    </a:schemeClr>
                  </a:outerShdw>
                </a:effectLst>
              </a:rPr>
            </a:br>
            <a:r>
              <a:rPr lang="ru-RU" sz="2800" dirty="0" smtClean="0">
                <a:ln w="0"/>
                <a:solidFill>
                  <a:srgbClr val="002060"/>
                </a:solidFill>
                <a:effectLst>
                  <a:outerShdw blurRad="38100" dist="19050" dir="2700000" algn="tl" rotWithShape="0">
                    <a:schemeClr val="dk1">
                      <a:alpha val="40000"/>
                    </a:schemeClr>
                  </a:outerShdw>
                </a:effectLst>
              </a:rPr>
              <a:t/>
            </a:r>
            <a:br>
              <a:rPr lang="ru-RU" sz="2800" dirty="0" smtClean="0">
                <a:ln w="0"/>
                <a:solidFill>
                  <a:srgbClr val="002060"/>
                </a:solidFill>
                <a:effectLst>
                  <a:outerShdw blurRad="38100" dist="19050" dir="2700000" algn="tl" rotWithShape="0">
                    <a:schemeClr val="dk1">
                      <a:alpha val="40000"/>
                    </a:schemeClr>
                  </a:outerShdw>
                </a:effectLst>
              </a:rPr>
            </a:br>
            <a:r>
              <a:rPr lang="ru-RU" dirty="0" smtClean="0">
                <a:ln w="0"/>
                <a:solidFill>
                  <a:srgbClr val="002060"/>
                </a:solidFill>
                <a:effectLst>
                  <a:outerShdw blurRad="38100" dist="19050" dir="2700000" algn="tl" rotWithShape="0">
                    <a:schemeClr val="dk1">
                      <a:alpha val="40000"/>
                    </a:schemeClr>
                  </a:outerShdw>
                </a:effectLst>
              </a:rPr>
              <a:t>«Ознакомление с живописью </a:t>
            </a:r>
            <a:br>
              <a:rPr lang="ru-RU" dirty="0" smtClean="0">
                <a:ln w="0"/>
                <a:solidFill>
                  <a:srgbClr val="002060"/>
                </a:solidFill>
                <a:effectLst>
                  <a:outerShdw blurRad="38100" dist="19050" dir="2700000" algn="tl" rotWithShape="0">
                    <a:schemeClr val="dk1">
                      <a:alpha val="40000"/>
                    </a:schemeClr>
                  </a:outerShdw>
                </a:effectLst>
              </a:rPr>
            </a:br>
            <a:r>
              <a:rPr lang="ru-RU" dirty="0" smtClean="0">
                <a:ln w="0"/>
                <a:solidFill>
                  <a:srgbClr val="002060"/>
                </a:solidFill>
                <a:effectLst>
                  <a:outerShdw blurRad="38100" dist="19050" dir="2700000" algn="tl" rotWithShape="0">
                    <a:schemeClr val="dk1">
                      <a:alpha val="40000"/>
                    </a:schemeClr>
                  </a:outerShdw>
                </a:effectLst>
              </a:rPr>
              <a:t>А.А. </a:t>
            </a:r>
            <a:r>
              <a:rPr lang="ru-RU" dirty="0" err="1" smtClean="0">
                <a:ln w="0"/>
                <a:solidFill>
                  <a:srgbClr val="002060"/>
                </a:solidFill>
                <a:effectLst>
                  <a:outerShdw blurRad="38100" dist="19050" dir="2700000" algn="tl" rotWithShape="0">
                    <a:schemeClr val="dk1">
                      <a:alpha val="40000"/>
                    </a:schemeClr>
                  </a:outerShdw>
                </a:effectLst>
              </a:rPr>
              <a:t>Пластова</a:t>
            </a:r>
            <a:r>
              <a:rPr lang="ru-RU" dirty="0" smtClean="0">
                <a:ln w="0"/>
                <a:solidFill>
                  <a:srgbClr val="002060"/>
                </a:solidFill>
                <a:effectLst>
                  <a:outerShdw blurRad="38100" dist="19050" dir="2700000" algn="tl" rotWithShape="0">
                    <a:schemeClr val="dk1">
                      <a:alpha val="40000"/>
                    </a:schemeClr>
                  </a:outerShdw>
                </a:effectLst>
              </a:rPr>
              <a:t>, как средство приобщения к искусству </a:t>
            </a:r>
            <a:br>
              <a:rPr lang="ru-RU" dirty="0" smtClean="0">
                <a:ln w="0"/>
                <a:solidFill>
                  <a:srgbClr val="002060"/>
                </a:solidFill>
                <a:effectLst>
                  <a:outerShdw blurRad="38100" dist="19050" dir="2700000" algn="tl" rotWithShape="0">
                    <a:schemeClr val="dk1">
                      <a:alpha val="40000"/>
                    </a:schemeClr>
                  </a:outerShdw>
                </a:effectLst>
              </a:rPr>
            </a:br>
            <a:r>
              <a:rPr lang="ru-RU" dirty="0" smtClean="0">
                <a:ln w="0"/>
                <a:solidFill>
                  <a:srgbClr val="002060"/>
                </a:solidFill>
                <a:effectLst>
                  <a:outerShdw blurRad="38100" dist="19050" dir="2700000" algn="tl" rotWithShape="0">
                    <a:schemeClr val="dk1">
                      <a:alpha val="40000"/>
                    </a:schemeClr>
                  </a:outerShdw>
                </a:effectLst>
              </a:rPr>
              <a:t>детей 5-6 лет с ТНР. » </a:t>
            </a:r>
            <a:endParaRPr lang="ru-RU" dirty="0">
              <a:ln w="0"/>
              <a:solidFill>
                <a:srgbClr val="002060"/>
              </a:solidFill>
              <a:effectLst>
                <a:outerShdw blurRad="38100" dist="19050" dir="2700000" algn="tl" rotWithShape="0">
                  <a:schemeClr val="dk1">
                    <a:alpha val="40000"/>
                  </a:schemeClr>
                </a:outerShdw>
              </a:effectLst>
            </a:endParaRPr>
          </a:p>
        </p:txBody>
      </p:sp>
      <p:sp>
        <p:nvSpPr>
          <p:cNvPr id="3" name="Подзаголовок 2"/>
          <p:cNvSpPr>
            <a:spLocks noGrp="1"/>
          </p:cNvSpPr>
          <p:nvPr>
            <p:ph type="subTitle" idx="1"/>
          </p:nvPr>
        </p:nvSpPr>
        <p:spPr>
          <a:xfrm>
            <a:off x="2882348" y="4532243"/>
            <a:ext cx="6109252" cy="934279"/>
          </a:xfrm>
        </p:spPr>
        <p:txBody>
          <a:bodyPr>
            <a:noAutofit/>
          </a:bodyPr>
          <a:lstStyle/>
          <a:p>
            <a:endParaRPr lang="ru-RU" sz="2000" b="1" dirty="0" smtClean="0">
              <a:solidFill>
                <a:schemeClr val="tx1"/>
              </a:solidFill>
            </a:endParaRPr>
          </a:p>
          <a:p>
            <a:r>
              <a:rPr lang="ru-RU" sz="2000" b="1" dirty="0" smtClean="0">
                <a:solidFill>
                  <a:schemeClr val="tx1"/>
                </a:solidFill>
              </a:rPr>
              <a:t>Подготовили: воспитатели </a:t>
            </a:r>
            <a:r>
              <a:rPr lang="ru-RU" sz="2000" b="1" dirty="0" err="1" smtClean="0">
                <a:solidFill>
                  <a:schemeClr val="tx1"/>
                </a:solidFill>
              </a:rPr>
              <a:t>Дырдина</a:t>
            </a:r>
            <a:r>
              <a:rPr lang="ru-RU" sz="2000" b="1" dirty="0" smtClean="0">
                <a:solidFill>
                  <a:schemeClr val="tx1"/>
                </a:solidFill>
              </a:rPr>
              <a:t> Т. В.</a:t>
            </a:r>
          </a:p>
          <a:p>
            <a:r>
              <a:rPr lang="ru-RU" sz="2000" b="1" dirty="0" smtClean="0">
                <a:solidFill>
                  <a:schemeClr val="tx1"/>
                </a:solidFill>
              </a:rPr>
              <a:t>Кривошеева С. В.</a:t>
            </a:r>
          </a:p>
          <a:p>
            <a:pPr algn="ctr"/>
            <a:endParaRPr lang="ru-RU" sz="2000" b="1" dirty="0" smtClean="0">
              <a:solidFill>
                <a:schemeClr val="tx1"/>
              </a:solidFill>
            </a:endParaRPr>
          </a:p>
          <a:p>
            <a:pPr algn="ctr"/>
            <a:r>
              <a:rPr lang="ru-RU" sz="2000" b="1" dirty="0" smtClean="0">
                <a:solidFill>
                  <a:schemeClr val="tx1"/>
                </a:solidFill>
              </a:rPr>
              <a:t>г.Ульяновск 2018</a:t>
            </a:r>
            <a:endParaRPr lang="ru-RU" sz="2000" b="1" dirty="0">
              <a:solidFill>
                <a:schemeClr val="tx1"/>
              </a:solidFill>
            </a:endParaRPr>
          </a:p>
        </p:txBody>
      </p:sp>
      <p:pic>
        <p:nvPicPr>
          <p:cNvPr id="4" name="Рисунок 3" descr="at971881647.jpg"/>
          <p:cNvPicPr>
            <a:picLocks noChangeAspect="1"/>
          </p:cNvPicPr>
          <p:nvPr/>
        </p:nvPicPr>
        <p:blipFill>
          <a:blip r:embed="rId2" cstate="print"/>
          <a:stretch>
            <a:fillRect/>
          </a:stretch>
        </p:blipFill>
        <p:spPr>
          <a:xfrm>
            <a:off x="9044057" y="3736008"/>
            <a:ext cx="2882900" cy="2717801"/>
          </a:xfrm>
          <a:prstGeom prst="roundRect">
            <a:avLst>
              <a:gd name="adj" fmla="val 4167"/>
            </a:avLst>
          </a:prstGeom>
          <a:solidFill>
            <a:srgbClr val="FFFFFF"/>
          </a:solidFill>
          <a:ln w="76200" cap="sq">
            <a:solidFill>
              <a:srgbClr val="EAEAEA"/>
            </a:solidFill>
            <a:miter lim="800000"/>
          </a:ln>
          <a:effectLst>
            <a:reflection blurRad="12700" stA="33000" endPos="28000" dist="5000" dir="5400000" sy="-100000" algn="bl" rotWithShape="0"/>
          </a:effectLst>
          <a:scene3d>
            <a:camera prst="orthographicFront"/>
            <a:lightRig rig="threePt" dir="t">
              <a:rot lat="0" lon="0" rev="2700000"/>
            </a:lightRig>
          </a:scene3d>
          <a:sp3d contourW="6350">
            <a:bevelT h="38100"/>
            <a:contourClr>
              <a:srgbClr val="C0C0C0"/>
            </a:contourClr>
          </a:sp3d>
        </p:spPr>
      </p:pic>
    </p:spTree>
    <p:extLst>
      <p:ext uri="{BB962C8B-B14F-4D97-AF65-F5344CB8AC3E}">
        <p14:creationId xmlns:p14="http://schemas.microsoft.com/office/powerpoint/2010/main" xmlns="" val="3996928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57456" y="589722"/>
            <a:ext cx="8596668" cy="1320800"/>
          </a:xfrm>
        </p:spPr>
        <p:txBody>
          <a:bodyPr/>
          <a:lstStyle/>
          <a:p>
            <a:r>
              <a:rPr lang="ru-RU" b="1" dirty="0" smtClean="0">
                <a:solidFill>
                  <a:schemeClr val="accent2">
                    <a:lumMod val="50000"/>
                  </a:schemeClr>
                </a:solidFill>
              </a:rPr>
              <a:t>Используемые методы и приемы:</a:t>
            </a:r>
            <a:endParaRPr lang="ru-RU" b="1" dirty="0">
              <a:solidFill>
                <a:schemeClr val="accent2">
                  <a:lumMod val="50000"/>
                </a:schemeClr>
              </a:solidFill>
            </a:endParaRPr>
          </a:p>
        </p:txBody>
      </p:sp>
      <p:sp>
        <p:nvSpPr>
          <p:cNvPr id="3" name="Содержимое 2"/>
          <p:cNvSpPr>
            <a:spLocks noGrp="1"/>
          </p:cNvSpPr>
          <p:nvPr>
            <p:ph idx="1"/>
          </p:nvPr>
        </p:nvSpPr>
        <p:spPr>
          <a:xfrm>
            <a:off x="677333" y="1570383"/>
            <a:ext cx="8943745" cy="4470979"/>
          </a:xfrm>
        </p:spPr>
        <p:txBody>
          <a:bodyPr/>
          <a:lstStyle/>
          <a:p>
            <a:pPr>
              <a:lnSpc>
                <a:spcPct val="150000"/>
              </a:lnSpc>
            </a:pPr>
            <a:r>
              <a:rPr lang="ru-RU" sz="2400" b="1" i="1" dirty="0" smtClean="0"/>
              <a:t>приём точных установок</a:t>
            </a:r>
            <a:r>
              <a:rPr lang="ru-RU" sz="2400" i="1" dirty="0" smtClean="0"/>
              <a:t>;</a:t>
            </a:r>
          </a:p>
          <a:p>
            <a:pPr>
              <a:lnSpc>
                <a:spcPct val="150000"/>
              </a:lnSpc>
            </a:pPr>
            <a:r>
              <a:rPr lang="ru-RU" sz="2400" b="1" i="1" dirty="0" smtClean="0"/>
              <a:t>приём композиционных и колористических вариантов;</a:t>
            </a:r>
          </a:p>
          <a:p>
            <a:pPr>
              <a:lnSpc>
                <a:spcPct val="150000"/>
              </a:lnSpc>
            </a:pPr>
            <a:r>
              <a:rPr lang="ru-RU" sz="2400" b="1" i="1" dirty="0" smtClean="0"/>
              <a:t>метод формирования личностного отношения детей к живописи</a:t>
            </a:r>
            <a:r>
              <a:rPr lang="ru-RU" sz="2400" dirty="0" smtClean="0"/>
              <a:t> (</a:t>
            </a:r>
            <a:r>
              <a:rPr lang="ru-RU" sz="2400" b="1" i="1" dirty="0" smtClean="0"/>
              <a:t>Расчленённые и конкретные вопросы).</a:t>
            </a:r>
            <a:endParaRPr lang="ru-RU" sz="2400"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solidFill>
                  <a:schemeClr val="accent2">
                    <a:lumMod val="50000"/>
                  </a:schemeClr>
                </a:solidFill>
              </a:rPr>
              <a:t>Третий этап.</a:t>
            </a:r>
            <a:endParaRPr lang="ru-RU" dirty="0">
              <a:solidFill>
                <a:schemeClr val="accent2">
                  <a:lumMod val="50000"/>
                </a:schemeClr>
              </a:solidFill>
            </a:endParaRPr>
          </a:p>
        </p:txBody>
      </p:sp>
      <p:sp>
        <p:nvSpPr>
          <p:cNvPr id="3" name="Содержимое 2"/>
          <p:cNvSpPr>
            <a:spLocks noGrp="1"/>
          </p:cNvSpPr>
          <p:nvPr>
            <p:ph idx="1"/>
          </p:nvPr>
        </p:nvSpPr>
        <p:spPr>
          <a:xfrm>
            <a:off x="677334" y="1351722"/>
            <a:ext cx="10434614" cy="5188225"/>
          </a:xfrm>
        </p:spPr>
        <p:txBody>
          <a:bodyPr>
            <a:normAutofit fontScale="92500" lnSpcReduction="10000"/>
          </a:bodyPr>
          <a:lstStyle/>
          <a:p>
            <a:pPr>
              <a:buNone/>
            </a:pPr>
            <a:r>
              <a:rPr lang="ru-RU" sz="2400" b="1" dirty="0" smtClean="0">
                <a:solidFill>
                  <a:schemeClr val="tx1"/>
                </a:solidFill>
              </a:rPr>
              <a:t>Задачи:</a:t>
            </a:r>
            <a:endParaRPr lang="ru-RU" sz="2400" dirty="0" smtClean="0">
              <a:solidFill>
                <a:schemeClr val="tx1"/>
              </a:solidFill>
            </a:endParaRPr>
          </a:p>
          <a:p>
            <a:pPr lvl="0"/>
            <a:r>
              <a:rPr lang="ru-RU" sz="2400" dirty="0" smtClean="0">
                <a:solidFill>
                  <a:schemeClr val="tx1">
                    <a:lumMod val="95000"/>
                    <a:lumOff val="5000"/>
                  </a:schemeClr>
                </a:solidFill>
              </a:rPr>
              <a:t>Формирование  творческого восприятия картины.</a:t>
            </a:r>
          </a:p>
          <a:p>
            <a:pPr lvl="0"/>
            <a:r>
              <a:rPr lang="ru-RU" sz="2400" dirty="0" smtClean="0">
                <a:solidFill>
                  <a:schemeClr val="tx1">
                    <a:lumMod val="95000"/>
                    <a:lumOff val="5000"/>
                  </a:schemeClr>
                </a:solidFill>
              </a:rPr>
              <a:t>Сравнение изображенного с личным опытом.</a:t>
            </a:r>
          </a:p>
          <a:p>
            <a:pPr lvl="0"/>
            <a:r>
              <a:rPr lang="ru-RU" sz="2400" dirty="0" smtClean="0">
                <a:solidFill>
                  <a:schemeClr val="tx1">
                    <a:lumMod val="95000"/>
                    <a:lumOff val="5000"/>
                  </a:schemeClr>
                </a:solidFill>
              </a:rPr>
              <a:t>Развитие разнообразных ассоциаций, эмоций, чувств.</a:t>
            </a:r>
          </a:p>
          <a:p>
            <a:pPr lvl="0">
              <a:buNone/>
            </a:pPr>
            <a:r>
              <a:rPr lang="ru-RU" sz="2400" b="1" dirty="0" smtClean="0">
                <a:solidFill>
                  <a:schemeClr val="tx1">
                    <a:lumMod val="95000"/>
                    <a:lumOff val="5000"/>
                  </a:schemeClr>
                </a:solidFill>
              </a:rPr>
              <a:t>Приемы:</a:t>
            </a:r>
          </a:p>
          <a:p>
            <a:pPr lvl="0">
              <a:buNone/>
            </a:pPr>
            <a:r>
              <a:rPr lang="ru-RU" sz="2400" i="1" dirty="0" smtClean="0">
                <a:solidFill>
                  <a:schemeClr val="tx1"/>
                </a:solidFill>
              </a:rPr>
              <a:t>-приём сравнения; </a:t>
            </a:r>
          </a:p>
          <a:p>
            <a:pPr lvl="0">
              <a:buNone/>
            </a:pPr>
            <a:r>
              <a:rPr lang="ru-RU" sz="2400" i="1" dirty="0" smtClean="0">
                <a:solidFill>
                  <a:schemeClr val="tx1"/>
                </a:solidFill>
              </a:rPr>
              <a:t>-прием классификации картин;</a:t>
            </a:r>
          </a:p>
          <a:p>
            <a:pPr>
              <a:buNone/>
            </a:pPr>
            <a:r>
              <a:rPr lang="ru-RU" sz="2400" i="1" dirty="0" smtClean="0">
                <a:solidFill>
                  <a:schemeClr val="tx1"/>
                </a:solidFill>
              </a:rPr>
              <a:t>-</a:t>
            </a:r>
            <a:r>
              <a:rPr lang="ru-RU" sz="2400" dirty="0" smtClean="0">
                <a:solidFill>
                  <a:schemeClr val="tx1"/>
                </a:solidFill>
              </a:rPr>
              <a:t> </a:t>
            </a:r>
            <a:r>
              <a:rPr lang="ru-RU" sz="2400" i="1" dirty="0" smtClean="0">
                <a:solidFill>
                  <a:schemeClr val="tx1"/>
                </a:solidFill>
              </a:rPr>
              <a:t>мысленное создание собственной картины по названию, данному художником;</a:t>
            </a:r>
          </a:p>
          <a:p>
            <a:pPr>
              <a:buNone/>
            </a:pPr>
            <a:r>
              <a:rPr lang="ru-RU" sz="2400" i="1" dirty="0" smtClean="0">
                <a:solidFill>
                  <a:schemeClr val="tx1"/>
                </a:solidFill>
              </a:rPr>
              <a:t>-прием точных установок;</a:t>
            </a:r>
          </a:p>
          <a:p>
            <a:pPr>
              <a:buNone/>
            </a:pPr>
            <a:r>
              <a:rPr lang="ru-RU" sz="2400" i="1" dirty="0" smtClean="0">
                <a:solidFill>
                  <a:schemeClr val="tx1"/>
                </a:solidFill>
              </a:rPr>
              <a:t>-игровые элементы;</a:t>
            </a:r>
          </a:p>
          <a:p>
            <a:pPr>
              <a:buNone/>
            </a:pPr>
            <a:r>
              <a:rPr lang="ru-RU" sz="2400" i="1" dirty="0" smtClean="0">
                <a:solidFill>
                  <a:schemeClr val="tx1"/>
                </a:solidFill>
              </a:rPr>
              <a:t>-дидактические игры;</a:t>
            </a:r>
          </a:p>
          <a:p>
            <a:pPr>
              <a:buFontTx/>
              <a:buChar char="-"/>
            </a:pPr>
            <a:endParaRPr lang="ru-RU" sz="2400" dirty="0" smtClean="0">
              <a:solidFill>
                <a:schemeClr val="tx1"/>
              </a:solidFill>
            </a:endParaRPr>
          </a:p>
          <a:p>
            <a:pPr lvl="0">
              <a:buNone/>
            </a:pPr>
            <a:endParaRPr lang="ru-RU" sz="2400" b="1" dirty="0" smtClean="0">
              <a:solidFill>
                <a:schemeClr val="tx1">
                  <a:lumMod val="95000"/>
                  <a:lumOff val="5000"/>
                </a:schemeClr>
              </a:solidFill>
            </a:endParaRPr>
          </a:p>
          <a:p>
            <a:pPr>
              <a:lnSpc>
                <a:spcPct val="150000"/>
              </a:lnSpc>
            </a:pPr>
            <a:endParaRPr lang="ru-RU" sz="2400"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dirty="0" smtClean="0">
                <a:solidFill>
                  <a:schemeClr val="accent6">
                    <a:lumMod val="50000"/>
                  </a:schemeClr>
                </a:solidFill>
              </a:rPr>
              <a:t>Дидактические игры.</a:t>
            </a:r>
            <a:endParaRPr lang="ru-RU" dirty="0">
              <a:solidFill>
                <a:schemeClr val="accent6">
                  <a:lumMod val="50000"/>
                </a:schemeClr>
              </a:solidFill>
            </a:endParaRPr>
          </a:p>
        </p:txBody>
      </p:sp>
      <p:sp>
        <p:nvSpPr>
          <p:cNvPr id="3" name="Содержимое 2"/>
          <p:cNvSpPr>
            <a:spLocks noGrp="1"/>
          </p:cNvSpPr>
          <p:nvPr>
            <p:ph idx="1"/>
          </p:nvPr>
        </p:nvSpPr>
        <p:spPr>
          <a:xfrm>
            <a:off x="677334" y="1351721"/>
            <a:ext cx="10017170" cy="5247862"/>
          </a:xfrm>
        </p:spPr>
        <p:txBody>
          <a:bodyPr>
            <a:normAutofit fontScale="92500" lnSpcReduction="20000"/>
          </a:bodyPr>
          <a:lstStyle/>
          <a:p>
            <a:pPr>
              <a:buNone/>
            </a:pPr>
            <a:r>
              <a:rPr lang="ru-RU" sz="1900" b="1" dirty="0" smtClean="0">
                <a:solidFill>
                  <a:schemeClr val="tx1">
                    <a:lumMod val="95000"/>
                    <a:lumOff val="5000"/>
                  </a:schemeClr>
                </a:solidFill>
              </a:rPr>
              <a:t>-«Палитра»</a:t>
            </a:r>
          </a:p>
          <a:p>
            <a:pPr>
              <a:buNone/>
            </a:pPr>
            <a:r>
              <a:rPr lang="ru-RU" sz="1900" b="1" dirty="0" smtClean="0">
                <a:solidFill>
                  <a:schemeClr val="tx1">
                    <a:lumMod val="95000"/>
                    <a:lumOff val="5000"/>
                  </a:schemeClr>
                </a:solidFill>
              </a:rPr>
              <a:t>-«Собери картину»</a:t>
            </a:r>
          </a:p>
          <a:p>
            <a:pPr>
              <a:buNone/>
            </a:pPr>
            <a:r>
              <a:rPr lang="ru-RU" sz="1900" b="1" dirty="0" smtClean="0">
                <a:solidFill>
                  <a:schemeClr val="tx1">
                    <a:lumMod val="95000"/>
                    <a:lumOff val="5000"/>
                  </a:schemeClr>
                </a:solidFill>
              </a:rPr>
              <a:t>-«Определи жанр живописи»</a:t>
            </a:r>
          </a:p>
          <a:p>
            <a:pPr>
              <a:buNone/>
            </a:pPr>
            <a:r>
              <a:rPr lang="ru-RU" sz="1900" b="1" dirty="0" smtClean="0">
                <a:solidFill>
                  <a:schemeClr val="tx1">
                    <a:lumMod val="95000"/>
                    <a:lumOff val="5000"/>
                  </a:schemeClr>
                </a:solidFill>
              </a:rPr>
              <a:t>- «Времена года»</a:t>
            </a:r>
          </a:p>
          <a:p>
            <a:pPr>
              <a:buNone/>
            </a:pPr>
            <a:r>
              <a:rPr lang="ru-RU" sz="1900" b="1" dirty="0" smtClean="0">
                <a:solidFill>
                  <a:schemeClr val="tx1">
                    <a:lumMod val="95000"/>
                    <a:lumOff val="5000"/>
                  </a:schemeClr>
                </a:solidFill>
              </a:rPr>
              <a:t>-«Художественный салон»</a:t>
            </a:r>
          </a:p>
          <a:p>
            <a:pPr>
              <a:buNone/>
            </a:pPr>
            <a:r>
              <a:rPr lang="ru-RU" sz="1900" b="1" dirty="0" smtClean="0">
                <a:solidFill>
                  <a:schemeClr val="tx1">
                    <a:lumMod val="95000"/>
                    <a:lumOff val="5000"/>
                  </a:schemeClr>
                </a:solidFill>
              </a:rPr>
              <a:t>- «Выставка картин»</a:t>
            </a:r>
          </a:p>
          <a:p>
            <a:pPr>
              <a:buNone/>
            </a:pPr>
            <a:r>
              <a:rPr lang="ru-RU" sz="1900" b="1" dirty="0" smtClean="0">
                <a:solidFill>
                  <a:schemeClr val="tx1">
                    <a:lumMod val="95000"/>
                    <a:lumOff val="5000"/>
                  </a:schemeClr>
                </a:solidFill>
              </a:rPr>
              <a:t>-«Найди ошибку»</a:t>
            </a:r>
          </a:p>
          <a:p>
            <a:pPr>
              <a:buNone/>
            </a:pPr>
            <a:r>
              <a:rPr lang="ru-RU" sz="1900" b="1" dirty="0" smtClean="0">
                <a:solidFill>
                  <a:schemeClr val="tx1">
                    <a:lumMod val="95000"/>
                    <a:lumOff val="5000"/>
                  </a:schemeClr>
                </a:solidFill>
              </a:rPr>
              <a:t>-»Узнай по описанию»</a:t>
            </a:r>
          </a:p>
          <a:p>
            <a:pPr>
              <a:buNone/>
            </a:pPr>
            <a:r>
              <a:rPr lang="ru-RU" sz="1900" b="1" dirty="0" smtClean="0">
                <a:solidFill>
                  <a:schemeClr val="tx1">
                    <a:lumMod val="95000"/>
                    <a:lumOff val="5000"/>
                  </a:schemeClr>
                </a:solidFill>
              </a:rPr>
              <a:t>-«Волшебное окно» ,«Подзорная труба»</a:t>
            </a:r>
          </a:p>
          <a:p>
            <a:pPr>
              <a:buNone/>
            </a:pPr>
            <a:r>
              <a:rPr lang="ru-RU" sz="1900" b="1" dirty="0" smtClean="0">
                <a:solidFill>
                  <a:schemeClr val="tx1">
                    <a:lumMod val="95000"/>
                    <a:lumOff val="5000"/>
                  </a:schemeClr>
                </a:solidFill>
              </a:rPr>
              <a:t>-«</a:t>
            </a:r>
            <a:r>
              <a:rPr lang="ru-RU" sz="1900" b="1" dirty="0" err="1" smtClean="0">
                <a:solidFill>
                  <a:schemeClr val="tx1">
                    <a:lumMod val="95000"/>
                    <a:lumOff val="5000"/>
                  </a:schemeClr>
                </a:solidFill>
              </a:rPr>
              <a:t>Да-нет</a:t>
            </a:r>
            <a:r>
              <a:rPr lang="ru-RU" sz="1900" b="1" dirty="0" smtClean="0">
                <a:solidFill>
                  <a:schemeClr val="tx1">
                    <a:lumMod val="95000"/>
                    <a:lumOff val="5000"/>
                  </a:schemeClr>
                </a:solidFill>
              </a:rPr>
              <a:t>»</a:t>
            </a:r>
          </a:p>
          <a:p>
            <a:pPr>
              <a:buNone/>
            </a:pPr>
            <a:r>
              <a:rPr lang="ru-RU" sz="1900" b="1" dirty="0" smtClean="0">
                <a:solidFill>
                  <a:schemeClr val="tx1">
                    <a:lumMod val="95000"/>
                    <a:lumOff val="5000"/>
                  </a:schemeClr>
                </a:solidFill>
              </a:rPr>
              <a:t>-«Что было, что будет»?»</a:t>
            </a:r>
          </a:p>
          <a:p>
            <a:pPr>
              <a:buNone/>
            </a:pPr>
            <a:r>
              <a:rPr lang="ru-RU" sz="1900" b="1" dirty="0" smtClean="0">
                <a:solidFill>
                  <a:schemeClr val="tx1">
                    <a:lumMod val="95000"/>
                    <a:lumOff val="5000"/>
                  </a:schemeClr>
                </a:solidFill>
              </a:rPr>
              <a:t>-«Измени и посмотри»</a:t>
            </a:r>
          </a:p>
          <a:p>
            <a:pPr>
              <a:buNone/>
            </a:pPr>
            <a:r>
              <a:rPr lang="ru-RU" sz="1900" b="1" dirty="0" smtClean="0">
                <a:solidFill>
                  <a:schemeClr val="tx1">
                    <a:lumMod val="95000"/>
                    <a:lumOff val="5000"/>
                  </a:schemeClr>
                </a:solidFill>
              </a:rPr>
              <a:t>- «К нам пришел волшебник: «Я слушаю» ,«Я ощущаю запах», «Я чувствую»</a:t>
            </a:r>
          </a:p>
          <a:p>
            <a:pPr>
              <a:buNone/>
            </a:pPr>
            <a:r>
              <a:rPr lang="ru-RU" sz="1900" b="1" dirty="0" smtClean="0">
                <a:solidFill>
                  <a:schemeClr val="tx1">
                    <a:lumMod val="95000"/>
                    <a:lumOff val="5000"/>
                  </a:schemeClr>
                </a:solidFill>
              </a:rPr>
              <a:t>-«Кто о чем говорит?»</a:t>
            </a:r>
          </a:p>
          <a:p>
            <a:pPr>
              <a:buNone/>
            </a:pPr>
            <a:r>
              <a:rPr lang="ru-RU" sz="1900" b="1" dirty="0" smtClean="0">
                <a:solidFill>
                  <a:schemeClr val="tx1">
                    <a:lumMod val="95000"/>
                    <a:lumOff val="5000"/>
                  </a:schemeClr>
                </a:solidFill>
              </a:rPr>
              <a:t>-«Живая картина».</a:t>
            </a:r>
          </a:p>
          <a:p>
            <a:pPr>
              <a:buNone/>
            </a:pPr>
            <a:endParaRPr lang="ru-RU" sz="1900" dirty="0" smtClean="0">
              <a:solidFill>
                <a:schemeClr val="tx1">
                  <a:lumMod val="95000"/>
                  <a:lumOff val="5000"/>
                </a:schemeClr>
              </a:solidFill>
            </a:endParaRPr>
          </a:p>
          <a:p>
            <a:pPr>
              <a:buFontTx/>
              <a:buChar char="-"/>
            </a:pPr>
            <a:endParaRPr lang="ru-RU" dirty="0" smtClean="0"/>
          </a:p>
          <a:p>
            <a:pPr>
              <a:buFontTx/>
              <a:buChar char="-"/>
            </a:pPr>
            <a:endParaRPr lang="ru-RU" dirty="0" smtClean="0"/>
          </a:p>
          <a:p>
            <a:pPr>
              <a:buFontTx/>
              <a:buChar char="-"/>
            </a:pPr>
            <a:endParaRPr lang="ru-RU" dirty="0" smtClean="0"/>
          </a:p>
          <a:p>
            <a:pPr>
              <a:buFontTx/>
              <a:buChar char="-"/>
            </a:pPr>
            <a:endParaRPr lang="ru-RU"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F:\Пластов\14510683d84378fe859d735910992c15.jpg.jpg"/>
          <p:cNvPicPr>
            <a:picLocks noChangeAspect="1" noChangeArrowheads="1"/>
          </p:cNvPicPr>
          <p:nvPr/>
        </p:nvPicPr>
        <p:blipFill>
          <a:blip r:embed="rId2" cstate="print">
            <a:lum bright="-20000"/>
          </a:blip>
          <a:srcRect/>
          <a:stretch>
            <a:fillRect/>
          </a:stretch>
        </p:blipFill>
        <p:spPr bwMode="auto">
          <a:xfrm>
            <a:off x="851943" y="263237"/>
            <a:ext cx="4731439" cy="3017280"/>
          </a:xfrm>
          <a:prstGeom prst="rect">
            <a:avLst/>
          </a:prstGeom>
          <a:ln>
            <a:noFill/>
          </a:ln>
          <a:effectLst>
            <a:outerShdw blurRad="292100" dist="139700" dir="2700000" algn="tl" rotWithShape="0">
              <a:srgbClr val="333333">
                <a:alpha val="65000"/>
              </a:srgbClr>
            </a:outerShdw>
          </a:effectLst>
        </p:spPr>
      </p:pic>
      <p:pic>
        <p:nvPicPr>
          <p:cNvPr id="1027" name="Picture 3" descr="F:\Пластов\dsc00269.jpg"/>
          <p:cNvPicPr>
            <a:picLocks noChangeAspect="1" noChangeArrowheads="1"/>
          </p:cNvPicPr>
          <p:nvPr/>
        </p:nvPicPr>
        <p:blipFill>
          <a:blip r:embed="rId3" cstate="print">
            <a:lum bright="-10000" contrast="10000"/>
          </a:blip>
          <a:stretch>
            <a:fillRect/>
          </a:stretch>
        </p:blipFill>
        <p:spPr bwMode="auto">
          <a:xfrm>
            <a:off x="6732405" y="292152"/>
            <a:ext cx="4448213" cy="2941980"/>
          </a:xfrm>
          <a:prstGeom prst="rect">
            <a:avLst/>
          </a:prstGeom>
          <a:ln>
            <a:noFill/>
          </a:ln>
          <a:effectLst>
            <a:outerShdw blurRad="292100" dist="139700" dir="2700000" algn="tl" rotWithShape="0">
              <a:srgbClr val="333333">
                <a:alpha val="65000"/>
              </a:srgbClr>
            </a:outerShdw>
          </a:effectLst>
        </p:spPr>
      </p:pic>
      <p:pic>
        <p:nvPicPr>
          <p:cNvPr id="1029" name="Picture 5" descr="F:\Пластов\slide_29.jpg"/>
          <p:cNvPicPr>
            <a:picLocks noChangeAspect="1" noChangeArrowheads="1"/>
          </p:cNvPicPr>
          <p:nvPr/>
        </p:nvPicPr>
        <p:blipFill>
          <a:blip r:embed="rId4" cstate="print">
            <a:lum bright="-20000" contrast="-10000"/>
          </a:blip>
          <a:stretch>
            <a:fillRect/>
          </a:stretch>
        </p:blipFill>
        <p:spPr bwMode="auto">
          <a:xfrm>
            <a:off x="6719455" y="3431694"/>
            <a:ext cx="4475018" cy="3108254"/>
          </a:xfrm>
          <a:prstGeom prst="rect">
            <a:avLst/>
          </a:prstGeom>
          <a:ln>
            <a:noFill/>
          </a:ln>
          <a:effectLst>
            <a:outerShdw blurRad="292100" dist="139700" dir="2700000" algn="tl" rotWithShape="0">
              <a:srgbClr val="333333">
                <a:alpha val="65000"/>
              </a:srgbClr>
            </a:outerShdw>
          </a:effectLst>
        </p:spPr>
      </p:pic>
      <p:pic>
        <p:nvPicPr>
          <p:cNvPr id="1030" name="Picture 6" descr="F:\Пластов\slide_27.jpg"/>
          <p:cNvPicPr>
            <a:picLocks noChangeAspect="1" noChangeArrowheads="1"/>
          </p:cNvPicPr>
          <p:nvPr/>
        </p:nvPicPr>
        <p:blipFill>
          <a:blip r:embed="rId5" cstate="print">
            <a:lum bright="-10000"/>
          </a:blip>
          <a:stretch>
            <a:fillRect/>
          </a:stretch>
        </p:blipFill>
        <p:spPr bwMode="auto">
          <a:xfrm>
            <a:off x="795129" y="3519055"/>
            <a:ext cx="4731027" cy="2864820"/>
          </a:xfrm>
          <a:prstGeom prst="rect">
            <a:avLst/>
          </a:prstGeom>
          <a:ln>
            <a:noFill/>
          </a:ln>
          <a:effectLst>
            <a:outerShdw blurRad="292100" dist="139700" dir="2700000" algn="tl" rotWithShape="0">
              <a:srgbClr val="333333">
                <a:alpha val="65000"/>
              </a:srgbClr>
            </a:outerShdw>
          </a:effectLst>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F:\Пластов\035_0.jpg"/>
          <p:cNvPicPr>
            <a:picLocks noChangeAspect="1" noChangeArrowheads="1"/>
          </p:cNvPicPr>
          <p:nvPr/>
        </p:nvPicPr>
        <p:blipFill>
          <a:blip r:embed="rId2" cstate="print">
            <a:lum bright="-10000"/>
          </a:blip>
          <a:stretch>
            <a:fillRect/>
          </a:stretch>
        </p:blipFill>
        <p:spPr bwMode="auto">
          <a:xfrm>
            <a:off x="886691" y="271709"/>
            <a:ext cx="4672371" cy="3094946"/>
          </a:xfrm>
          <a:prstGeom prst="rect">
            <a:avLst/>
          </a:prstGeom>
          <a:ln>
            <a:noFill/>
          </a:ln>
          <a:effectLst>
            <a:outerShdw blurRad="292100" dist="139700" dir="2700000" algn="tl" rotWithShape="0">
              <a:srgbClr val="333333">
                <a:alpha val="65000"/>
              </a:srgbClr>
            </a:outerShdw>
          </a:effectLst>
        </p:spPr>
      </p:pic>
      <p:pic>
        <p:nvPicPr>
          <p:cNvPr id="1027" name="Picture 3" descr="F:\Пластов\detsad-47083-1401124299.jpg"/>
          <p:cNvPicPr>
            <a:picLocks noChangeAspect="1" noChangeArrowheads="1"/>
          </p:cNvPicPr>
          <p:nvPr/>
        </p:nvPicPr>
        <p:blipFill>
          <a:blip r:embed="rId3" cstate="print">
            <a:lum bright="-10000"/>
          </a:blip>
          <a:stretch>
            <a:fillRect/>
          </a:stretch>
        </p:blipFill>
        <p:spPr bwMode="auto">
          <a:xfrm>
            <a:off x="6719454" y="298175"/>
            <a:ext cx="4932219" cy="2981739"/>
          </a:xfrm>
          <a:prstGeom prst="rect">
            <a:avLst/>
          </a:prstGeom>
          <a:ln>
            <a:noFill/>
          </a:ln>
          <a:effectLst>
            <a:outerShdw blurRad="292100" dist="139700" dir="2700000" algn="tl" rotWithShape="0">
              <a:srgbClr val="333333">
                <a:alpha val="65000"/>
              </a:srgbClr>
            </a:outerShdw>
          </a:effectLst>
        </p:spPr>
      </p:pic>
      <p:pic>
        <p:nvPicPr>
          <p:cNvPr id="1028" name="Picture 4" descr="F:\Пластов\027.jpg"/>
          <p:cNvPicPr>
            <a:picLocks noChangeAspect="1" noChangeArrowheads="1"/>
          </p:cNvPicPr>
          <p:nvPr/>
        </p:nvPicPr>
        <p:blipFill>
          <a:blip r:embed="rId4" cstate="print">
            <a:lum bright="-20000"/>
          </a:blip>
          <a:stretch>
            <a:fillRect/>
          </a:stretch>
        </p:blipFill>
        <p:spPr bwMode="auto">
          <a:xfrm>
            <a:off x="6650181" y="3550377"/>
            <a:ext cx="4987637" cy="3044387"/>
          </a:xfrm>
          <a:prstGeom prst="rect">
            <a:avLst/>
          </a:prstGeom>
          <a:ln>
            <a:noFill/>
          </a:ln>
          <a:effectLst>
            <a:outerShdw blurRad="292100" dist="139700" dir="2700000" algn="tl" rotWithShape="0">
              <a:srgbClr val="333333">
                <a:alpha val="65000"/>
              </a:srgbClr>
            </a:outerShdw>
          </a:effectLst>
        </p:spPr>
      </p:pic>
      <p:pic>
        <p:nvPicPr>
          <p:cNvPr id="1029" name="Picture 5" descr="F:\Пластов\detsad-14287-1426350437.jpg"/>
          <p:cNvPicPr>
            <a:picLocks noChangeAspect="1" noChangeArrowheads="1"/>
          </p:cNvPicPr>
          <p:nvPr/>
        </p:nvPicPr>
        <p:blipFill>
          <a:blip r:embed="rId5" cstate="print">
            <a:lum bright="-20000"/>
          </a:blip>
          <a:stretch>
            <a:fillRect/>
          </a:stretch>
        </p:blipFill>
        <p:spPr bwMode="auto">
          <a:xfrm>
            <a:off x="886691" y="3637721"/>
            <a:ext cx="4641273" cy="2948816"/>
          </a:xfrm>
          <a:prstGeom prst="rect">
            <a:avLst/>
          </a:prstGeom>
          <a:ln>
            <a:noFill/>
          </a:ln>
          <a:effectLst>
            <a:outerShdw blurRad="292100" dist="139700" dir="2700000" algn="tl" rotWithShape="0">
              <a:srgbClr val="333333">
                <a:alpha val="65000"/>
              </a:srgbClr>
            </a:outerShdw>
          </a:effectLst>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a:xfrm>
            <a:off x="677333" y="609600"/>
            <a:ext cx="10355101" cy="1320800"/>
          </a:xfrm>
        </p:spPr>
        <p:txBody>
          <a:bodyPr>
            <a:normAutofit fontScale="90000"/>
          </a:bodyPr>
          <a:lstStyle/>
          <a:p>
            <a:pPr marL="457200" indent="-457200"/>
            <a:r>
              <a:rPr lang="ru-RU" sz="2700" b="1" dirty="0" smtClean="0">
                <a:solidFill>
                  <a:srgbClr val="7030A0"/>
                </a:solidFill>
              </a:rPr>
              <a:t>     Цели и задачи:</a:t>
            </a:r>
            <a:r>
              <a:rPr lang="ru-RU" sz="2000" b="1" dirty="0" smtClean="0">
                <a:solidFill>
                  <a:srgbClr val="002060"/>
                </a:solidFill>
              </a:rPr>
              <a:t/>
            </a:r>
            <a:br>
              <a:rPr lang="ru-RU" sz="2000" b="1" dirty="0" smtClean="0">
                <a:solidFill>
                  <a:srgbClr val="002060"/>
                </a:solidFill>
              </a:rPr>
            </a:br>
            <a:r>
              <a:rPr lang="ru-RU" sz="2200" b="1" dirty="0" smtClean="0">
                <a:solidFill>
                  <a:srgbClr val="002060"/>
                </a:solidFill>
              </a:rPr>
              <a:t>1.Познакомить детей с картинами А. А. </a:t>
            </a:r>
            <a:r>
              <a:rPr lang="ru-RU" sz="2200" b="1" dirty="0" err="1" smtClean="0">
                <a:solidFill>
                  <a:srgbClr val="002060"/>
                </a:solidFill>
              </a:rPr>
              <a:t>Пластова</a:t>
            </a:r>
            <a:r>
              <a:rPr lang="ru-RU" sz="2200" b="1" dirty="0" smtClean="0">
                <a:solidFill>
                  <a:srgbClr val="002060"/>
                </a:solidFill>
              </a:rPr>
              <a:t>, вызвать интерес к его творчеству. Учить понимать, что изображено на картине, о чем рассказал художник в своем произведении, что хотел выразить. Формировать умение давать художественно-эстетическую оценку произведению.</a:t>
            </a:r>
            <a:br>
              <a:rPr lang="ru-RU" sz="2200" b="1" dirty="0" smtClean="0">
                <a:solidFill>
                  <a:srgbClr val="002060"/>
                </a:solidFill>
              </a:rPr>
            </a:br>
            <a:r>
              <a:rPr lang="ru-RU" sz="2200" b="1" dirty="0" smtClean="0">
                <a:solidFill>
                  <a:srgbClr val="002060"/>
                </a:solidFill>
              </a:rPr>
              <a:t>2.Учить различать жанры живописи, выделять художественно-выразительные средства, используемые художником. Развивать художественное восприятие, внимание, память, воображение, чувства ритма, цвета, композиции.</a:t>
            </a:r>
            <a:br>
              <a:rPr lang="ru-RU" sz="2200" b="1" dirty="0" smtClean="0">
                <a:solidFill>
                  <a:srgbClr val="002060"/>
                </a:solidFill>
              </a:rPr>
            </a:br>
            <a:r>
              <a:rPr lang="ru-RU" sz="2200" b="1" dirty="0" smtClean="0">
                <a:solidFill>
                  <a:srgbClr val="002060"/>
                </a:solidFill>
              </a:rPr>
              <a:t>3. Развивать связную речь при составлении рассказа по картинам. Работать над уточнением ,обогащением, активизацией словаря, том числе и образно-выразительного. Формировать регулирующую и планирующую функцию речи.</a:t>
            </a:r>
            <a:br>
              <a:rPr lang="ru-RU" sz="2200" b="1" dirty="0" smtClean="0">
                <a:solidFill>
                  <a:srgbClr val="002060"/>
                </a:solidFill>
              </a:rPr>
            </a:br>
            <a:r>
              <a:rPr lang="ru-RU" sz="2200" b="1" dirty="0" smtClean="0">
                <a:solidFill>
                  <a:srgbClr val="002060"/>
                </a:solidFill>
              </a:rPr>
              <a:t>4.Воспитывать художественно-эстетический вкус, эстетические чувства и эмоции при восприятии картин художника. </a:t>
            </a:r>
            <a:br>
              <a:rPr lang="ru-RU" sz="2200" b="1" dirty="0" smtClean="0">
                <a:solidFill>
                  <a:srgbClr val="002060"/>
                </a:solidFill>
              </a:rPr>
            </a:br>
            <a:endParaRPr lang="ru-RU" sz="2200" b="1" dirty="0">
              <a:solidFill>
                <a:srgbClr val="002060"/>
              </a:solidFill>
            </a:endParaRPr>
          </a:p>
        </p:txBody>
      </p:sp>
    </p:spTree>
    <p:extLst>
      <p:ext uri="{BB962C8B-B14F-4D97-AF65-F5344CB8AC3E}">
        <p14:creationId xmlns:p14="http://schemas.microsoft.com/office/powerpoint/2010/main" xmlns="" val="308178298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1405480446_pervyy-sneg.jpg"/>
          <p:cNvPicPr>
            <a:picLocks noChangeAspect="1"/>
          </p:cNvPicPr>
          <p:nvPr/>
        </p:nvPicPr>
        <p:blipFill>
          <a:blip r:embed="rId2" cstate="print"/>
          <a:srcRect t="32150" b="32150"/>
          <a:stretch>
            <a:fillRect/>
          </a:stretch>
        </p:blipFill>
        <p:spPr>
          <a:xfrm>
            <a:off x="664634" y="381000"/>
            <a:ext cx="3399366" cy="2451100"/>
          </a:xfrm>
          <a:prstGeom prst="rect">
            <a:avLst/>
          </a:prstGeom>
          <a:ln>
            <a:noFill/>
          </a:ln>
          <a:effectLst>
            <a:outerShdw blurRad="190500" algn="tl" rotWithShape="0">
              <a:srgbClr val="000000">
                <a:alpha val="70000"/>
              </a:srgbClr>
            </a:outerShdw>
          </a:effectLst>
        </p:spPr>
      </p:pic>
      <p:pic>
        <p:nvPicPr>
          <p:cNvPr id="3" name="Рисунок 2" descr="plastov_14_20121227_1604985827.jpg"/>
          <p:cNvPicPr>
            <a:picLocks noChangeAspect="1"/>
          </p:cNvPicPr>
          <p:nvPr/>
        </p:nvPicPr>
        <p:blipFill>
          <a:blip r:embed="rId3" cstate="print"/>
          <a:stretch>
            <a:fillRect/>
          </a:stretch>
        </p:blipFill>
        <p:spPr>
          <a:xfrm>
            <a:off x="723900" y="3657600"/>
            <a:ext cx="3429000" cy="2667000"/>
          </a:xfrm>
          <a:prstGeom prst="rect">
            <a:avLst/>
          </a:prstGeom>
          <a:ln>
            <a:noFill/>
          </a:ln>
          <a:effectLst>
            <a:outerShdw blurRad="292100" dist="139700" dir="2700000" algn="tl" rotWithShape="0">
              <a:srgbClr val="333333">
                <a:alpha val="65000"/>
              </a:srgbClr>
            </a:outerShdw>
          </a:effectLst>
        </p:spPr>
      </p:pic>
      <p:pic>
        <p:nvPicPr>
          <p:cNvPr id="4" name="Рисунок 3" descr="plastov_1_20121227_2030609030.jpg"/>
          <p:cNvPicPr>
            <a:picLocks noChangeAspect="1"/>
          </p:cNvPicPr>
          <p:nvPr/>
        </p:nvPicPr>
        <p:blipFill>
          <a:blip r:embed="rId4" cstate="print"/>
          <a:stretch>
            <a:fillRect/>
          </a:stretch>
        </p:blipFill>
        <p:spPr>
          <a:xfrm>
            <a:off x="4749800" y="1231900"/>
            <a:ext cx="2578100" cy="3619500"/>
          </a:xfrm>
          <a:prstGeom prst="rect">
            <a:avLst/>
          </a:prstGeom>
          <a:ln>
            <a:noFill/>
          </a:ln>
          <a:effectLst>
            <a:outerShdw blurRad="190500" algn="tl" rotWithShape="0">
              <a:srgbClr val="000000">
                <a:alpha val="70000"/>
              </a:srgbClr>
            </a:outerShdw>
          </a:effectLst>
        </p:spPr>
      </p:pic>
      <p:pic>
        <p:nvPicPr>
          <p:cNvPr id="5" name="Рисунок 4" descr="plast_8_20121227_1698327687.jpg"/>
          <p:cNvPicPr>
            <a:picLocks noChangeAspect="1"/>
          </p:cNvPicPr>
          <p:nvPr/>
        </p:nvPicPr>
        <p:blipFill>
          <a:blip r:embed="rId5" cstate="print"/>
          <a:stretch>
            <a:fillRect/>
          </a:stretch>
        </p:blipFill>
        <p:spPr>
          <a:xfrm>
            <a:off x="8210550" y="317500"/>
            <a:ext cx="3676650" cy="2578100"/>
          </a:xfrm>
          <a:prstGeom prst="rect">
            <a:avLst/>
          </a:prstGeom>
          <a:ln>
            <a:noFill/>
          </a:ln>
          <a:effectLst>
            <a:outerShdw blurRad="190500" algn="tl" rotWithShape="0">
              <a:srgbClr val="000000">
                <a:alpha val="70000"/>
              </a:srgbClr>
            </a:outerShdw>
          </a:effectLst>
        </p:spPr>
      </p:pic>
      <p:pic>
        <p:nvPicPr>
          <p:cNvPr id="7" name="Рисунок 6" descr="plastov_16_20121227_1696151108.jpg"/>
          <p:cNvPicPr>
            <a:picLocks noChangeAspect="1"/>
          </p:cNvPicPr>
          <p:nvPr/>
        </p:nvPicPr>
        <p:blipFill>
          <a:blip r:embed="rId6" cstate="print"/>
          <a:stretch>
            <a:fillRect/>
          </a:stretch>
        </p:blipFill>
        <p:spPr>
          <a:xfrm>
            <a:off x="8165432" y="3673642"/>
            <a:ext cx="3722437" cy="2725570"/>
          </a:xfrm>
          <a:prstGeom prst="rect">
            <a:avLst/>
          </a:prstGeom>
          <a:ln>
            <a:noFill/>
          </a:ln>
          <a:effectLst>
            <a:outerShdw blurRad="292100" dist="139700" dir="2700000" algn="tl" rotWithShape="0">
              <a:srgbClr val="333333">
                <a:alpha val="65000"/>
              </a:srgbClr>
            </a:outerShdw>
          </a:effectLst>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solidFill>
                  <a:schemeClr val="accent2">
                    <a:lumMod val="50000"/>
                  </a:schemeClr>
                </a:solidFill>
              </a:rPr>
              <a:t>Предварительная работа:</a:t>
            </a:r>
            <a:endParaRPr lang="ru-RU" dirty="0">
              <a:solidFill>
                <a:schemeClr val="accent2">
                  <a:lumMod val="50000"/>
                </a:schemeClr>
              </a:solidFill>
            </a:endParaRPr>
          </a:p>
        </p:txBody>
      </p:sp>
      <p:sp>
        <p:nvSpPr>
          <p:cNvPr id="3" name="Содержимое 2"/>
          <p:cNvSpPr>
            <a:spLocks noGrp="1"/>
          </p:cNvSpPr>
          <p:nvPr>
            <p:ph idx="1"/>
          </p:nvPr>
        </p:nvSpPr>
        <p:spPr>
          <a:xfrm>
            <a:off x="677333" y="1233715"/>
            <a:ext cx="10469637" cy="5196114"/>
          </a:xfrm>
        </p:spPr>
        <p:txBody>
          <a:bodyPr>
            <a:normAutofit fontScale="92500" lnSpcReduction="10000"/>
          </a:bodyPr>
          <a:lstStyle/>
          <a:p>
            <a:pPr>
              <a:lnSpc>
                <a:spcPct val="110000"/>
              </a:lnSpc>
            </a:pPr>
            <a:r>
              <a:rPr lang="ru-RU" sz="1900" b="1" dirty="0" smtClean="0">
                <a:solidFill>
                  <a:schemeClr val="tx1"/>
                </a:solidFill>
              </a:rPr>
              <a:t>Чтение художественных произведений, сюжет которых был бы созвучен теме картины.</a:t>
            </a:r>
          </a:p>
          <a:p>
            <a:pPr>
              <a:lnSpc>
                <a:spcPct val="110000"/>
              </a:lnSpc>
            </a:pPr>
            <a:r>
              <a:rPr lang="ru-RU" sz="1900" b="1" dirty="0" smtClean="0">
                <a:solidFill>
                  <a:schemeClr val="tx1"/>
                </a:solidFill>
              </a:rPr>
              <a:t>Словесные игры и упражнения </a:t>
            </a:r>
            <a:r>
              <a:rPr lang="ru-RU" sz="1900" b="1" dirty="0">
                <a:solidFill>
                  <a:schemeClr val="tx1"/>
                </a:solidFill>
              </a:rPr>
              <a:t>по обогащению и активизации </a:t>
            </a:r>
            <a:r>
              <a:rPr lang="ru-RU" sz="1900" b="1" dirty="0" smtClean="0">
                <a:solidFill>
                  <a:schemeClr val="tx1"/>
                </a:solidFill>
              </a:rPr>
              <a:t>словаря:</a:t>
            </a:r>
          </a:p>
          <a:p>
            <a:pPr marL="0" indent="0">
              <a:lnSpc>
                <a:spcPct val="110000"/>
              </a:lnSpc>
              <a:buNone/>
            </a:pPr>
            <a:r>
              <a:rPr lang="ru-RU" sz="1900" dirty="0">
                <a:solidFill>
                  <a:schemeClr val="tx1"/>
                </a:solidFill>
              </a:rPr>
              <a:t>а) </a:t>
            </a:r>
            <a:r>
              <a:rPr lang="ru-RU" sz="1900" dirty="0" smtClean="0">
                <a:solidFill>
                  <a:schemeClr val="tx1"/>
                </a:solidFill>
              </a:rPr>
              <a:t>Для </a:t>
            </a:r>
            <a:r>
              <a:rPr lang="ru-RU" sz="1900" dirty="0">
                <a:solidFill>
                  <a:schemeClr val="tx1"/>
                </a:solidFill>
              </a:rPr>
              <a:t>подбора образных сравнений полезны упражнения: «С чем можно </a:t>
            </a:r>
            <a:r>
              <a:rPr lang="ru-RU" sz="1900" dirty="0" smtClean="0">
                <a:solidFill>
                  <a:schemeClr val="tx1"/>
                </a:solidFill>
              </a:rPr>
              <a:t>сравнить- </a:t>
            </a:r>
            <a:r>
              <a:rPr lang="ru-RU" sz="1900" dirty="0">
                <a:solidFill>
                  <a:schemeClr val="tx1"/>
                </a:solidFill>
              </a:rPr>
              <a:t>лес, луг, снег?», «Кто сравнит более красиво</a:t>
            </a:r>
            <a:r>
              <a:rPr lang="ru-RU" sz="1900" dirty="0" smtClean="0">
                <a:solidFill>
                  <a:schemeClr val="tx1"/>
                </a:solidFill>
              </a:rPr>
              <a:t>?».</a:t>
            </a:r>
            <a:endParaRPr lang="ru-RU" sz="1900" dirty="0">
              <a:solidFill>
                <a:schemeClr val="tx1"/>
              </a:solidFill>
            </a:endParaRPr>
          </a:p>
          <a:p>
            <a:pPr marL="0" indent="0">
              <a:lnSpc>
                <a:spcPct val="110000"/>
              </a:lnSpc>
              <a:buNone/>
            </a:pPr>
            <a:r>
              <a:rPr lang="ru-RU" sz="1900" dirty="0">
                <a:solidFill>
                  <a:schemeClr val="tx1"/>
                </a:solidFill>
              </a:rPr>
              <a:t>б) </a:t>
            </a:r>
            <a:r>
              <a:rPr lang="ru-RU" sz="1900" dirty="0" smtClean="0">
                <a:solidFill>
                  <a:schemeClr val="tx1"/>
                </a:solidFill>
              </a:rPr>
              <a:t>Для </a:t>
            </a:r>
            <a:r>
              <a:rPr lang="ru-RU" sz="1900" dirty="0">
                <a:solidFill>
                  <a:schemeClr val="tx1"/>
                </a:solidFill>
              </a:rPr>
              <a:t>активизации слов, выражающих настроение в картине, используют словесные упражнения: «Узнай, о ком или о чём я рассказываю?», «Соотнеси слово и настроение картины», «Кто больше назовёт слов, передающих настроение в иллюстрации</a:t>
            </a:r>
            <a:r>
              <a:rPr lang="ru-RU" sz="1900" dirty="0" smtClean="0">
                <a:solidFill>
                  <a:schemeClr val="tx1"/>
                </a:solidFill>
              </a:rPr>
              <a:t>?».</a:t>
            </a:r>
          </a:p>
          <a:p>
            <a:pPr marL="0" indent="0">
              <a:lnSpc>
                <a:spcPct val="110000"/>
              </a:lnSpc>
            </a:pPr>
            <a:r>
              <a:rPr lang="ru-RU" sz="1900" b="1" dirty="0" smtClean="0">
                <a:solidFill>
                  <a:schemeClr val="tx1"/>
                </a:solidFill>
              </a:rPr>
              <a:t> Задания и упражнения на умение понимать состояние людей, изображенных на картине:</a:t>
            </a:r>
          </a:p>
          <a:p>
            <a:pPr marL="0" indent="0">
              <a:lnSpc>
                <a:spcPct val="110000"/>
              </a:lnSpc>
              <a:buNone/>
            </a:pPr>
            <a:r>
              <a:rPr lang="ru-RU" sz="1900" dirty="0" smtClean="0">
                <a:solidFill>
                  <a:schemeClr val="tx1"/>
                </a:solidFill>
              </a:rPr>
              <a:t>а) Театрализованные игры.</a:t>
            </a:r>
          </a:p>
          <a:p>
            <a:pPr marL="0" indent="0">
              <a:lnSpc>
                <a:spcPct val="110000"/>
              </a:lnSpc>
              <a:buNone/>
            </a:pPr>
            <a:r>
              <a:rPr lang="ru-RU" sz="1900" dirty="0" smtClean="0">
                <a:solidFill>
                  <a:schemeClr val="tx1"/>
                </a:solidFill>
              </a:rPr>
              <a:t>б) Упражнения на умение понимать язык жестов, мимики, движений:  «Покажи мимикой, жестами, о чём ты задумался», «Расскажи без слов, о чём бы ты написал картину».</a:t>
            </a:r>
          </a:p>
          <a:p>
            <a:pPr marL="0" indent="0">
              <a:lnSpc>
                <a:spcPct val="110000"/>
              </a:lnSpc>
              <a:buNone/>
            </a:pPr>
            <a:r>
              <a:rPr lang="ru-RU" sz="1900" dirty="0">
                <a:solidFill>
                  <a:schemeClr val="tx1"/>
                </a:solidFill>
              </a:rPr>
              <a:t>в</a:t>
            </a:r>
            <a:r>
              <a:rPr lang="ru-RU" sz="1900" dirty="0" smtClean="0">
                <a:solidFill>
                  <a:schemeClr val="tx1"/>
                </a:solidFill>
              </a:rPr>
              <a:t>)</a:t>
            </a:r>
            <a:r>
              <a:rPr lang="ru-RU" sz="2000" dirty="0" smtClean="0">
                <a:solidFill>
                  <a:schemeClr val="tx1"/>
                </a:solidFill>
              </a:rPr>
              <a:t> Упражнения для развития выразительности речи: «Скажи фразу: «Какая красивая картина. Какой грустный пейзаж». «Как бы эту фразу произнёс добрый человек, как бы сказал злой и т.д.?». «Кто скажет слово наиболее выразительно?». </a:t>
            </a:r>
          </a:p>
          <a:p>
            <a:pPr marL="0" indent="0">
              <a:lnSpc>
                <a:spcPct val="110000"/>
              </a:lnSpc>
              <a:buFont typeface="Wingdings" pitchFamily="2" charset="2"/>
              <a:buChar char="Ø"/>
            </a:pPr>
            <a:endParaRPr lang="ru-RU" sz="1900" dirty="0">
              <a:solidFill>
                <a:schemeClr val="tx1"/>
              </a:solidFill>
            </a:endParaRPr>
          </a:p>
          <a:p>
            <a:pPr marL="0" indent="0">
              <a:lnSpc>
                <a:spcPct val="110000"/>
              </a:lnSpc>
              <a:buNone/>
            </a:pPr>
            <a:endParaRPr lang="ru-RU" sz="1700" dirty="0"/>
          </a:p>
          <a:p>
            <a:pPr>
              <a:lnSpc>
                <a:spcPct val="110000"/>
              </a:lnSpc>
            </a:pPr>
            <a:endParaRPr lang="ru-RU" sz="1700" dirty="0"/>
          </a:p>
          <a:p>
            <a:endParaRPr lang="ru-RU"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77334" y="609600"/>
            <a:ext cx="10295466" cy="1320800"/>
          </a:xfrm>
        </p:spPr>
        <p:txBody>
          <a:bodyPr>
            <a:normAutofit/>
          </a:bodyPr>
          <a:lstStyle/>
          <a:p>
            <a:pPr marL="857250" indent="-857250"/>
            <a:r>
              <a:rPr lang="ru-RU" b="1" dirty="0" smtClean="0">
                <a:solidFill>
                  <a:schemeClr val="accent2">
                    <a:lumMod val="50000"/>
                  </a:schemeClr>
                </a:solidFill>
              </a:rPr>
              <a:t>           Этапы ознакомления с живописью.</a:t>
            </a:r>
            <a:br>
              <a:rPr lang="ru-RU" b="1" dirty="0" smtClean="0">
                <a:solidFill>
                  <a:schemeClr val="accent2">
                    <a:lumMod val="50000"/>
                  </a:schemeClr>
                </a:solidFill>
              </a:rPr>
            </a:br>
            <a:endParaRPr lang="ru-RU" b="1" dirty="0">
              <a:solidFill>
                <a:schemeClr val="accent2">
                  <a:lumMod val="50000"/>
                </a:schemeClr>
              </a:solidFill>
            </a:endParaRPr>
          </a:p>
        </p:txBody>
      </p:sp>
      <p:sp>
        <p:nvSpPr>
          <p:cNvPr id="3" name="Содержимое 2"/>
          <p:cNvSpPr>
            <a:spLocks noGrp="1"/>
          </p:cNvSpPr>
          <p:nvPr>
            <p:ph idx="1"/>
          </p:nvPr>
        </p:nvSpPr>
        <p:spPr>
          <a:xfrm>
            <a:off x="457200" y="1311964"/>
            <a:ext cx="10992677" cy="4868546"/>
          </a:xfrm>
        </p:spPr>
        <p:txBody>
          <a:bodyPr>
            <a:noAutofit/>
          </a:bodyPr>
          <a:lstStyle/>
          <a:p>
            <a:pPr>
              <a:buNone/>
            </a:pPr>
            <a:r>
              <a:rPr lang="ru-RU" sz="2400" b="1" dirty="0" smtClean="0">
                <a:solidFill>
                  <a:schemeClr val="tx2">
                    <a:lumMod val="50000"/>
                  </a:schemeClr>
                </a:solidFill>
              </a:rPr>
              <a:t>Первый этап - искусствоведческий рассказ педагога.</a:t>
            </a:r>
          </a:p>
          <a:p>
            <a:pPr>
              <a:buNone/>
            </a:pPr>
            <a:r>
              <a:rPr lang="ru-RU" sz="2000" b="1" dirty="0" smtClean="0">
                <a:solidFill>
                  <a:schemeClr val="tx1"/>
                </a:solidFill>
              </a:rPr>
              <a:t>Задачи:</a:t>
            </a:r>
            <a:r>
              <a:rPr lang="ru-RU" sz="2000" dirty="0" smtClean="0"/>
              <a:t> </a:t>
            </a:r>
            <a:r>
              <a:rPr lang="ru-RU" sz="2000" dirty="0" smtClean="0">
                <a:solidFill>
                  <a:schemeClr val="tx1">
                    <a:lumMod val="95000"/>
                    <a:lumOff val="5000"/>
                  </a:schemeClr>
                </a:solidFill>
              </a:rPr>
              <a:t>Вызвать интерес к живописи, к картине художника. Формировать умение внимательно ее рассматривать, эмоционально откликаться на ее содержание. </a:t>
            </a:r>
            <a:endParaRPr lang="ru-RU" sz="2000" b="1" dirty="0" smtClean="0">
              <a:solidFill>
                <a:schemeClr val="tx1">
                  <a:lumMod val="95000"/>
                  <a:lumOff val="5000"/>
                </a:schemeClr>
              </a:solidFill>
            </a:endParaRPr>
          </a:p>
          <a:p>
            <a:pPr>
              <a:buNone/>
            </a:pPr>
            <a:r>
              <a:rPr lang="ru-RU" sz="2000" b="1" dirty="0" smtClean="0">
                <a:solidFill>
                  <a:schemeClr val="tx1">
                    <a:lumMod val="95000"/>
                    <a:lumOff val="5000"/>
                  </a:schemeClr>
                </a:solidFill>
              </a:rPr>
              <a:t>Структура искусствоведческого рассказа:</a:t>
            </a:r>
          </a:p>
          <a:p>
            <a:pPr lvl="0">
              <a:buNone/>
            </a:pPr>
            <a:r>
              <a:rPr lang="ru-RU" sz="2000" dirty="0" smtClean="0">
                <a:solidFill>
                  <a:schemeClr val="tx1">
                    <a:lumMod val="95000"/>
                    <a:lumOff val="5000"/>
                  </a:schemeClr>
                </a:solidFill>
              </a:rPr>
              <a:t>-сообщение названия картины;</a:t>
            </a:r>
          </a:p>
          <a:p>
            <a:pPr lvl="0">
              <a:buNone/>
            </a:pPr>
            <a:r>
              <a:rPr lang="ru-RU" sz="2000" dirty="0" smtClean="0">
                <a:solidFill>
                  <a:schemeClr val="tx1">
                    <a:lumMod val="95000"/>
                    <a:lumOff val="5000"/>
                  </a:schemeClr>
                </a:solidFill>
              </a:rPr>
              <a:t>-сообщение фамилии художника;</a:t>
            </a:r>
          </a:p>
          <a:p>
            <a:pPr lvl="0">
              <a:buNone/>
            </a:pPr>
            <a:r>
              <a:rPr lang="ru-RU" sz="2000" dirty="0" smtClean="0">
                <a:solidFill>
                  <a:schemeClr val="tx1">
                    <a:lumMod val="95000"/>
                    <a:lumOff val="5000"/>
                  </a:schemeClr>
                </a:solidFill>
              </a:rPr>
              <a:t>-о чём написана картина;</a:t>
            </a:r>
          </a:p>
          <a:p>
            <a:pPr lvl="0">
              <a:buNone/>
            </a:pPr>
            <a:r>
              <a:rPr lang="ru-RU" sz="2000" dirty="0" smtClean="0">
                <a:solidFill>
                  <a:schemeClr val="tx1">
                    <a:lumMod val="95000"/>
                    <a:lumOff val="5000"/>
                  </a:schemeClr>
                </a:solidFill>
              </a:rPr>
              <a:t>-что самое главное в картине (выделить композиционный центр);</a:t>
            </a:r>
          </a:p>
          <a:p>
            <a:pPr lvl="0">
              <a:buNone/>
            </a:pPr>
            <a:r>
              <a:rPr lang="ru-RU" sz="2000" dirty="0" smtClean="0">
                <a:solidFill>
                  <a:schemeClr val="tx1">
                    <a:lumMod val="95000"/>
                    <a:lumOff val="5000"/>
                  </a:schemeClr>
                </a:solidFill>
              </a:rPr>
              <a:t>-как оно изображено (цвет, построение, расположение);</a:t>
            </a:r>
          </a:p>
          <a:p>
            <a:pPr lvl="0">
              <a:buNone/>
            </a:pPr>
            <a:r>
              <a:rPr lang="ru-RU" sz="2000" dirty="0" smtClean="0">
                <a:solidFill>
                  <a:schemeClr val="tx1">
                    <a:lumMod val="95000"/>
                    <a:lumOff val="5000"/>
                  </a:schemeClr>
                </a:solidFill>
              </a:rPr>
              <a:t>-что изображено вокруг главного в произведении и как с ним соединены детали;</a:t>
            </a:r>
          </a:p>
          <a:p>
            <a:pPr lvl="0">
              <a:buNone/>
            </a:pPr>
            <a:r>
              <a:rPr lang="ru-RU" sz="2000" dirty="0" smtClean="0">
                <a:solidFill>
                  <a:schemeClr val="tx1">
                    <a:lumMod val="95000"/>
                    <a:lumOff val="5000"/>
                  </a:schemeClr>
                </a:solidFill>
              </a:rPr>
              <a:t>-что красивого показал своим произведение художник;</a:t>
            </a:r>
          </a:p>
          <a:p>
            <a:pPr>
              <a:buNone/>
            </a:pPr>
            <a:r>
              <a:rPr lang="ru-RU" sz="2000" dirty="0" smtClean="0">
                <a:solidFill>
                  <a:schemeClr val="tx1">
                    <a:lumMod val="95000"/>
                    <a:lumOff val="5000"/>
                  </a:schemeClr>
                </a:solidFill>
              </a:rPr>
              <a:t>-о чём думается, что вспоминается;</a:t>
            </a:r>
            <a:endParaRPr lang="ru-RU" sz="2000" b="1" dirty="0">
              <a:solidFill>
                <a:schemeClr val="tx1">
                  <a:lumMod val="95000"/>
                  <a:lumOff val="5000"/>
                </a:schemeClr>
              </a:solidFill>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2800" dirty="0" smtClean="0">
                <a:solidFill>
                  <a:schemeClr val="tx1"/>
                </a:solidFill>
              </a:rPr>
              <a:t>Вопросы по содержанию картины:</a:t>
            </a:r>
            <a:endParaRPr lang="ru-RU" sz="2800" dirty="0">
              <a:solidFill>
                <a:schemeClr val="tx1"/>
              </a:solidFill>
            </a:endParaRPr>
          </a:p>
        </p:txBody>
      </p:sp>
      <p:sp>
        <p:nvSpPr>
          <p:cNvPr id="3" name="Содержимое 2"/>
          <p:cNvSpPr>
            <a:spLocks noGrp="1"/>
          </p:cNvSpPr>
          <p:nvPr>
            <p:ph idx="1"/>
          </p:nvPr>
        </p:nvSpPr>
        <p:spPr>
          <a:xfrm>
            <a:off x="677333" y="1113182"/>
            <a:ext cx="9420823" cy="4928179"/>
          </a:xfrm>
        </p:spPr>
        <p:txBody>
          <a:bodyPr/>
          <a:lstStyle/>
          <a:p>
            <a:pPr>
              <a:buNone/>
            </a:pPr>
            <a:r>
              <a:rPr lang="ru-RU" sz="2000" dirty="0" smtClean="0">
                <a:solidFill>
                  <a:schemeClr val="tx1"/>
                </a:solidFill>
              </a:rPr>
              <a:t>– «Что изображено на картине?»</a:t>
            </a:r>
          </a:p>
          <a:p>
            <a:pPr>
              <a:buNone/>
            </a:pPr>
            <a:r>
              <a:rPr lang="ru-RU" sz="2000" dirty="0" smtClean="0">
                <a:solidFill>
                  <a:schemeClr val="tx1"/>
                </a:solidFill>
              </a:rPr>
              <a:t>– «Где расположены изображённые на картине предметы, люди?»</a:t>
            </a:r>
          </a:p>
          <a:p>
            <a:pPr>
              <a:buNone/>
            </a:pPr>
            <a:r>
              <a:rPr lang="ru-RU" sz="2000" dirty="0" smtClean="0">
                <a:solidFill>
                  <a:schemeClr val="tx1"/>
                </a:solidFill>
              </a:rPr>
              <a:t>– «Как вы думаете, что самое главное в картине?.»</a:t>
            </a:r>
          </a:p>
          <a:p>
            <a:pPr>
              <a:buNone/>
            </a:pPr>
            <a:r>
              <a:rPr lang="ru-RU" sz="2000" dirty="0" smtClean="0">
                <a:solidFill>
                  <a:schemeClr val="tx1"/>
                </a:solidFill>
              </a:rPr>
              <a:t>– «Как это изобразил художник?»</a:t>
            </a:r>
          </a:p>
          <a:p>
            <a:pPr>
              <a:buNone/>
            </a:pPr>
            <a:r>
              <a:rPr lang="ru-RU" sz="2000" dirty="0" smtClean="0">
                <a:solidFill>
                  <a:schemeClr val="tx1"/>
                </a:solidFill>
              </a:rPr>
              <a:t>– «Что в картине самое яркое?»</a:t>
            </a:r>
          </a:p>
          <a:p>
            <a:pPr>
              <a:buNone/>
            </a:pPr>
            <a:r>
              <a:rPr lang="ru-RU" sz="2000" dirty="0" smtClean="0">
                <a:solidFill>
                  <a:schemeClr val="tx1"/>
                </a:solidFill>
              </a:rPr>
              <a:t>– «Что этим хотел сказать художник?»</a:t>
            </a:r>
          </a:p>
          <a:p>
            <a:pPr>
              <a:buNone/>
            </a:pPr>
            <a:r>
              <a:rPr lang="ru-RU" sz="2000" dirty="0" smtClean="0">
                <a:solidFill>
                  <a:schemeClr val="tx1"/>
                </a:solidFill>
              </a:rPr>
              <a:t>– «Какое настроение передал художник?»</a:t>
            </a:r>
          </a:p>
          <a:p>
            <a:pPr>
              <a:buNone/>
            </a:pPr>
            <a:r>
              <a:rPr lang="ru-RU" sz="2000" dirty="0" smtClean="0">
                <a:solidFill>
                  <a:schemeClr val="tx1"/>
                </a:solidFill>
              </a:rPr>
              <a:t>– «Как вы догадались, что именно такое настроение отражено?»</a:t>
            </a:r>
          </a:p>
          <a:p>
            <a:pPr>
              <a:buNone/>
            </a:pPr>
            <a:r>
              <a:rPr lang="ru-RU" sz="2000" dirty="0" smtClean="0">
                <a:solidFill>
                  <a:schemeClr val="tx1"/>
                </a:solidFill>
              </a:rPr>
              <a:t>– «Как это удалось сделать художнику?»</a:t>
            </a:r>
          </a:p>
          <a:p>
            <a:pPr>
              <a:buNone/>
            </a:pPr>
            <a:r>
              <a:rPr lang="ru-RU" sz="2000" dirty="0" smtClean="0">
                <a:solidFill>
                  <a:schemeClr val="tx1"/>
                </a:solidFill>
              </a:rPr>
              <a:t>– «О чём думается или вспоминается, когда вы смотрите на эту картину?»</a:t>
            </a:r>
          </a:p>
          <a:p>
            <a:endParaRPr lang="ru-RU"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2800" dirty="0" smtClean="0">
                <a:solidFill>
                  <a:schemeClr val="accent2">
                    <a:lumMod val="50000"/>
                  </a:schemeClr>
                </a:solidFill>
              </a:rPr>
              <a:t>Приемы, используемые на первом этапе:</a:t>
            </a:r>
            <a:endParaRPr lang="ru-RU" sz="2800" dirty="0">
              <a:solidFill>
                <a:schemeClr val="accent2">
                  <a:lumMod val="50000"/>
                </a:schemeClr>
              </a:solidFill>
            </a:endParaRPr>
          </a:p>
        </p:txBody>
      </p:sp>
      <p:sp>
        <p:nvSpPr>
          <p:cNvPr id="3" name="Содержимое 2"/>
          <p:cNvSpPr>
            <a:spLocks noGrp="1"/>
          </p:cNvSpPr>
          <p:nvPr>
            <p:ph idx="1"/>
          </p:nvPr>
        </p:nvSpPr>
        <p:spPr>
          <a:xfrm>
            <a:off x="677334" y="1351723"/>
            <a:ext cx="10474370" cy="4689640"/>
          </a:xfrm>
        </p:spPr>
        <p:txBody>
          <a:bodyPr>
            <a:normAutofit fontScale="70000" lnSpcReduction="20000"/>
          </a:bodyPr>
          <a:lstStyle/>
          <a:p>
            <a:pPr>
              <a:buFont typeface="Wingdings" pitchFamily="2" charset="2"/>
              <a:buChar char="Ø"/>
            </a:pPr>
            <a:r>
              <a:rPr lang="ru-RU" sz="2600" b="1" i="1" dirty="0" smtClean="0"/>
              <a:t>Приём «вхождения в картину, воссоздание предшествующих и последующих содержанию картины событий».</a:t>
            </a:r>
          </a:p>
          <a:p>
            <a:pPr>
              <a:buFont typeface="Wingdings" pitchFamily="2" charset="2"/>
              <a:buChar char="Ø"/>
            </a:pPr>
            <a:r>
              <a:rPr lang="ru-RU" sz="2600" b="1" i="1" dirty="0" smtClean="0"/>
              <a:t>Рассказ-образец личностного отношения педагога к понравившейся картине:</a:t>
            </a:r>
            <a:r>
              <a:rPr lang="ru-RU" sz="2600" b="1" dirty="0" smtClean="0"/>
              <a:t> </a:t>
            </a:r>
          </a:p>
          <a:p>
            <a:pPr>
              <a:lnSpc>
                <a:spcPct val="120000"/>
              </a:lnSpc>
              <a:buNone/>
            </a:pPr>
            <a:r>
              <a:rPr lang="ru-RU" sz="2600" dirty="0" smtClean="0"/>
              <a:t>-название картины;</a:t>
            </a:r>
          </a:p>
          <a:p>
            <a:pPr>
              <a:lnSpc>
                <a:spcPct val="120000"/>
              </a:lnSpc>
              <a:buNone/>
            </a:pPr>
            <a:r>
              <a:rPr lang="ru-RU" sz="2600" dirty="0" smtClean="0"/>
              <a:t>-кто написал;</a:t>
            </a:r>
          </a:p>
          <a:p>
            <a:pPr>
              <a:lnSpc>
                <a:spcPct val="120000"/>
              </a:lnSpc>
              <a:buNone/>
            </a:pPr>
            <a:r>
              <a:rPr lang="ru-RU" sz="2600" dirty="0" smtClean="0"/>
              <a:t>-о чём произведение;</a:t>
            </a:r>
          </a:p>
          <a:p>
            <a:pPr>
              <a:lnSpc>
                <a:spcPct val="120000"/>
              </a:lnSpc>
              <a:buNone/>
            </a:pPr>
            <a:r>
              <a:rPr lang="ru-RU" sz="2600" dirty="0" smtClean="0"/>
              <a:t>-какими красками написано;</a:t>
            </a:r>
          </a:p>
          <a:p>
            <a:pPr>
              <a:lnSpc>
                <a:spcPct val="120000"/>
              </a:lnSpc>
              <a:buNone/>
            </a:pPr>
            <a:r>
              <a:rPr lang="ru-RU" sz="2600" dirty="0" smtClean="0"/>
              <a:t>-какое в нём передано настроение;</a:t>
            </a:r>
          </a:p>
          <a:p>
            <a:pPr>
              <a:lnSpc>
                <a:spcPct val="120000"/>
              </a:lnSpc>
              <a:buNone/>
            </a:pPr>
            <a:r>
              <a:rPr lang="ru-RU" sz="2600" dirty="0" smtClean="0"/>
              <a:t>-что особенно понравилось;</a:t>
            </a:r>
          </a:p>
          <a:p>
            <a:pPr>
              <a:lnSpc>
                <a:spcPct val="120000"/>
              </a:lnSpc>
              <a:buNone/>
            </a:pPr>
            <a:r>
              <a:rPr lang="ru-RU" sz="2600" dirty="0" smtClean="0"/>
              <a:t>-какие возникли чувства, мысли, когда смотришь на эту картину.</a:t>
            </a:r>
          </a:p>
          <a:p>
            <a:pPr>
              <a:buFont typeface="Wingdings" pitchFamily="2" charset="2"/>
              <a:buChar char="Ø"/>
            </a:pPr>
            <a:r>
              <a:rPr lang="ru-RU" sz="2600" b="1" i="1" dirty="0" smtClean="0"/>
              <a:t>Синтезирование разных видов искусств: музыки, живописи, художественной литературы.</a:t>
            </a:r>
          </a:p>
          <a:p>
            <a:endParaRPr lang="ru-RU"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dirty="0" smtClean="0">
                <a:solidFill>
                  <a:schemeClr val="accent2">
                    <a:lumMod val="50000"/>
                  </a:schemeClr>
                </a:solidFill>
              </a:rPr>
              <a:t>Второй этап.</a:t>
            </a:r>
            <a:endParaRPr lang="ru-RU" dirty="0">
              <a:solidFill>
                <a:schemeClr val="accent2">
                  <a:lumMod val="50000"/>
                </a:schemeClr>
              </a:solidFill>
            </a:endParaRPr>
          </a:p>
        </p:txBody>
      </p:sp>
      <p:sp>
        <p:nvSpPr>
          <p:cNvPr id="3" name="Содержимое 2"/>
          <p:cNvSpPr>
            <a:spLocks noGrp="1"/>
          </p:cNvSpPr>
          <p:nvPr>
            <p:ph idx="1"/>
          </p:nvPr>
        </p:nvSpPr>
        <p:spPr>
          <a:xfrm>
            <a:off x="677334" y="1351723"/>
            <a:ext cx="8596668" cy="4689640"/>
          </a:xfrm>
        </p:spPr>
        <p:txBody>
          <a:bodyPr>
            <a:normAutofit/>
          </a:bodyPr>
          <a:lstStyle/>
          <a:p>
            <a:pPr>
              <a:lnSpc>
                <a:spcPct val="150000"/>
              </a:lnSpc>
              <a:buNone/>
            </a:pPr>
            <a:r>
              <a:rPr lang="ru-RU" sz="2400" b="1" dirty="0" smtClean="0">
                <a:solidFill>
                  <a:schemeClr val="tx1"/>
                </a:solidFill>
              </a:rPr>
              <a:t>Задачи:</a:t>
            </a:r>
          </a:p>
          <a:p>
            <a:pPr lvl="0"/>
            <a:r>
              <a:rPr lang="ru-RU" sz="2400" dirty="0" smtClean="0">
                <a:solidFill>
                  <a:schemeClr val="tx1">
                    <a:lumMod val="95000"/>
                    <a:lumOff val="5000"/>
                  </a:schemeClr>
                </a:solidFill>
              </a:rPr>
              <a:t>Развивать умение самостоятельно анализировать содержание картины.</a:t>
            </a:r>
          </a:p>
          <a:p>
            <a:pPr lvl="0">
              <a:lnSpc>
                <a:spcPct val="150000"/>
              </a:lnSpc>
            </a:pPr>
            <a:r>
              <a:rPr lang="ru-RU" sz="2400" dirty="0" smtClean="0">
                <a:solidFill>
                  <a:schemeClr val="tx1">
                    <a:lumMod val="95000"/>
                    <a:lumOff val="5000"/>
                  </a:schemeClr>
                </a:solidFill>
              </a:rPr>
              <a:t>Выделять выразительные средства.</a:t>
            </a:r>
          </a:p>
          <a:p>
            <a:pPr lvl="0">
              <a:lnSpc>
                <a:spcPct val="150000"/>
              </a:lnSpc>
            </a:pPr>
            <a:r>
              <a:rPr lang="ru-RU" sz="2400" dirty="0" smtClean="0">
                <a:solidFill>
                  <a:schemeClr val="tx1">
                    <a:lumMod val="95000"/>
                    <a:lumOff val="5000"/>
                  </a:schemeClr>
                </a:solidFill>
              </a:rPr>
              <a:t>Формировать умение «читать» картины.</a:t>
            </a:r>
          </a:p>
          <a:p>
            <a:pPr lvl="0"/>
            <a:r>
              <a:rPr lang="ru-RU" sz="2400" dirty="0" smtClean="0">
                <a:solidFill>
                  <a:schemeClr val="tx1">
                    <a:lumMod val="95000"/>
                    <a:lumOff val="5000"/>
                  </a:schemeClr>
                </a:solidFill>
              </a:rPr>
              <a:t>Мотивировать эмоционально – личностное отношение к произведению.</a:t>
            </a:r>
          </a:p>
          <a:p>
            <a:pPr>
              <a:buNone/>
            </a:pPr>
            <a:endParaRPr lang="ru-RU" sz="2400" b="1" dirty="0">
              <a:solidFill>
                <a:schemeClr val="tx1"/>
              </a:solidFill>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b="1" i="1" dirty="0" smtClean="0">
                <a:solidFill>
                  <a:schemeClr val="accent2">
                    <a:lumMod val="50000"/>
                  </a:schemeClr>
                </a:solidFill>
              </a:rPr>
              <a:t>Вопросы более обобщенного характера:</a:t>
            </a:r>
            <a:r>
              <a:rPr lang="ru-RU" dirty="0" smtClean="0">
                <a:solidFill>
                  <a:schemeClr val="accent2">
                    <a:lumMod val="50000"/>
                  </a:schemeClr>
                </a:solidFill>
              </a:rPr>
              <a:t/>
            </a:r>
            <a:br>
              <a:rPr lang="ru-RU" dirty="0" smtClean="0">
                <a:solidFill>
                  <a:schemeClr val="accent2">
                    <a:lumMod val="50000"/>
                  </a:schemeClr>
                </a:solidFill>
              </a:rPr>
            </a:br>
            <a:endParaRPr lang="ru-RU" dirty="0">
              <a:solidFill>
                <a:schemeClr val="accent2">
                  <a:lumMod val="50000"/>
                </a:schemeClr>
              </a:solidFill>
            </a:endParaRPr>
          </a:p>
        </p:txBody>
      </p:sp>
      <p:sp>
        <p:nvSpPr>
          <p:cNvPr id="3" name="Содержимое 2"/>
          <p:cNvSpPr>
            <a:spLocks noGrp="1"/>
          </p:cNvSpPr>
          <p:nvPr>
            <p:ph idx="1"/>
          </p:nvPr>
        </p:nvSpPr>
        <p:spPr>
          <a:xfrm>
            <a:off x="697212" y="1232453"/>
            <a:ext cx="9520214" cy="5009322"/>
          </a:xfrm>
        </p:spPr>
        <p:txBody>
          <a:bodyPr>
            <a:noAutofit/>
          </a:bodyPr>
          <a:lstStyle/>
          <a:p>
            <a:pPr lvl="0"/>
            <a:r>
              <a:rPr lang="ru-RU" sz="2400" dirty="0" smtClean="0">
                <a:solidFill>
                  <a:schemeClr val="tx1">
                    <a:lumMod val="95000"/>
                    <a:lumOff val="5000"/>
                  </a:schemeClr>
                </a:solidFill>
              </a:rPr>
              <a:t>«О чём картина?»</a:t>
            </a:r>
          </a:p>
          <a:p>
            <a:pPr lvl="0"/>
            <a:r>
              <a:rPr lang="ru-RU" sz="2400" dirty="0" smtClean="0">
                <a:solidFill>
                  <a:schemeClr val="tx1">
                    <a:lumMod val="95000"/>
                    <a:lumOff val="5000"/>
                  </a:schemeClr>
                </a:solidFill>
              </a:rPr>
              <a:t>«Почему думаете так, расскажите?»</a:t>
            </a:r>
          </a:p>
          <a:p>
            <a:pPr lvl="0"/>
            <a:r>
              <a:rPr lang="ru-RU" sz="2400" dirty="0" smtClean="0">
                <a:solidFill>
                  <a:schemeClr val="tx1">
                    <a:lumMod val="95000"/>
                    <a:lumOff val="5000"/>
                  </a:schemeClr>
                </a:solidFill>
              </a:rPr>
              <a:t>«Как бы вы назвали картину?»</a:t>
            </a:r>
          </a:p>
          <a:p>
            <a:pPr lvl="0"/>
            <a:r>
              <a:rPr lang="ru-RU" sz="2400" dirty="0" smtClean="0">
                <a:solidFill>
                  <a:schemeClr val="tx1">
                    <a:lumMod val="95000"/>
                    <a:lumOff val="5000"/>
                  </a:schemeClr>
                </a:solidFill>
              </a:rPr>
              <a:t>«Почему именно так?»</a:t>
            </a:r>
          </a:p>
          <a:p>
            <a:pPr lvl="0"/>
            <a:r>
              <a:rPr lang="ru-RU" sz="2400" dirty="0" smtClean="0">
                <a:solidFill>
                  <a:schemeClr val="tx1">
                    <a:lumMod val="95000"/>
                    <a:lumOff val="5000"/>
                  </a:schemeClr>
                </a:solidFill>
              </a:rPr>
              <a:t>«Что красивого и удивительного передал художник в образах людей, пейзаже, предметах?»</a:t>
            </a:r>
          </a:p>
          <a:p>
            <a:pPr lvl="0"/>
            <a:r>
              <a:rPr lang="ru-RU" sz="2400" dirty="0" smtClean="0">
                <a:solidFill>
                  <a:schemeClr val="tx1">
                    <a:lumMod val="95000"/>
                    <a:lumOff val="5000"/>
                  </a:schemeClr>
                </a:solidFill>
              </a:rPr>
              <a:t>«Как он изобразил это в картине?»</a:t>
            </a:r>
          </a:p>
          <a:p>
            <a:pPr lvl="0"/>
            <a:r>
              <a:rPr lang="ru-RU" sz="2400" dirty="0" smtClean="0">
                <a:solidFill>
                  <a:schemeClr val="tx1">
                    <a:lumMod val="95000"/>
                    <a:lumOff val="5000"/>
                  </a:schemeClr>
                </a:solidFill>
              </a:rPr>
              <a:t>«Какое настроение вызывает картина?»</a:t>
            </a:r>
          </a:p>
          <a:p>
            <a:pPr lvl="0"/>
            <a:r>
              <a:rPr lang="ru-RU" sz="2400" dirty="0" smtClean="0">
                <a:solidFill>
                  <a:schemeClr val="tx1">
                    <a:lumMod val="95000"/>
                    <a:lumOff val="5000"/>
                  </a:schemeClr>
                </a:solidFill>
              </a:rPr>
              <a:t>«Отчего возникает такое настроение?»</a:t>
            </a:r>
          </a:p>
          <a:p>
            <a:pPr lvl="0"/>
            <a:r>
              <a:rPr lang="ru-RU" sz="2400" dirty="0" smtClean="0">
                <a:solidFill>
                  <a:schemeClr val="tx1">
                    <a:lumMod val="95000"/>
                    <a:lumOff val="5000"/>
                  </a:schemeClr>
                </a:solidFill>
              </a:rPr>
              <a:t>«Что хотел сказать художник своей картиной?»</a:t>
            </a:r>
          </a:p>
          <a:p>
            <a:endParaRPr lang="ru-RU" sz="2400" dirty="0"/>
          </a:p>
        </p:txBody>
      </p:sp>
    </p:spTree>
  </p:cSld>
  <p:clrMapOvr>
    <a:masterClrMapping/>
  </p:clrMapOvr>
</p:sld>
</file>

<file path=ppt/theme/theme1.xml><?xml version="1.0" encoding="utf-8"?>
<a:theme xmlns:a="http://schemas.openxmlformats.org/drawingml/2006/main" name="Грань">
  <a:themeElements>
    <a:clrScheme name="Грань">
      <a:dk1>
        <a:sysClr val="windowText" lastClr="000000"/>
      </a:dk1>
      <a:lt1>
        <a:sysClr val="window" lastClr="FFFFFF"/>
      </a:lt1>
      <a:dk2>
        <a:srgbClr val="2C3C43"/>
      </a:dk2>
      <a:lt2>
        <a:srgbClr val="EBEBEB"/>
      </a:lt2>
      <a:accent1>
        <a:srgbClr val="F496CB"/>
      </a:accent1>
      <a:accent2>
        <a:srgbClr val="BC356F"/>
      </a:accent2>
      <a:accent3>
        <a:srgbClr val="E65331"/>
      </a:accent3>
      <a:accent4>
        <a:srgbClr val="F27E19"/>
      </a:accent4>
      <a:accent5>
        <a:srgbClr val="F2AC19"/>
      </a:accent5>
      <a:accent6>
        <a:srgbClr val="BC80E0"/>
      </a:accent6>
      <a:hlink>
        <a:srgbClr val="EF5285"/>
      </a:hlink>
      <a:folHlink>
        <a:srgbClr val="F77F90"/>
      </a:folHlink>
    </a:clrScheme>
    <a:fontScheme name="Грань">
      <a:majorFont>
        <a:latin typeface="Trebuchet MS"/>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Грань">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xmlns="" name="Facet" id="{C0C680CD-088A-49FC-A102-D699147F32B2}" vid="{23659B44-6E34-4CE8-8F0D-387DA7996826}"/>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Facet</Template>
  <TotalTime>820</TotalTime>
  <Words>587</Words>
  <Application>Microsoft Office PowerPoint</Application>
  <PresentationFormat>Произвольный</PresentationFormat>
  <Paragraphs>105</Paragraphs>
  <Slides>14</Slides>
  <Notes>1</Notes>
  <HiddenSlides>0</HiddenSlides>
  <MMClips>0</MMClips>
  <ScaleCrop>false</ScaleCrop>
  <HeadingPairs>
    <vt:vector size="4" baseType="variant">
      <vt:variant>
        <vt:lpstr>Тема</vt:lpstr>
      </vt:variant>
      <vt:variant>
        <vt:i4>1</vt:i4>
      </vt:variant>
      <vt:variant>
        <vt:lpstr>Заголовки слайдов</vt:lpstr>
      </vt:variant>
      <vt:variant>
        <vt:i4>14</vt:i4>
      </vt:variant>
    </vt:vector>
  </HeadingPairs>
  <TitlesOfParts>
    <vt:vector size="15" baseType="lpstr">
      <vt:lpstr>Грань</vt:lpstr>
      <vt:lpstr>       МБДОУ №84 детский сад «Ёжик»  «Ознакомление с живописью  А.А. Пластова, как средство приобщения к искусству  детей 5-6 лет с ТНР. » </vt:lpstr>
      <vt:lpstr>     Цели и задачи: 1.Познакомить детей с картинами А. А. Пластова, вызвать интерес к его творчеству. Учить понимать, что изображено на картине, о чем рассказал художник в своем произведении, что хотел выразить. Формировать умение давать художественно-эстетическую оценку произведению. 2.Учить различать жанры живописи, выделять художественно-выразительные средства, используемые художником. Развивать художественное восприятие, внимание, память, воображение, чувства ритма, цвета, композиции. 3. Развивать связную речь при составлении рассказа по картинам. Работать над уточнением ,обогащением, активизацией словаря, том числе и образно-выразительного. Формировать регулирующую и планирующую функцию речи. 4.Воспитывать художественно-эстетический вкус, эстетические чувства и эмоции при восприятии картин художника.  </vt:lpstr>
      <vt:lpstr>Слайд 3</vt:lpstr>
      <vt:lpstr>Предварительная работа:</vt:lpstr>
      <vt:lpstr>           Этапы ознакомления с живописью. </vt:lpstr>
      <vt:lpstr>Вопросы по содержанию картины:</vt:lpstr>
      <vt:lpstr>Приемы, используемые на первом этапе:</vt:lpstr>
      <vt:lpstr>Второй этап.</vt:lpstr>
      <vt:lpstr>Вопросы более обобщенного характера: </vt:lpstr>
      <vt:lpstr>Используемые методы и приемы:</vt:lpstr>
      <vt:lpstr>Третий этап.</vt:lpstr>
      <vt:lpstr>Дидактические игры.</vt:lpstr>
      <vt:lpstr>Слайд 13</vt:lpstr>
      <vt:lpstr>Слайд 14</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c:title>
  <dc:creator>user</dc:creator>
  <cp:lastModifiedBy>User</cp:lastModifiedBy>
  <cp:revision>88</cp:revision>
  <dcterms:created xsi:type="dcterms:W3CDTF">2018-01-18T10:48:04Z</dcterms:created>
  <dcterms:modified xsi:type="dcterms:W3CDTF">2018-02-06T18:03:03Z</dcterms:modified>
</cp:coreProperties>
</file>