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03" autoAdjust="0"/>
    <p:restoredTop sz="94647" autoAdjust="0"/>
  </p:normalViewPr>
  <p:slideViewPr>
    <p:cSldViewPr>
      <p:cViewPr varScale="1">
        <p:scale>
          <a:sx n="111" d="100"/>
          <a:sy n="111" d="100"/>
        </p:scale>
        <p:origin x="-138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09.04.2018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09.04.2018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09.04.2018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09.04.2018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09.04.2018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09.04.2018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09.04.2018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09.04.2018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09.04.2018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09.04.2018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09.04.2018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09.04.2018</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trana-sssr.net/%D1%81%D1%82%D0%B0%D1%82%D1%8C%D0%B8/%D1%81%D0%BE%D0%B2%D0%B5%D1%82%D1%81%D0%BA%D0%B8%D0%B5-%D0%B4%D0%B5%D1%82%D0%B8/%D0%BF%D0%B5%D1%81%D0%BE%D1%87%D0%BD%D0%B8%D1%86%D0%B0-%D0%BF%D0%BB%D0%BE%D1%89%D0%B0%D0%B4%D0%BA%D0%B0-%D0%B4%D0%BB%D1%8F-%D0%B8%D0%B3%D1%80-%D0%B8-%D0%B2%D0%BE%D1%81%D0%BF%D0%B8%D1%82%D0%B0%D0%BD%D0%B8%D1%8F-%D0%B2%D0%B7%D0%B0%D0%B8%D0%BC%D0%BE%D0%BE%D1%82%D0%BD%D0%BE%D1%88%D0%B5%D0%BD%D0%B8%D0%B9.html" TargetMode="Externa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275856" y="5877272"/>
            <a:ext cx="5637010" cy="882119"/>
          </a:xfrm>
        </p:spPr>
        <p:txBody>
          <a:bodyPr>
            <a:normAutofit/>
          </a:bodyPr>
          <a:lstStyle/>
          <a:p>
            <a:pPr algn="r"/>
            <a:r>
              <a:rPr lang="ru-RU" sz="1600" dirty="0" smtClean="0">
                <a:solidFill>
                  <a:srgbClr val="FF0000"/>
                </a:solidFill>
              </a:rPr>
              <a:t>МАДОУ «Детский сад №63»</a:t>
            </a:r>
          </a:p>
          <a:p>
            <a:pPr algn="r"/>
            <a:r>
              <a:rPr lang="ru-RU" sz="1600" dirty="0">
                <a:solidFill>
                  <a:srgbClr val="FF0000"/>
                </a:solidFill>
              </a:rPr>
              <a:t>с</a:t>
            </a:r>
            <a:r>
              <a:rPr lang="ru-RU" sz="1600" dirty="0" smtClean="0">
                <a:solidFill>
                  <a:srgbClr val="FF0000"/>
                </a:solidFill>
              </a:rPr>
              <a:t>т. воспитатель Осинцева О.М.  </a:t>
            </a:r>
            <a:endParaRPr lang="ru-RU" sz="1600" dirty="0">
              <a:solidFill>
                <a:srgbClr val="FF0000"/>
              </a:solidFill>
            </a:endParaRPr>
          </a:p>
        </p:txBody>
      </p:sp>
      <p:sp>
        <p:nvSpPr>
          <p:cNvPr id="2" name="Заголовок 1"/>
          <p:cNvSpPr>
            <a:spLocks noGrp="1"/>
          </p:cNvSpPr>
          <p:nvPr>
            <p:ph type="ctrTitle"/>
          </p:nvPr>
        </p:nvSpPr>
        <p:spPr>
          <a:xfrm>
            <a:off x="1008016" y="332656"/>
            <a:ext cx="7175351" cy="1793167"/>
          </a:xfrm>
        </p:spPr>
        <p:txBody>
          <a:bodyPr/>
          <a:lstStyle/>
          <a:p>
            <a:pPr marL="182880" indent="0" algn="ctr">
              <a:buNone/>
            </a:pPr>
            <a:r>
              <a:rPr lang="ru-RU" dirty="0" smtClean="0">
                <a:solidFill>
                  <a:srgbClr val="C00000"/>
                </a:solidFill>
              </a:rPr>
              <a:t>100 ЛЕТ ДОШКОЛЬНОМУ ОБРАЗОВАНИЮ </a:t>
            </a:r>
            <a:endParaRPr lang="ru-RU" dirty="0">
              <a:solidFill>
                <a:srgbClr val="C00000"/>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2924944"/>
            <a:ext cx="7524328" cy="2801229"/>
          </a:xfrm>
          <a:prstGeom prst="rect">
            <a:avLst/>
          </a:prstGeom>
        </p:spPr>
      </p:pic>
    </p:spTree>
    <p:extLst>
      <p:ext uri="{BB962C8B-B14F-4D97-AF65-F5344CB8AC3E}">
        <p14:creationId xmlns:p14="http://schemas.microsoft.com/office/powerpoint/2010/main" val="3943922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260648"/>
            <a:ext cx="8424936" cy="3474720"/>
          </a:xfrm>
        </p:spPr>
        <p:txBody>
          <a:bodyPr>
            <a:normAutofit fontScale="77500" lnSpcReduction="20000"/>
          </a:bodyPr>
          <a:lstStyle/>
          <a:p>
            <a:pPr marL="45720" indent="0" algn="ctr">
              <a:buNone/>
            </a:pPr>
            <a:r>
              <a:rPr lang="ru-RU" sz="2400" i="1" dirty="0" smtClean="0">
                <a:solidFill>
                  <a:srgbClr val="C00000"/>
                </a:solidFill>
              </a:rPr>
              <a:t>ИЗ ИСТОРИИ ДОШКОЛЬНОГО ОБРАЗОВАНИЯ В РОССИИ.</a:t>
            </a:r>
          </a:p>
          <a:p>
            <a:pPr marL="45720" indent="0" algn="just">
              <a:buNone/>
            </a:pPr>
            <a:r>
              <a:rPr lang="ru-RU" sz="2400" i="1" dirty="0" smtClean="0">
                <a:solidFill>
                  <a:srgbClr val="6600CC"/>
                </a:solidFill>
              </a:rPr>
              <a:t>Детские </a:t>
            </a:r>
            <a:r>
              <a:rPr lang="ru-RU" sz="2400" i="1" dirty="0">
                <a:solidFill>
                  <a:srgbClr val="6600CC"/>
                </a:solidFill>
              </a:rPr>
              <a:t>дошкольные учреждения – ясли и сады – существовали и в царской России. Правда, исторические сведения о первом детском садике в разных источниках расходятся. По одним источникам первый детский сад был открыт в Петербурге в 1816 году. Другие называют более позднюю дату – 15 мая 1837 года: в этот день при Демидовском доме трудолюбия были открыты дневные детские комнаты, где матери-работницы могли оставить детей под присмотром нянечек. Третьи источники называют датой появления детских дошкольных учреждений 1880 год, когда при Раменской текстильной фабрике открылись первые ясли для детей ее сотрудниц. Аналогичное заведение на селе появилось еще позже: в 1896 году в пермском губернском земстве.</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7984" y="3473720"/>
            <a:ext cx="4413772" cy="3143337"/>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473719"/>
            <a:ext cx="3966457" cy="3143337"/>
          </a:xfrm>
          <a:prstGeom prst="rect">
            <a:avLst/>
          </a:prstGeom>
        </p:spPr>
      </p:pic>
    </p:spTree>
    <p:extLst>
      <p:ext uri="{BB962C8B-B14F-4D97-AF65-F5344CB8AC3E}">
        <p14:creationId xmlns:p14="http://schemas.microsoft.com/office/powerpoint/2010/main" val="2564594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319" y="332656"/>
            <a:ext cx="3672409" cy="2451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sz="quarter" idx="13"/>
          </p:nvPr>
        </p:nvSpPr>
        <p:spPr>
          <a:xfrm>
            <a:off x="4211960" y="332656"/>
            <a:ext cx="4608512" cy="3474720"/>
          </a:xfrm>
        </p:spPr>
        <p:txBody>
          <a:bodyPr>
            <a:normAutofit fontScale="70000" lnSpcReduction="20000"/>
          </a:bodyPr>
          <a:lstStyle/>
          <a:p>
            <a:pPr marL="45720" indent="0" algn="ctr">
              <a:buNone/>
            </a:pPr>
            <a:r>
              <a:rPr lang="ru-RU" sz="2900" i="1" dirty="0" smtClean="0">
                <a:solidFill>
                  <a:srgbClr val="FF0000"/>
                </a:solidFill>
                <a:latin typeface="Trebuchet MS" pitchFamily="34" charset="0"/>
              </a:rPr>
              <a:t>СОВЕТСКИЕ ЯСЛИ И ДЕТСКИЕ САДЫ</a:t>
            </a:r>
          </a:p>
          <a:p>
            <a:pPr marL="45720" indent="0" algn="just">
              <a:buNone/>
            </a:pPr>
            <a:r>
              <a:rPr lang="ru-RU" sz="2300" i="1" dirty="0">
                <a:solidFill>
                  <a:srgbClr val="6600CC"/>
                </a:solidFill>
                <a:latin typeface="Trebuchet MS" pitchFamily="34" charset="0"/>
              </a:rPr>
              <a:t>В СССР детские ясли и сады </a:t>
            </a:r>
            <a:r>
              <a:rPr lang="ru-RU" sz="2300" i="1" dirty="0" smtClean="0">
                <a:solidFill>
                  <a:srgbClr val="6600CC"/>
                </a:solidFill>
                <a:latin typeface="Trebuchet MS" pitchFamily="34" charset="0"/>
              </a:rPr>
              <a:t>открывались по                                                                                                                                                    всей </a:t>
            </a:r>
            <a:r>
              <a:rPr lang="ru-RU" sz="2300" i="1" dirty="0">
                <a:solidFill>
                  <a:srgbClr val="6600CC"/>
                </a:solidFill>
                <a:latin typeface="Trebuchet MS" pitchFamily="34" charset="0"/>
              </a:rPr>
              <a:t>стране с первых лет его существования: молодому советскому государству требовались миллионы рабочих рук, в том числе и женских. Поэтому проблемы «с кем оставить ребенка молодой работающей маме» практически не существовало – ее успешно решали повсеместно открываемые детские сады и ясли</a:t>
            </a:r>
            <a:r>
              <a:rPr lang="ru-RU" sz="2300" i="1" dirty="0" smtClean="0">
                <a:solidFill>
                  <a:srgbClr val="6600CC"/>
                </a:solidFill>
                <a:latin typeface="Trebuchet MS" pitchFamily="34" charset="0"/>
              </a:rPr>
              <a:t>. Кроме </a:t>
            </a:r>
            <a:r>
              <a:rPr lang="ru-RU" sz="2300" i="1" dirty="0">
                <a:solidFill>
                  <a:srgbClr val="6600CC"/>
                </a:solidFill>
                <a:latin typeface="Trebuchet MS" pitchFamily="34" charset="0"/>
              </a:rPr>
              <a:t>того, дошкольные учреждения были начальной ступенью системы всеобщего среднего образования, гарантированного Конституцией каждому советскому гражданину.</a:t>
            </a:r>
          </a:p>
        </p:txBody>
      </p:sp>
      <p:sp>
        <p:nvSpPr>
          <p:cNvPr id="5" name="Объект 4"/>
          <p:cNvSpPr>
            <a:spLocks noGrp="1"/>
          </p:cNvSpPr>
          <p:nvPr>
            <p:ph sz="quarter" idx="14"/>
          </p:nvPr>
        </p:nvSpPr>
        <p:spPr>
          <a:xfrm>
            <a:off x="179512" y="2924944"/>
            <a:ext cx="4032448" cy="3474720"/>
          </a:xfrm>
        </p:spPr>
        <p:txBody>
          <a:bodyPr>
            <a:noAutofit/>
          </a:bodyPr>
          <a:lstStyle/>
          <a:p>
            <a:pPr marL="45720" indent="0">
              <a:buNone/>
            </a:pPr>
            <a:r>
              <a:rPr lang="ru-RU" sz="1400" i="1" dirty="0">
                <a:solidFill>
                  <a:srgbClr val="6600CC"/>
                </a:solidFill>
              </a:rPr>
              <a:t>Отметим, что до середины прошлого века это были отдельные учреждения: в ясли принимали детей с двухмесячного возраста (когда у мамы заканчивался оплачиваемый декретный отпуск) до 3 лет, в садик – с 3 до 7 лет. И только в 1959 году детские ясли и сады были объединены в одно учреждение, для которых Министерством образования была разработана единая программа воспитания и обучения по принципу «от простого к сложному». Классический ясли-сад состоял из семи групп – трех ясельных и четырех детсадовских: младшей, средней, старшей и подготовительной. Правда, ясли как отдельное учреждение еще оставались до середины 70-х годов в сельской местности.</a:t>
            </a:r>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3645024"/>
            <a:ext cx="4012550" cy="3011978"/>
          </a:xfrm>
          <a:prstGeom prst="rect">
            <a:avLst/>
          </a:prstGeom>
        </p:spPr>
      </p:pic>
    </p:spTree>
    <p:extLst>
      <p:ext uri="{BB962C8B-B14F-4D97-AF65-F5344CB8AC3E}">
        <p14:creationId xmlns:p14="http://schemas.microsoft.com/office/powerpoint/2010/main" val="3856120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quarter" idx="13"/>
          </p:nvPr>
        </p:nvSpPr>
        <p:spPr>
          <a:xfrm>
            <a:off x="440904" y="332656"/>
            <a:ext cx="4635152" cy="3312368"/>
          </a:xfrm>
        </p:spPr>
        <p:txBody>
          <a:bodyPr>
            <a:noAutofit/>
          </a:bodyPr>
          <a:lstStyle/>
          <a:p>
            <a:pPr marL="45720" indent="0" algn="just">
              <a:buNone/>
            </a:pPr>
            <a:r>
              <a:rPr lang="ru-RU" sz="1500" i="1" dirty="0">
                <a:solidFill>
                  <a:srgbClr val="6600CC"/>
                </a:solidFill>
              </a:rPr>
              <a:t>Частных детских садов в СССР не было, все они были государственными (муниципальными) либо ведомственными (принадлежащими какому-то предприятию: заводу или фабрике). Курировали их местные органы образования и здравоохранения. Причем государство не только повсеместно строило детские дошкольные учреждения, но и несло львиную долю расходов по обеспечению воспитательного процесса. </a:t>
            </a:r>
          </a:p>
        </p:txBody>
      </p:sp>
      <p:sp>
        <p:nvSpPr>
          <p:cNvPr id="6" name="Объект 5"/>
          <p:cNvSpPr>
            <a:spLocks noGrp="1"/>
          </p:cNvSpPr>
          <p:nvPr>
            <p:ph sz="quarter" idx="14"/>
          </p:nvPr>
        </p:nvSpPr>
        <p:spPr>
          <a:xfrm>
            <a:off x="5292080" y="3068960"/>
            <a:ext cx="3528392" cy="3474720"/>
          </a:xfrm>
        </p:spPr>
        <p:txBody>
          <a:bodyPr>
            <a:normAutofit fontScale="92500" lnSpcReduction="10000"/>
          </a:bodyPr>
          <a:lstStyle/>
          <a:p>
            <a:pPr marL="45720" lvl="0" indent="0" algn="just">
              <a:buClr>
                <a:srgbClr val="F14124">
                  <a:lumMod val="75000"/>
                </a:srgbClr>
              </a:buClr>
              <a:buNone/>
            </a:pPr>
            <a:r>
              <a:rPr lang="ru-RU" sz="1600" i="1" dirty="0">
                <a:solidFill>
                  <a:srgbClr val="6600CC"/>
                </a:solidFill>
              </a:rPr>
              <a:t>Игрушки, книги, мебель, посуда и все остальное закупалось в необходимом количестве и регулярно обновлялось. О каких-либо поборах «на шторы» или иные «нужды», процветающих в современной России, не было и речи. На плечи родителей ложились лишь частичные расходы на детское питание, которые рассчитывались, исходя из совокупного размера заработной платы мамы и папы. А малообеспеченные и многодетные семьи полностью освобождались от платы за детский сад. </a:t>
            </a:r>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212976"/>
            <a:ext cx="4449598"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4088" y="404664"/>
            <a:ext cx="3483528" cy="2520280"/>
          </a:xfrm>
          <a:prstGeom prst="rect">
            <a:avLst/>
          </a:prstGeom>
        </p:spPr>
      </p:pic>
    </p:spTree>
    <p:extLst>
      <p:ext uri="{BB962C8B-B14F-4D97-AF65-F5344CB8AC3E}">
        <p14:creationId xmlns:p14="http://schemas.microsoft.com/office/powerpoint/2010/main" val="1495505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116632"/>
            <a:ext cx="6512511" cy="576064"/>
          </a:xfrm>
        </p:spPr>
        <p:txBody>
          <a:bodyPr/>
          <a:lstStyle/>
          <a:p>
            <a:pPr marL="0" indent="0" algn="ctr">
              <a:buNone/>
            </a:pPr>
            <a:r>
              <a:rPr lang="ru-RU" sz="2000" dirty="0" smtClean="0">
                <a:solidFill>
                  <a:srgbClr val="FF0000"/>
                </a:solidFill>
              </a:rPr>
              <a:t>ДЕТСАДОВСКИЕ БУДНИ</a:t>
            </a:r>
            <a:endParaRPr lang="ru-RU" sz="2000" dirty="0">
              <a:solidFill>
                <a:srgbClr val="FF0000"/>
              </a:solidFill>
            </a:endParaRPr>
          </a:p>
        </p:txBody>
      </p:sp>
      <p:sp>
        <p:nvSpPr>
          <p:cNvPr id="3" name="Объект 2"/>
          <p:cNvSpPr>
            <a:spLocks noGrp="1"/>
          </p:cNvSpPr>
          <p:nvPr>
            <p:ph sz="quarter" idx="13"/>
          </p:nvPr>
        </p:nvSpPr>
        <p:spPr>
          <a:xfrm>
            <a:off x="323528" y="548680"/>
            <a:ext cx="3960440" cy="3168352"/>
          </a:xfrm>
        </p:spPr>
        <p:txBody>
          <a:bodyPr>
            <a:noAutofit/>
          </a:bodyPr>
          <a:lstStyle/>
          <a:p>
            <a:pPr marL="45720" indent="0" algn="just">
              <a:buNone/>
            </a:pPr>
            <a:r>
              <a:rPr lang="ru-RU" sz="1000" i="1" dirty="0">
                <a:solidFill>
                  <a:srgbClr val="6600CC"/>
                </a:solidFill>
              </a:rPr>
              <a:t>Утро в советском детском садике начиналось с обязательной зарядки под бубен. Размявшись и окончательно проснувшись, малыши садились завтракать. </a:t>
            </a:r>
            <a:r>
              <a:rPr lang="ru-RU" sz="1000" i="1" dirty="0" smtClean="0">
                <a:solidFill>
                  <a:srgbClr val="6600CC"/>
                </a:solidFill>
              </a:rPr>
              <a:t>После </a:t>
            </a:r>
            <a:r>
              <a:rPr lang="ru-RU" sz="1000" i="1" dirty="0">
                <a:solidFill>
                  <a:srgbClr val="6600CC"/>
                </a:solidFill>
              </a:rPr>
              <a:t>завтрака воспитатели проводили занятия соответственно возрасту. В числе обязательных занятий, разработанных Министерством образования, были музыка, рисование, лепка, конструирование, счет, изготовление поделок и аппликаций, знакомство с окружающим миром, физкультура. И, конечно же, чтение детских книг воспитателем. Последнее действо выходило далеко за рамки обязательных занятий: воспитатели читали книги и рассказывали сказки в любую свободную минуту. Одни – из искреннего желания привить малышам любовь к книге и народному творчеству, другие таким образом обеспечивали дисциплину в группе. Как бы там ни было, к семи годам советские дошкольники наизусть цитировали длиннющие произведения Чуковского, Михалкова, Маршака, с удовольствием пересказывали и инсценировали сказки, а многие уже самостоятельно читали любимые книги</a:t>
            </a:r>
            <a:r>
              <a:rPr lang="ru-RU" sz="1200" i="1" dirty="0">
                <a:solidFill>
                  <a:srgbClr val="6600CC"/>
                </a:solidFill>
              </a:rPr>
              <a:t>.</a:t>
            </a:r>
          </a:p>
        </p:txBody>
      </p:sp>
      <p:sp>
        <p:nvSpPr>
          <p:cNvPr id="4" name="Объект 3"/>
          <p:cNvSpPr>
            <a:spLocks noGrp="1"/>
          </p:cNvSpPr>
          <p:nvPr>
            <p:ph sz="quarter" idx="14"/>
          </p:nvPr>
        </p:nvSpPr>
        <p:spPr>
          <a:xfrm>
            <a:off x="4355976" y="2636912"/>
            <a:ext cx="4536504" cy="3888432"/>
          </a:xfrm>
        </p:spPr>
        <p:txBody>
          <a:bodyPr>
            <a:normAutofit fontScale="25000" lnSpcReduction="20000"/>
          </a:bodyPr>
          <a:lstStyle/>
          <a:p>
            <a:pPr marL="45720" indent="0" algn="just">
              <a:buNone/>
            </a:pPr>
            <a:r>
              <a:rPr lang="ru-RU" sz="4000" i="1" dirty="0">
                <a:solidFill>
                  <a:srgbClr val="6600CC"/>
                </a:solidFill>
              </a:rPr>
              <a:t>После занятий – прогулка. Гуляли детсадовцы на специальных участках возле садика, оборудованных качелями, горками, лесенками, </a:t>
            </a:r>
            <a:r>
              <a:rPr lang="ru-RU" sz="4000" i="1" dirty="0">
                <a:solidFill>
                  <a:srgbClr val="6600CC"/>
                </a:solidFill>
                <a:hlinkClick r:id="rId2"/>
              </a:rPr>
              <a:t>песочницами</a:t>
            </a:r>
            <a:r>
              <a:rPr lang="ru-RU" sz="4000" i="1" dirty="0">
                <a:solidFill>
                  <a:srgbClr val="6600CC"/>
                </a:solidFill>
              </a:rPr>
              <a:t>, столами, скамеечками и обязательными беседками на случай дождливой погоды. Прогулка, как и занятия, была неотъемлемой частью режима дня, установленного в детских дошкольных учреждениях. Не гуляли малыши только в сильные морозы.</a:t>
            </a:r>
          </a:p>
          <a:p>
            <a:pPr marL="45720" indent="0" algn="just">
              <a:buNone/>
            </a:pPr>
            <a:r>
              <a:rPr lang="ru-RU" sz="4000" i="1" dirty="0" smtClean="0">
                <a:solidFill>
                  <a:srgbClr val="6600CC"/>
                </a:solidFill>
              </a:rPr>
              <a:t>Вернувшись </a:t>
            </a:r>
            <a:r>
              <a:rPr lang="ru-RU" sz="4000" i="1" dirty="0">
                <a:solidFill>
                  <a:srgbClr val="6600CC"/>
                </a:solidFill>
              </a:rPr>
              <a:t>с прогулки, проголодавшиеся дошкольники принимались за обед, который уже ждал их на столах. Состоял детсадовский обед из трех блюд: супа, второго блюда и компота из сухофруктов или киселя. Надо сказать, кормили в детских садах вкусно, готовили качественно. Один из главных советских принципов «Все лучшее – детям!» соблюдался здесь неукоснительно.</a:t>
            </a:r>
          </a:p>
          <a:p>
            <a:pPr marL="45720" indent="0" algn="just">
              <a:buNone/>
            </a:pPr>
            <a:r>
              <a:rPr lang="ru-RU" sz="4000" i="1" dirty="0" smtClean="0">
                <a:solidFill>
                  <a:srgbClr val="6600CC"/>
                </a:solidFill>
              </a:rPr>
              <a:t>Затем </a:t>
            </a:r>
            <a:r>
              <a:rPr lang="ru-RU" sz="4000" i="1" dirty="0">
                <a:solidFill>
                  <a:srgbClr val="6600CC"/>
                </a:solidFill>
              </a:rPr>
              <a:t>начинался самый неприятный момент в жизни воспитанников детского сада: тихий час. Спать днем дети не любили, особенно летом, когда вовсю пекло дневное солнце и хотелось бегать, прыгать и играть, а не валяться в кровати. И чем старше они становились, тем сложнее было воспитателям уложить и усыпить маленьких непосед. Тем не менее, дневной сон в детском саду был обязательным. И здесь тоже приходила на выручку книга: спокойный голос воспитателя, читающего Пришвина или Бианки, в конце концов, усыплял даже самых отъявленных озорников.</a:t>
            </a:r>
          </a:p>
          <a:p>
            <a:pPr marL="45720" indent="0" algn="just">
              <a:buNone/>
            </a:pPr>
            <a:r>
              <a:rPr lang="ru-RU" sz="4000" i="1" dirty="0">
                <a:solidFill>
                  <a:srgbClr val="6600CC"/>
                </a:solidFill>
              </a:rPr>
              <a:t>После тихого часа следовал полдник, который состоял из молока или кефира с булочкой или печеньем. Затем воспитатели занимали детей играми, разучивали с ними стихи и песни к праздникам, коротая время до ужина. На ужин подавалось горячее второе блюдо: рыба с гарниром, творожная запеканка или омлет и сладкий чай. После ужина детей начинали потихоньку разбирать родители: в теплое время года – с участка, в холодное – из группы.</a:t>
            </a:r>
          </a:p>
          <a:p>
            <a:pPr marL="45720" indent="0" algn="just">
              <a:buNone/>
            </a:pPr>
            <a:r>
              <a:rPr lang="ru-RU" sz="4000" i="1" dirty="0">
                <a:solidFill>
                  <a:srgbClr val="6600CC"/>
                </a:solidFill>
              </a:rPr>
              <a:t> </a:t>
            </a:r>
            <a:endParaRPr lang="ru-RU" dirty="0"/>
          </a:p>
        </p:txBody>
      </p:sp>
      <p:pic>
        <p:nvPicPr>
          <p:cNvPr id="3074" name="Picture 2" descr="Ð´ÐµÑÑÐ°Ð´Ð¾Ð²ÑÑ Ð½Ð° Ð·Ð°Ð½ÑÑÐ¸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4118" y="476672"/>
            <a:ext cx="3772337" cy="214437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Ð¸Ð³ÑÑ Ð² Ð´ÐµÑÑÐºÐ¾Ð¼ ÑÐ°Ð´Ñ"/>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3573016"/>
            <a:ext cx="4015205" cy="2738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6830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129452"/>
            <a:ext cx="4320480" cy="3474720"/>
          </a:xfrm>
        </p:spPr>
        <p:txBody>
          <a:bodyPr>
            <a:normAutofit/>
          </a:bodyPr>
          <a:lstStyle/>
          <a:p>
            <a:pPr marL="45720" indent="0" algn="ctr">
              <a:buNone/>
            </a:pPr>
            <a:r>
              <a:rPr lang="ru-RU" sz="2000" i="1" dirty="0">
                <a:solidFill>
                  <a:srgbClr val="FF0000"/>
                </a:solidFill>
              </a:rPr>
              <a:t>Портрет Ильича «украшал» каждый садик</a:t>
            </a:r>
          </a:p>
        </p:txBody>
      </p:sp>
      <p:sp>
        <p:nvSpPr>
          <p:cNvPr id="4" name="Объект 3"/>
          <p:cNvSpPr>
            <a:spLocks noGrp="1"/>
          </p:cNvSpPr>
          <p:nvPr>
            <p:ph sz="quarter" idx="14"/>
          </p:nvPr>
        </p:nvSpPr>
        <p:spPr>
          <a:xfrm>
            <a:off x="4572000" y="3169458"/>
            <a:ext cx="4095231" cy="644147"/>
          </a:xfrm>
        </p:spPr>
        <p:txBody>
          <a:bodyPr>
            <a:normAutofit fontScale="85000" lnSpcReduction="20000"/>
          </a:bodyPr>
          <a:lstStyle/>
          <a:p>
            <a:pPr marL="45720" indent="0">
              <a:buNone/>
            </a:pPr>
            <a:endParaRPr lang="ru-RU" sz="2000" i="1" dirty="0" smtClean="0">
              <a:solidFill>
                <a:srgbClr val="FF0000"/>
              </a:solidFill>
            </a:endParaRPr>
          </a:p>
          <a:p>
            <a:pPr marL="45720" indent="0" algn="ctr">
              <a:buNone/>
            </a:pPr>
            <a:r>
              <a:rPr lang="ru-RU" sz="2400" i="1" dirty="0" smtClean="0">
                <a:solidFill>
                  <a:srgbClr val="FF0000"/>
                </a:solidFill>
              </a:rPr>
              <a:t>И </a:t>
            </a:r>
            <a:r>
              <a:rPr lang="ru-RU" sz="2400" i="1" dirty="0">
                <a:solidFill>
                  <a:srgbClr val="FF0000"/>
                </a:solidFill>
              </a:rPr>
              <a:t>Сталина</a:t>
            </a:r>
          </a:p>
        </p:txBody>
      </p:sp>
      <p:pic>
        <p:nvPicPr>
          <p:cNvPr id="4098" name="Picture 2" descr="ÐÐµÑÑÐ°Ð´Ñ: Ð¾Ñ Ð¡Ð¡Ð¡Ð  Ð´Ð¾ Ð½Ð°ÑÐ¸Ñ Ð´Ð½ÐµÐ¹"/>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764704"/>
            <a:ext cx="4248472" cy="305531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88640"/>
            <a:ext cx="3260375" cy="331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6221" y="3900037"/>
            <a:ext cx="4833811" cy="830997"/>
          </a:xfrm>
          <a:prstGeom prst="rect">
            <a:avLst/>
          </a:prstGeom>
        </p:spPr>
        <p:txBody>
          <a:bodyPr wrap="square">
            <a:spAutoFit/>
          </a:bodyPr>
          <a:lstStyle/>
          <a:p>
            <a:r>
              <a:rPr lang="ru-RU" sz="1600" i="1" dirty="0">
                <a:solidFill>
                  <a:srgbClr val="FF0000"/>
                </a:solidFill>
              </a:rPr>
              <a:t>Недостаток витамина D зимой </a:t>
            </a:r>
            <a:r>
              <a:rPr lang="ru-RU" sz="1600" i="1" dirty="0" smtClean="0">
                <a:solidFill>
                  <a:srgbClr val="FF0000"/>
                </a:solidFill>
              </a:rPr>
              <a:t>компенсировался </a:t>
            </a:r>
            <a:r>
              <a:rPr lang="ru-RU" sz="1600" i="1" dirty="0">
                <a:solidFill>
                  <a:srgbClr val="FF0000"/>
                </a:solidFill>
              </a:rPr>
              <a:t>облучением кварцевой лампой</a:t>
            </a:r>
          </a:p>
        </p:txBody>
      </p:sp>
      <p:pic>
        <p:nvPicPr>
          <p:cNvPr id="4101" name="Picture 5" descr="ÐÐµÑÑÐ°Ð´Ñ: Ð¾Ñ Ð¡Ð¡Ð¡Ð  Ð´Ð¾ Ð½Ð°ÑÐ¸Ñ Ð´Ð½ÐµÐ¹"/>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4552097"/>
            <a:ext cx="3161145" cy="2137312"/>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descr="ÐÐµÑÑÐ°Ð´Ñ: Ð¾Ñ Ð¡Ð¡Ð¡Ð  Ð´Ð¾ Ð½Ð°ÑÐ¸Ñ Ð´Ð½ÐµÐ¹"/>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3820014"/>
            <a:ext cx="4221510" cy="2463598"/>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4781306" y="6277519"/>
            <a:ext cx="3946914" cy="369332"/>
          </a:xfrm>
          <a:prstGeom prst="rect">
            <a:avLst/>
          </a:prstGeom>
        </p:spPr>
        <p:txBody>
          <a:bodyPr wrap="none">
            <a:spAutoFit/>
          </a:bodyPr>
          <a:lstStyle/>
          <a:p>
            <a:r>
              <a:rPr lang="ru-RU" i="1" dirty="0">
                <a:solidFill>
                  <a:srgbClr val="FF0000"/>
                </a:solidFill>
              </a:rPr>
              <a:t>Если шли гулять, то только так</a:t>
            </a:r>
          </a:p>
        </p:txBody>
      </p:sp>
    </p:spTree>
    <p:extLst>
      <p:ext uri="{BB962C8B-B14F-4D97-AF65-F5344CB8AC3E}">
        <p14:creationId xmlns:p14="http://schemas.microsoft.com/office/powerpoint/2010/main" val="12837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16632"/>
            <a:ext cx="6512511" cy="1143000"/>
          </a:xfrm>
        </p:spPr>
        <p:txBody>
          <a:bodyPr/>
          <a:lstStyle/>
          <a:p>
            <a:pPr marL="0" indent="0" algn="ctr">
              <a:buNone/>
            </a:pPr>
            <a:r>
              <a:rPr lang="ru-RU" sz="2000" dirty="0" smtClean="0">
                <a:solidFill>
                  <a:srgbClr val="FF0000"/>
                </a:solidFill>
              </a:rPr>
              <a:t>ДЕТСКИЙ САД В РОССИИ</a:t>
            </a:r>
            <a:endParaRPr lang="ru-RU" sz="2000" dirty="0">
              <a:solidFill>
                <a:srgbClr val="FF0000"/>
              </a:solidFill>
            </a:endParaRPr>
          </a:p>
        </p:txBody>
      </p:sp>
      <p:sp>
        <p:nvSpPr>
          <p:cNvPr id="3" name="Объект 2"/>
          <p:cNvSpPr>
            <a:spLocks noGrp="1"/>
          </p:cNvSpPr>
          <p:nvPr>
            <p:ph sz="quarter" idx="13"/>
          </p:nvPr>
        </p:nvSpPr>
        <p:spPr>
          <a:xfrm>
            <a:off x="467544" y="620688"/>
            <a:ext cx="4032448" cy="3168352"/>
          </a:xfrm>
        </p:spPr>
        <p:txBody>
          <a:bodyPr>
            <a:normAutofit/>
          </a:bodyPr>
          <a:lstStyle/>
          <a:p>
            <a:pPr marL="45720" indent="0" algn="just">
              <a:buNone/>
            </a:pPr>
            <a:r>
              <a:rPr lang="ru-RU" sz="1200" i="1" dirty="0">
                <a:solidFill>
                  <a:srgbClr val="6600CC"/>
                </a:solidFill>
              </a:rPr>
              <a:t>Сейчас в России действуют детские сады различных типов: муниципальные, частные, домашние</a:t>
            </a:r>
            <a:r>
              <a:rPr lang="ru-RU" sz="1200" i="1" dirty="0" smtClean="0">
                <a:solidFill>
                  <a:srgbClr val="6600CC"/>
                </a:solidFill>
              </a:rPr>
              <a:t>.</a:t>
            </a:r>
          </a:p>
          <a:p>
            <a:pPr marL="45720" indent="0" algn="just">
              <a:buNone/>
            </a:pPr>
            <a:r>
              <a:rPr lang="ru-RU" sz="1200" i="1" dirty="0">
                <a:solidFill>
                  <a:srgbClr val="6600CC"/>
                </a:solidFill>
              </a:rPr>
              <a:t>В России дошкольное образование регулируется федеральным законом «Об образовании», который вступил в силу в 2013 году. Этот документ определяет формы и методы, содержание и принципы ДО (дошкольного образования), а также ожидаемые социокультурные и общественно-государственные </a:t>
            </a:r>
            <a:r>
              <a:rPr lang="ru-RU" sz="1200" i="1" dirty="0" smtClean="0">
                <a:solidFill>
                  <a:srgbClr val="6600CC"/>
                </a:solidFill>
              </a:rPr>
              <a:t> результаты </a:t>
            </a:r>
            <a:r>
              <a:rPr lang="ru-RU" sz="1200" i="1" dirty="0">
                <a:solidFill>
                  <a:srgbClr val="6600CC"/>
                </a:solidFill>
              </a:rPr>
              <a:t>реализации программы. Федеральный стандарт дошкольного образования (ФГОС ДО) является ориентиром для специалистов ДОУ, работников системы ДО, семей, широкой общественности. </a:t>
            </a:r>
          </a:p>
        </p:txBody>
      </p:sp>
      <p:sp>
        <p:nvSpPr>
          <p:cNvPr id="4" name="Объект 3"/>
          <p:cNvSpPr>
            <a:spLocks noGrp="1"/>
          </p:cNvSpPr>
          <p:nvPr>
            <p:ph sz="quarter" idx="14"/>
          </p:nvPr>
        </p:nvSpPr>
        <p:spPr>
          <a:xfrm>
            <a:off x="4499992" y="476672"/>
            <a:ext cx="4536504" cy="3474720"/>
          </a:xfrm>
        </p:spPr>
        <p:txBody>
          <a:bodyPr>
            <a:noAutofit/>
          </a:bodyPr>
          <a:lstStyle/>
          <a:p>
            <a:pPr marL="45720" indent="0" algn="just">
              <a:buNone/>
            </a:pPr>
            <a:r>
              <a:rPr lang="ru-RU" sz="1200" i="1" dirty="0" smtClean="0">
                <a:solidFill>
                  <a:srgbClr val="6600CC"/>
                </a:solidFill>
              </a:rPr>
              <a:t>Основными </a:t>
            </a:r>
            <a:r>
              <a:rPr lang="ru-RU" sz="1200" i="1" dirty="0">
                <a:solidFill>
                  <a:srgbClr val="6600CC"/>
                </a:solidFill>
              </a:rPr>
              <a:t>задачами ФГОС ДО определяет: </a:t>
            </a:r>
            <a:endParaRPr lang="ru-RU" sz="1200" i="1" dirty="0" smtClean="0">
              <a:solidFill>
                <a:srgbClr val="6600CC"/>
              </a:solidFill>
            </a:endParaRPr>
          </a:p>
          <a:p>
            <a:pPr marL="45720" indent="0" algn="just">
              <a:buNone/>
            </a:pPr>
            <a:r>
              <a:rPr lang="ru-RU" sz="1200" i="1" dirty="0" smtClean="0">
                <a:solidFill>
                  <a:srgbClr val="6600CC"/>
                </a:solidFill>
              </a:rPr>
              <a:t>Охрану </a:t>
            </a:r>
            <a:r>
              <a:rPr lang="ru-RU" sz="1200" i="1" dirty="0">
                <a:solidFill>
                  <a:srgbClr val="6600CC"/>
                </a:solidFill>
              </a:rPr>
              <a:t>жизни и укрепление психологического и физического здоровья детей от 2 месяцев до 7 лет, необходимую коррекцию недостатков в физическом или психологическом развитии. </a:t>
            </a:r>
            <a:endParaRPr lang="ru-RU" sz="1200" i="1" dirty="0" smtClean="0">
              <a:solidFill>
                <a:srgbClr val="6600CC"/>
              </a:solidFill>
            </a:endParaRPr>
          </a:p>
          <a:p>
            <a:pPr marL="45720" indent="0" algn="just">
              <a:buNone/>
            </a:pPr>
            <a:r>
              <a:rPr lang="ru-RU" sz="1200" i="1" dirty="0" smtClean="0">
                <a:solidFill>
                  <a:srgbClr val="6600CC"/>
                </a:solidFill>
              </a:rPr>
              <a:t>Сохранение </a:t>
            </a:r>
            <a:r>
              <a:rPr lang="ru-RU" sz="1200" i="1" dirty="0">
                <a:solidFill>
                  <a:srgbClr val="6600CC"/>
                </a:solidFill>
              </a:rPr>
              <a:t>и поддержку индивидуальности воспитанника, развитие индивидуальных особенностей личности, творческого потенциала каждого ребенка. Формирование общей культуры, развитие нравственных, эстетических, физических, интеллектуальных качеств воспитанников, ответственности, самостоятельности и инициативности. </a:t>
            </a:r>
            <a:endParaRPr lang="ru-RU" sz="1200" i="1" dirty="0" smtClean="0">
              <a:solidFill>
                <a:srgbClr val="6600CC"/>
              </a:solidFill>
            </a:endParaRPr>
          </a:p>
          <a:p>
            <a:pPr marL="45720" indent="0" algn="just">
              <a:buNone/>
            </a:pPr>
            <a:r>
              <a:rPr lang="ru-RU" sz="1200" i="1" dirty="0" smtClean="0">
                <a:solidFill>
                  <a:srgbClr val="6600CC"/>
                </a:solidFill>
              </a:rPr>
              <a:t>Формирование </a:t>
            </a:r>
            <a:r>
              <a:rPr lang="ru-RU" sz="1200" i="1" dirty="0">
                <a:solidFill>
                  <a:srgbClr val="6600CC"/>
                </a:solidFill>
              </a:rPr>
              <a:t>предпосылок к дальнейшей успешной учебной деятельности в общих образовательных учреждениях системы образования. </a:t>
            </a:r>
            <a:endParaRPr lang="ru-RU" sz="1200" i="1" dirty="0" smtClean="0">
              <a:solidFill>
                <a:srgbClr val="6600CC"/>
              </a:solidFill>
            </a:endParaRPr>
          </a:p>
          <a:p>
            <a:pPr marL="45720" indent="0" algn="just">
              <a:buNone/>
            </a:pPr>
            <a:r>
              <a:rPr lang="ru-RU" sz="1200" i="1" dirty="0" smtClean="0">
                <a:solidFill>
                  <a:srgbClr val="6600CC"/>
                </a:solidFill>
              </a:rPr>
              <a:t>Обеспечение </a:t>
            </a:r>
            <a:r>
              <a:rPr lang="ru-RU" sz="1200" i="1" dirty="0">
                <a:solidFill>
                  <a:srgbClr val="6600CC"/>
                </a:solidFill>
              </a:rPr>
              <a:t>разнообразия и вариативности содержания программ дошкольного образования, методов и форм воспитания с учетом возрастных особенностей воспитанников, потребностей и способностей детей. Обеспечение возможностей для развития каждого дошкольника в период детства вне зависимости от пола, нации, языка, места проживания, социального статуса или других особенностей (в том числе ограниченных физических возможностей). Обеспечение межведомственного взаимодействия, а также взаимодействия общественных и педагогических объединений. </a:t>
            </a:r>
            <a:endParaRPr lang="ru-RU" sz="1200" i="1" dirty="0" smtClean="0">
              <a:solidFill>
                <a:srgbClr val="6600CC"/>
              </a:solidFill>
            </a:endParaRPr>
          </a:p>
          <a:p>
            <a:pPr marL="45720" indent="0" algn="just">
              <a:buNone/>
            </a:pPr>
            <a:r>
              <a:rPr lang="ru-RU" sz="1200" i="1" dirty="0" smtClean="0">
                <a:solidFill>
                  <a:srgbClr val="6600CC"/>
                </a:solidFill>
              </a:rPr>
              <a:t>Взаимодействие </a:t>
            </a:r>
            <a:r>
              <a:rPr lang="ru-RU" sz="1200" i="1" dirty="0">
                <a:solidFill>
                  <a:srgbClr val="6600CC"/>
                </a:solidFill>
              </a:rPr>
              <a:t>с семьями воспитанников для обеспечения развития дошкольника, оказание необходимой помощи родителям дошкольника по вопросам воспитания и обучения. </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5523" y="3429000"/>
            <a:ext cx="4235962" cy="3176972"/>
          </a:xfrm>
          <a:prstGeom prst="rect">
            <a:avLst/>
          </a:prstGeom>
        </p:spPr>
      </p:pic>
    </p:spTree>
    <p:extLst>
      <p:ext uri="{BB962C8B-B14F-4D97-AF65-F5344CB8AC3E}">
        <p14:creationId xmlns:p14="http://schemas.microsoft.com/office/powerpoint/2010/main" val="4282016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04184" y="404664"/>
            <a:ext cx="3907777" cy="3474720"/>
          </a:xfrm>
        </p:spPr>
        <p:txBody>
          <a:bodyPr>
            <a:normAutofit/>
          </a:bodyPr>
          <a:lstStyle/>
          <a:p>
            <a:pPr marL="45720" indent="0" algn="just">
              <a:buNone/>
            </a:pPr>
            <a:r>
              <a:rPr lang="ru-RU" sz="1400" i="1" dirty="0">
                <a:solidFill>
                  <a:srgbClr val="6600CC"/>
                </a:solidFill>
              </a:rPr>
              <a:t>Современное частное и государственное дошкольное образование в Российской Федерации имеет основные характерные черты. Во-первых, система обеспечивает целостный характер учебно-воспитательного процесса, его воспитывающий и развивающий характер. Это означает, что в ДОУ обеспечивается целостное медицинское, психологическое и педагогическое сопровождение ребенка. </a:t>
            </a:r>
          </a:p>
        </p:txBody>
      </p:sp>
      <p:sp>
        <p:nvSpPr>
          <p:cNvPr id="4" name="Объект 3"/>
          <p:cNvSpPr>
            <a:spLocks noGrp="1"/>
          </p:cNvSpPr>
          <p:nvPr>
            <p:ph sz="quarter" idx="14"/>
          </p:nvPr>
        </p:nvSpPr>
        <p:spPr>
          <a:xfrm>
            <a:off x="4211377" y="3155284"/>
            <a:ext cx="4821669" cy="3474720"/>
          </a:xfrm>
        </p:spPr>
        <p:txBody>
          <a:bodyPr>
            <a:normAutofit/>
          </a:bodyPr>
          <a:lstStyle/>
          <a:p>
            <a:pPr marL="45720" indent="0">
              <a:buNone/>
            </a:pPr>
            <a:r>
              <a:rPr lang="ru-RU" sz="1400" i="1" dirty="0">
                <a:solidFill>
                  <a:srgbClr val="6600CC"/>
                </a:solidFill>
              </a:rPr>
              <a:t>В рамках дошкольного образования в России воспитывается 63 % (5,8 млн) детей соответствующего возраста. При этом еще около миллиона детей числятся в очереди на получение места в ДОУ. </a:t>
            </a:r>
            <a:endParaRPr lang="ru-RU" sz="1400" i="1" dirty="0" smtClean="0">
              <a:solidFill>
                <a:srgbClr val="6600CC"/>
              </a:solidFill>
            </a:endParaRPr>
          </a:p>
          <a:p>
            <a:pPr marL="45720" indent="0">
              <a:buNone/>
            </a:pPr>
            <a:r>
              <a:rPr lang="ru-RU" sz="1400" i="1" dirty="0" smtClean="0">
                <a:solidFill>
                  <a:srgbClr val="6600CC"/>
                </a:solidFill>
              </a:rPr>
              <a:t>Помимо </a:t>
            </a:r>
            <a:r>
              <a:rPr lang="ru-RU" sz="1400" i="1" dirty="0">
                <a:solidFill>
                  <a:srgbClr val="6600CC"/>
                </a:solidFill>
              </a:rPr>
              <a:t>привычных типов ДОУ, в настоящее время развитие получили группы кратковременного пребывания детей (интересно, что такие группы родители выбирают не вместо обычных детских садов, а параллельно с ними), дошкольные группы на базе школ или учреждений ДО, а также обучение детей в рамках семейного воспитания. </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0237" y="1209996"/>
            <a:ext cx="2915814" cy="1938706"/>
          </a:xfrm>
          <a:prstGeom prst="rect">
            <a:avLst/>
          </a:prstGeom>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88224" y="352340"/>
            <a:ext cx="2088232" cy="2784309"/>
          </a:xfrm>
          <a:prstGeom prst="rect">
            <a:avLst/>
          </a:prstGeom>
        </p:spPr>
      </p:pic>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7624" y="2852936"/>
            <a:ext cx="3059831" cy="2039530"/>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3368" y="4221087"/>
            <a:ext cx="2956503" cy="2247391"/>
          </a:xfrm>
          <a:prstGeom prst="rect">
            <a:avLst/>
          </a:prstGeom>
        </p:spPr>
      </p:pic>
    </p:spTree>
    <p:extLst>
      <p:ext uri="{BB962C8B-B14F-4D97-AF65-F5344CB8AC3E}">
        <p14:creationId xmlns:p14="http://schemas.microsoft.com/office/powerpoint/2010/main" val="3872097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9144" y="1700808"/>
            <a:ext cx="3396466" cy="1914674"/>
          </a:xfrm>
          <a:prstGeom prst="rect">
            <a:avLst/>
          </a:prstGeom>
        </p:spPr>
      </p:pic>
      <p:sp>
        <p:nvSpPr>
          <p:cNvPr id="3" name="Объект 2"/>
          <p:cNvSpPr>
            <a:spLocks noGrp="1"/>
          </p:cNvSpPr>
          <p:nvPr>
            <p:ph sz="quarter" idx="13"/>
          </p:nvPr>
        </p:nvSpPr>
        <p:spPr>
          <a:xfrm>
            <a:off x="251520" y="260648"/>
            <a:ext cx="4392488" cy="4032448"/>
          </a:xfrm>
        </p:spPr>
        <p:txBody>
          <a:bodyPr>
            <a:normAutofit fontScale="55000" lnSpcReduction="20000"/>
          </a:bodyPr>
          <a:lstStyle/>
          <a:p>
            <a:pPr marL="45720" indent="0" algn="ctr">
              <a:buNone/>
            </a:pPr>
            <a:r>
              <a:rPr lang="ru-RU" sz="2500" i="1" dirty="0" smtClean="0">
                <a:solidFill>
                  <a:srgbClr val="FF0000"/>
                </a:solidFill>
              </a:rPr>
              <a:t>ПРОБЛЕМЫ ДОШКОЛЬНОГО ОБРАЗОВАНИЯ В РФ </a:t>
            </a:r>
          </a:p>
          <a:p>
            <a:pPr marL="45720" indent="0" algn="just">
              <a:buNone/>
            </a:pPr>
            <a:r>
              <a:rPr lang="ru-RU" sz="2500" i="1" dirty="0" smtClean="0">
                <a:solidFill>
                  <a:srgbClr val="6600CC"/>
                </a:solidFill>
              </a:rPr>
              <a:t>Дошкольное </a:t>
            </a:r>
            <a:r>
              <a:rPr lang="ru-RU" sz="2500" i="1" dirty="0">
                <a:solidFill>
                  <a:srgbClr val="6600CC"/>
                </a:solidFill>
              </a:rPr>
              <a:t>образование в России (несмотря на все действия государства в этом направлении) является недоступным для значительной части населения. Так, в группы набирают больше детей, чем допустимо; образовательные программы готовят воспитанников к школе, а не отдают предпочтение играм; нормы пожарной безопасности и </a:t>
            </a:r>
            <a:r>
              <a:rPr lang="ru-RU" sz="2500" i="1" dirty="0" err="1">
                <a:solidFill>
                  <a:srgbClr val="6600CC"/>
                </a:solidFill>
              </a:rPr>
              <a:t>санстанции</a:t>
            </a:r>
            <a:r>
              <a:rPr lang="ru-RU" sz="2500" i="1" dirty="0">
                <a:solidFill>
                  <a:srgbClr val="6600CC"/>
                </a:solidFill>
              </a:rPr>
              <a:t> превращают ДОУ в стерильные, безликие боксы. Частично проблемы могут решить частные детские сады. Также для дошкольного образования в России характерен недостаток педагогических кадров. На данный момент во многих ДОУ работают люди, которые подготовлены по устаревшей модели или вообще не имеющие педагогической подготовки. Социальный статус профессии остается низким, уровень зарплат педагогических работников – недостаточным. </a:t>
            </a:r>
          </a:p>
        </p:txBody>
      </p:sp>
      <p:sp>
        <p:nvSpPr>
          <p:cNvPr id="4" name="Объект 3"/>
          <p:cNvSpPr>
            <a:spLocks noGrp="1"/>
          </p:cNvSpPr>
          <p:nvPr>
            <p:ph sz="quarter" idx="14"/>
          </p:nvPr>
        </p:nvSpPr>
        <p:spPr>
          <a:xfrm>
            <a:off x="4572000" y="3645024"/>
            <a:ext cx="4392488" cy="3474720"/>
          </a:xfrm>
        </p:spPr>
        <p:txBody>
          <a:bodyPr>
            <a:normAutofit fontScale="62500" lnSpcReduction="20000"/>
          </a:bodyPr>
          <a:lstStyle/>
          <a:p>
            <a:pPr marL="45720" indent="0" algn="ctr">
              <a:buNone/>
            </a:pPr>
            <a:r>
              <a:rPr lang="ru-RU" i="1" dirty="0" smtClean="0">
                <a:solidFill>
                  <a:srgbClr val="FF0000"/>
                </a:solidFill>
              </a:rPr>
              <a:t>ОСНОВНЫЕ НАПРАВЛЕНИЯ РАЗВИТИЯ СИСТЕМЫ </a:t>
            </a:r>
          </a:p>
          <a:p>
            <a:pPr marL="45720" indent="0" algn="just">
              <a:buNone/>
            </a:pPr>
            <a:r>
              <a:rPr lang="ru-RU" i="1" dirty="0" smtClean="0">
                <a:solidFill>
                  <a:srgbClr val="6600CC"/>
                </a:solidFill>
              </a:rPr>
              <a:t>Цели </a:t>
            </a:r>
            <a:r>
              <a:rPr lang="ru-RU" i="1" dirty="0">
                <a:solidFill>
                  <a:srgbClr val="6600CC"/>
                </a:solidFill>
              </a:rPr>
              <a:t>развития дошкольного образования связаны с проблемами российского общества. Так, стратегические цели образования включают: Введение современных образовательных программ. Переход на заключение эффективного контракта с педагогами и руководителями ДОУ. Демократизацию образования. Сохранение и укрепление единства образовательного пространства. Подготовку и переподготовку педагогических кадров. Реформу управления образования и так далее. </a:t>
            </a:r>
            <a:endParaRPr lang="ru-RU" i="1" dirty="0" smtClean="0">
              <a:solidFill>
                <a:srgbClr val="6600CC"/>
              </a:solidFill>
            </a:endParaRPr>
          </a:p>
          <a:p>
            <a:pPr marL="45720" indent="0" algn="just">
              <a:buNone/>
            </a:pPr>
            <a:r>
              <a:rPr lang="ru-RU" i="1" dirty="0" smtClean="0">
                <a:solidFill>
                  <a:srgbClr val="6600CC"/>
                </a:solidFill>
              </a:rPr>
              <a:t>Перспектива </a:t>
            </a:r>
            <a:r>
              <a:rPr lang="ru-RU" i="1" dirty="0">
                <a:solidFill>
                  <a:srgbClr val="6600CC"/>
                </a:solidFill>
              </a:rPr>
              <a:t>реформирования ДО вселяет надежду на положительные изменения в данной сфере. </a:t>
            </a:r>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0232" y="188640"/>
            <a:ext cx="2304256" cy="1911263"/>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4005064"/>
            <a:ext cx="2016224" cy="2714730"/>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11760" y="4005064"/>
            <a:ext cx="2033322" cy="2714730"/>
          </a:xfrm>
          <a:prstGeom prst="rect">
            <a:avLst/>
          </a:prstGeom>
        </p:spPr>
      </p:pic>
    </p:spTree>
    <p:extLst>
      <p:ext uri="{BB962C8B-B14F-4D97-AF65-F5344CB8AC3E}">
        <p14:creationId xmlns:p14="http://schemas.microsoft.com/office/powerpoint/2010/main" val="3592979155"/>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158</TotalTime>
  <Words>1230</Words>
  <Application>Microsoft Office PowerPoint</Application>
  <PresentationFormat>Экран (4:3)</PresentationFormat>
  <Paragraphs>39</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Воздушный поток</vt:lpstr>
      <vt:lpstr>100 ЛЕТ ДОШКОЛЬНОМУ ОБРАЗОВАНИЮ </vt:lpstr>
      <vt:lpstr>Презентация PowerPoint</vt:lpstr>
      <vt:lpstr>Презентация PowerPoint</vt:lpstr>
      <vt:lpstr>Презентация PowerPoint</vt:lpstr>
      <vt:lpstr>ДЕТСАДОВСКИЕ БУДНИ</vt:lpstr>
      <vt:lpstr>Презентация PowerPoint</vt:lpstr>
      <vt:lpstr>ДЕТСКИЙ САД В РОССИИ</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 ЛЕТ ДОШКОЛЬНОМУ ОБРАЗОВАНИЮ</dc:title>
  <dc:creator>Педагог</dc:creator>
  <cp:lastModifiedBy>Веа Леонидовна</cp:lastModifiedBy>
  <cp:revision>18</cp:revision>
  <dcterms:created xsi:type="dcterms:W3CDTF">2018-04-05T10:15:05Z</dcterms:created>
  <dcterms:modified xsi:type="dcterms:W3CDTF">2018-04-09T09:51:54Z</dcterms:modified>
</cp:coreProperties>
</file>