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72" r:id="rId2"/>
    <p:sldId id="258" r:id="rId3"/>
    <p:sldId id="259" r:id="rId4"/>
    <p:sldId id="260" r:id="rId5"/>
    <p:sldId id="269" r:id="rId6"/>
    <p:sldId id="268" r:id="rId7"/>
    <p:sldId id="265" r:id="rId8"/>
    <p:sldId id="266" r:id="rId9"/>
    <p:sldId id="261" r:id="rId10"/>
    <p:sldId id="271" r:id="rId11"/>
    <p:sldId id="263" r:id="rId12"/>
    <p:sldId id="262" r:id="rId13"/>
    <p:sldId id="270"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299" autoAdjust="0"/>
  </p:normalViewPr>
  <p:slideViewPr>
    <p:cSldViewPr snapToGrid="0">
      <p:cViewPr varScale="1">
        <p:scale>
          <a:sx n="65" d="100"/>
          <a:sy n="65" d="100"/>
        </p:scale>
        <p:origin x="90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8A396B-6656-41AB-9716-E00CCA255C50}" type="datetimeFigureOut">
              <a:rPr lang="ru-RU" smtClean="0"/>
              <a:pPr/>
              <a:t>09.04.2018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F7D82B-488C-405D-B2A6-47A5F6D49707}" type="slidenum">
              <a:rPr lang="ru-RU" smtClean="0"/>
              <a:pPr/>
              <a:t>‹#›</a:t>
            </a:fld>
            <a:endParaRPr lang="ru-RU"/>
          </a:p>
        </p:txBody>
      </p:sp>
    </p:spTree>
    <p:extLst>
      <p:ext uri="{BB962C8B-B14F-4D97-AF65-F5344CB8AC3E}">
        <p14:creationId xmlns:p14="http://schemas.microsoft.com/office/powerpoint/2010/main" val="1986197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Звездный дом</a:t>
            </a:r>
            <a:endParaRPr lang="ru-RU" dirty="0" smtClean="0"/>
          </a:p>
          <a:p>
            <a:pPr algn="l"/>
            <a:r>
              <a:rPr lang="ru-RU" dirty="0" smtClean="0"/>
              <a:t>Стартуют в космос корабли –</a:t>
            </a:r>
            <a:br>
              <a:rPr lang="ru-RU" dirty="0" smtClean="0"/>
            </a:br>
            <a:r>
              <a:rPr lang="ru-RU" dirty="0" smtClean="0"/>
              <a:t>Вслед за мечтою дерзновенной!</a:t>
            </a:r>
            <a:br>
              <a:rPr lang="ru-RU" dirty="0" smtClean="0"/>
            </a:br>
            <a:r>
              <a:rPr lang="ru-RU" dirty="0" smtClean="0"/>
              <a:t>Как здорово, что мы смогли</a:t>
            </a:r>
            <a:br>
              <a:rPr lang="ru-RU" dirty="0" smtClean="0"/>
            </a:br>
            <a:r>
              <a:rPr lang="ru-RU" dirty="0" smtClean="0"/>
              <a:t>В просторы вырваться Вселенной!</a:t>
            </a:r>
            <a:br>
              <a:rPr lang="ru-RU" dirty="0" smtClean="0"/>
            </a:br>
            <a:r>
              <a:rPr lang="ru-RU" dirty="0" smtClean="0"/>
              <a:t/>
            </a:r>
            <a:br>
              <a:rPr lang="ru-RU" dirty="0" smtClean="0"/>
            </a:br>
            <a:r>
              <a:rPr lang="ru-RU" dirty="0" smtClean="0"/>
              <a:t>Приятно всё же сознавать</a:t>
            </a:r>
            <a:br>
              <a:rPr lang="ru-RU" dirty="0" smtClean="0"/>
            </a:br>
            <a:r>
              <a:rPr lang="ru-RU" dirty="0" smtClean="0"/>
              <a:t>Себя жильцами в Звёздном Доме,</a:t>
            </a:r>
            <a:br>
              <a:rPr lang="ru-RU" dirty="0" smtClean="0"/>
            </a:br>
            <a:r>
              <a:rPr lang="ru-RU" dirty="0" smtClean="0"/>
              <a:t>В Миры как в комнаты шагать –</a:t>
            </a:r>
            <a:br>
              <a:rPr lang="ru-RU" dirty="0" smtClean="0"/>
            </a:br>
            <a:r>
              <a:rPr lang="ru-RU" dirty="0" smtClean="0"/>
              <a:t>Через порог на космодроме.</a:t>
            </a:r>
          </a:p>
          <a:p>
            <a:pPr algn="l"/>
            <a:r>
              <a:rPr lang="ru-RU" dirty="0" smtClean="0"/>
              <a:t>                               В. Астеров</a:t>
            </a:r>
          </a:p>
        </p:txBody>
      </p:sp>
      <p:sp>
        <p:nvSpPr>
          <p:cNvPr id="4" name="Номер слайда 3"/>
          <p:cNvSpPr>
            <a:spLocks noGrp="1"/>
          </p:cNvSpPr>
          <p:nvPr>
            <p:ph type="sldNum" sz="quarter" idx="10"/>
          </p:nvPr>
        </p:nvSpPr>
        <p:spPr/>
        <p:txBody>
          <a:bodyPr/>
          <a:lstStyle/>
          <a:p>
            <a:fld id="{A7F7D82B-488C-405D-B2A6-47A5F6D49707}" type="slidenum">
              <a:rPr lang="ru-RU" smtClean="0"/>
              <a:pPr/>
              <a:t>1</a:t>
            </a:fld>
            <a:endParaRPr lang="ru-RU"/>
          </a:p>
        </p:txBody>
      </p:sp>
    </p:spTree>
    <p:extLst>
      <p:ext uri="{BB962C8B-B14F-4D97-AF65-F5344CB8AC3E}">
        <p14:creationId xmlns:p14="http://schemas.microsoft.com/office/powerpoint/2010/main" val="26103973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Прошло много лет с того дня когда первый космонавт побывал в космосе. Уже выросло не</a:t>
            </a:r>
            <a:r>
              <a:rPr lang="ru-RU" baseline="0" dirty="0" smtClean="0"/>
              <a:t> одно</a:t>
            </a:r>
            <a:r>
              <a:rPr lang="ru-RU" dirty="0" smtClean="0"/>
              <a:t> поколение людей, но этот подвиг всегда будет в их сердцах. </a:t>
            </a:r>
            <a:r>
              <a:rPr lang="ru-RU" sz="1200" kern="1200" dirty="0" smtClean="0">
                <a:solidFill>
                  <a:schemeClr val="tx1"/>
                </a:solidFill>
                <a:effectLst/>
                <a:latin typeface="+mn-lt"/>
                <a:ea typeface="+mn-ea"/>
                <a:cs typeface="+mn-cs"/>
              </a:rPr>
              <a:t>Профессия космонавт – это профессия не только дня сегодняшнего, но и профессия будущего. </a:t>
            </a:r>
            <a:r>
              <a:rPr lang="ru-RU" dirty="0" smtClean="0"/>
              <a:t>И может быть когда вы вырастите, вы тоже захотите стать</a:t>
            </a:r>
            <a:r>
              <a:rPr lang="ru-RU" baseline="0" dirty="0" smtClean="0"/>
              <a:t> космонавтом.</a:t>
            </a:r>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10</a:t>
            </a:fld>
            <a:endParaRPr lang="ru-RU"/>
          </a:p>
        </p:txBody>
      </p:sp>
    </p:spTree>
    <p:extLst>
      <p:ext uri="{BB962C8B-B14F-4D97-AF65-F5344CB8AC3E}">
        <p14:creationId xmlns:p14="http://schemas.microsoft.com/office/powerpoint/2010/main" val="4288840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Сейчас в Амурской области строится космодром «Восточный». </a:t>
            </a:r>
            <a:r>
              <a:rPr lang="ru-RU" baseline="0" dirty="0" smtClean="0"/>
              <a:t> Новое  поколение космонавтов именно от сюда отправится  покорять новые просторы космоса. </a:t>
            </a:r>
            <a:r>
              <a:rPr lang="ru-RU" dirty="0" smtClean="0"/>
              <a:t>Профессия </a:t>
            </a:r>
            <a:r>
              <a:rPr lang="ru-RU" b="0" dirty="0" smtClean="0"/>
              <a:t>космонавта</a:t>
            </a:r>
            <a:r>
              <a:rPr lang="ru-RU" dirty="0" smtClean="0"/>
              <a:t> требует большого набора разнообразных </a:t>
            </a:r>
            <a:r>
              <a:rPr lang="ru-RU" b="0" dirty="0" smtClean="0"/>
              <a:t>знаний, </a:t>
            </a:r>
            <a:r>
              <a:rPr lang="ru-RU" dirty="0" smtClean="0"/>
              <a:t>умений и навыков. Я вам предлагаю проверить ваши знания о космосе и отгадать загадки:</a:t>
            </a:r>
            <a:endParaRPr lang="ru-RU" baseline="0" dirty="0" smtClean="0"/>
          </a:p>
        </p:txBody>
      </p:sp>
      <p:sp>
        <p:nvSpPr>
          <p:cNvPr id="4" name="Номер слайда 3"/>
          <p:cNvSpPr>
            <a:spLocks noGrp="1"/>
          </p:cNvSpPr>
          <p:nvPr>
            <p:ph type="sldNum" sz="quarter" idx="10"/>
          </p:nvPr>
        </p:nvSpPr>
        <p:spPr/>
        <p:txBody>
          <a:bodyPr/>
          <a:lstStyle/>
          <a:p>
            <a:fld id="{A7F7D82B-488C-405D-B2A6-47A5F6D49707}" type="slidenum">
              <a:rPr lang="ru-RU" smtClean="0"/>
              <a:pPr/>
              <a:t>11</a:t>
            </a:fld>
            <a:endParaRPr lang="ru-RU"/>
          </a:p>
        </p:txBody>
      </p:sp>
    </p:spTree>
    <p:extLst>
      <p:ext uri="{BB962C8B-B14F-4D97-AF65-F5344CB8AC3E}">
        <p14:creationId xmlns:p14="http://schemas.microsoft.com/office/powerpoint/2010/main" val="2638734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Освещает ночью путь,</a:t>
            </a:r>
            <a:br>
              <a:rPr lang="ru-RU" dirty="0" smtClean="0"/>
            </a:br>
            <a:r>
              <a:rPr lang="ru-RU" dirty="0" smtClean="0"/>
              <a:t>Звездам не дает заснуть.</a:t>
            </a:r>
            <a:br>
              <a:rPr lang="ru-RU" dirty="0" smtClean="0"/>
            </a:br>
            <a:r>
              <a:rPr lang="ru-RU" dirty="0" smtClean="0"/>
              <a:t>Пусть все спят, ей не до сна,</a:t>
            </a:r>
            <a:br>
              <a:rPr lang="ru-RU" dirty="0" smtClean="0"/>
            </a:br>
            <a:r>
              <a:rPr lang="ru-RU" dirty="0" smtClean="0"/>
              <a:t>В небе светит нам…</a:t>
            </a:r>
            <a:br>
              <a:rPr lang="ru-RU" dirty="0" smtClean="0"/>
            </a:br>
            <a:r>
              <a:rPr lang="ru-RU" dirty="0" smtClean="0"/>
              <a:t>(Луна)</a:t>
            </a:r>
          </a:p>
          <a:p>
            <a:endParaRPr lang="ru-RU" dirty="0" smtClean="0"/>
          </a:p>
          <a:p>
            <a:r>
              <a:rPr lang="ru-RU" dirty="0" smtClean="0"/>
              <a:t>Обгоняя ночь и день, вкруг земли бежит олень.</a:t>
            </a:r>
            <a:br>
              <a:rPr lang="ru-RU" dirty="0" smtClean="0"/>
            </a:br>
            <a:r>
              <a:rPr lang="ru-RU" dirty="0" smtClean="0"/>
              <a:t>Задевая звезды рогом, в небе выбрал он дорогу.</a:t>
            </a:r>
            <a:br>
              <a:rPr lang="ru-RU" dirty="0" smtClean="0"/>
            </a:br>
            <a:r>
              <a:rPr lang="ru-RU" dirty="0" smtClean="0"/>
              <a:t>Слышен стук его копыт, он Вселенной следопыт.</a:t>
            </a:r>
            <a:br>
              <a:rPr lang="ru-RU" dirty="0" smtClean="0"/>
            </a:br>
            <a:r>
              <a:rPr lang="ru-RU" dirty="0" smtClean="0"/>
              <a:t>(спутник)</a:t>
            </a:r>
          </a:p>
          <a:p>
            <a:endParaRPr lang="ru-RU" dirty="0" smtClean="0"/>
          </a:p>
          <a:p>
            <a:r>
              <a:rPr lang="ru-RU" dirty="0" smtClean="0"/>
              <a:t>Планета голубая,</a:t>
            </a:r>
            <a:br>
              <a:rPr lang="ru-RU" dirty="0" smtClean="0"/>
            </a:br>
            <a:r>
              <a:rPr lang="ru-RU" dirty="0" smtClean="0"/>
              <a:t>Любимая, родная.</a:t>
            </a:r>
            <a:br>
              <a:rPr lang="ru-RU" dirty="0" smtClean="0"/>
            </a:br>
            <a:r>
              <a:rPr lang="ru-RU" dirty="0" smtClean="0"/>
              <a:t>Она твоя, она моя,</a:t>
            </a:r>
            <a:br>
              <a:rPr lang="ru-RU" dirty="0" smtClean="0"/>
            </a:br>
            <a:r>
              <a:rPr lang="ru-RU" dirty="0" smtClean="0"/>
              <a:t>А называется…</a:t>
            </a:r>
            <a:br>
              <a:rPr lang="ru-RU" dirty="0" smtClean="0"/>
            </a:br>
            <a:r>
              <a:rPr lang="ru-RU" dirty="0" smtClean="0"/>
              <a:t>(Земля)</a:t>
            </a:r>
          </a:p>
          <a:p>
            <a:endParaRPr lang="ru-RU" dirty="0" smtClean="0"/>
          </a:p>
          <a:p>
            <a:r>
              <a:rPr lang="ru-RU" dirty="0" smtClean="0"/>
              <a:t>Рассыпалось ночью зерно,</a:t>
            </a:r>
            <a:br>
              <a:rPr lang="ru-RU" dirty="0" smtClean="0"/>
            </a:br>
            <a:r>
              <a:rPr lang="ru-RU" dirty="0" smtClean="0"/>
              <a:t>А утром нет ничего.</a:t>
            </a:r>
            <a:br>
              <a:rPr lang="ru-RU" dirty="0" smtClean="0"/>
            </a:br>
            <a:r>
              <a:rPr lang="ru-RU" dirty="0" smtClean="0"/>
              <a:t>(Звезды)</a:t>
            </a:r>
          </a:p>
          <a:p>
            <a:endParaRPr lang="ru-RU" dirty="0" smtClean="0"/>
          </a:p>
          <a:p>
            <a:r>
              <a:rPr lang="ru-RU" dirty="0" smtClean="0"/>
              <a:t>Чудо-птица-алый хвост</a:t>
            </a:r>
            <a:br>
              <a:rPr lang="ru-RU" dirty="0" smtClean="0"/>
            </a:br>
            <a:r>
              <a:rPr lang="ru-RU" dirty="0" smtClean="0"/>
              <a:t>Прилетела в стаю звезд.</a:t>
            </a:r>
            <a:br>
              <a:rPr lang="ru-RU" dirty="0" smtClean="0"/>
            </a:br>
            <a:r>
              <a:rPr lang="ru-RU" dirty="0" smtClean="0"/>
              <a:t>(Ракета)</a:t>
            </a:r>
          </a:p>
          <a:p>
            <a:endParaRPr lang="ru-RU" dirty="0" smtClean="0"/>
          </a:p>
          <a:p>
            <a:r>
              <a:rPr lang="ru-RU" dirty="0" smtClean="0"/>
              <a:t>Чтобы глаз вооружить</a:t>
            </a:r>
            <a:br>
              <a:rPr lang="ru-RU" dirty="0" smtClean="0"/>
            </a:br>
            <a:r>
              <a:rPr lang="ru-RU" dirty="0" smtClean="0"/>
              <a:t>И со звездами дружить,</a:t>
            </a:r>
            <a:br>
              <a:rPr lang="ru-RU" dirty="0" smtClean="0"/>
            </a:br>
            <a:r>
              <a:rPr lang="ru-RU" dirty="0" smtClean="0"/>
              <a:t>Млечный путь увидеть чтоб</a:t>
            </a:r>
            <a:br>
              <a:rPr lang="ru-RU" dirty="0" smtClean="0"/>
            </a:br>
            <a:r>
              <a:rPr lang="ru-RU" dirty="0" smtClean="0"/>
              <a:t>Нужен мощный…</a:t>
            </a:r>
            <a:br>
              <a:rPr lang="ru-RU" dirty="0" smtClean="0"/>
            </a:br>
            <a:r>
              <a:rPr lang="ru-RU" dirty="0" smtClean="0"/>
              <a:t>(телескоп)</a:t>
            </a:r>
          </a:p>
          <a:p>
            <a:endParaRPr lang="ru-RU" dirty="0" smtClean="0"/>
          </a:p>
          <a:p>
            <a:r>
              <a:rPr lang="ru-RU" dirty="0" smtClean="0"/>
              <a:t>Объект есть во Вселенной</a:t>
            </a:r>
            <a:br>
              <a:rPr lang="ru-RU" dirty="0" smtClean="0"/>
            </a:br>
            <a:r>
              <a:rPr lang="ru-RU" dirty="0" smtClean="0"/>
              <a:t>Коварный, не простой,</a:t>
            </a:r>
            <a:br>
              <a:rPr lang="ru-RU" dirty="0" smtClean="0"/>
            </a:br>
            <a:r>
              <a:rPr lang="ru-RU" dirty="0" smtClean="0"/>
              <a:t>Он звезды пожирает</a:t>
            </a:r>
            <a:br>
              <a:rPr lang="ru-RU" dirty="0" smtClean="0"/>
            </a:br>
            <a:r>
              <a:rPr lang="ru-RU" dirty="0" smtClean="0"/>
              <a:t>Как бутерброд с икрой.</a:t>
            </a:r>
            <a:br>
              <a:rPr lang="ru-RU" dirty="0" smtClean="0"/>
            </a:br>
            <a:r>
              <a:rPr lang="ru-RU" dirty="0" smtClean="0"/>
              <a:t>Опасно незаметная</a:t>
            </a:r>
            <a:br>
              <a:rPr lang="ru-RU" dirty="0" smtClean="0"/>
            </a:br>
            <a:r>
              <a:rPr lang="ru-RU" dirty="0" smtClean="0"/>
              <a:t>И глазом не видна,</a:t>
            </a:r>
            <a:br>
              <a:rPr lang="ru-RU" dirty="0" smtClean="0"/>
            </a:br>
            <a:r>
              <a:rPr lang="ru-RU" dirty="0" smtClean="0"/>
              <a:t>Такая темно-темная ….</a:t>
            </a:r>
            <a:br>
              <a:rPr lang="ru-RU" dirty="0" smtClean="0"/>
            </a:br>
            <a:r>
              <a:rPr lang="ru-RU" i="1" dirty="0" smtClean="0"/>
              <a:t>(Черная дыра)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i="0" dirty="0" smtClean="0">
                <a:latin typeface="Times New Roman" panose="02020603050405020304" pitchFamily="18" charset="0"/>
                <a:cs typeface="Times New Roman" panose="02020603050405020304" pitchFamily="18" charset="0"/>
              </a:rPr>
              <a:t>       Вот и закончилась наша беседа </a:t>
            </a:r>
            <a:r>
              <a:rPr lang="ru-RU" sz="1200" b="1" i="0" dirty="0" smtClean="0">
                <a:solidFill>
                  <a:srgbClr val="002060"/>
                </a:solidFill>
                <a:latin typeface="Times New Roman" panose="02020603050405020304" pitchFamily="18" charset="0"/>
                <a:cs typeface="Times New Roman" panose="02020603050405020304" pitchFamily="18" charset="0"/>
              </a:rPr>
              <a:t>«</a:t>
            </a:r>
            <a:r>
              <a:rPr lang="ru-RU" sz="1200" b="0" i="0" dirty="0" smtClean="0">
                <a:solidFill>
                  <a:srgbClr val="002060"/>
                </a:solidFill>
                <a:latin typeface="Times New Roman" panose="02020603050405020304" pitchFamily="18" charset="0"/>
                <a:cs typeface="Times New Roman" panose="02020603050405020304" pitchFamily="18" charset="0"/>
              </a:rPr>
              <a:t>Дорога к звёздам</a:t>
            </a:r>
            <a:r>
              <a:rPr lang="ru-RU" sz="1200" b="1" i="0" dirty="0" smtClean="0">
                <a:solidFill>
                  <a:srgbClr val="002060"/>
                </a:solidFill>
                <a:latin typeface="Times New Roman" panose="02020603050405020304" pitchFamily="18" charset="0"/>
                <a:cs typeface="Times New Roman" panose="02020603050405020304" pitchFamily="18" charset="0"/>
              </a:rPr>
              <a:t>»,</a:t>
            </a:r>
            <a:r>
              <a:rPr lang="ru-RU" sz="1200" b="1" i="0" baseline="0" dirty="0" smtClean="0">
                <a:solidFill>
                  <a:srgbClr val="002060"/>
                </a:solidFill>
                <a:latin typeface="Times New Roman" panose="02020603050405020304" pitchFamily="18" charset="0"/>
                <a:cs typeface="Times New Roman" panose="02020603050405020304" pitchFamily="18" charset="0"/>
              </a:rPr>
              <a:t> </a:t>
            </a:r>
            <a:r>
              <a:rPr lang="ru-RU" sz="1200" b="0" i="0" baseline="0" dirty="0" smtClean="0">
                <a:solidFill>
                  <a:srgbClr val="002060"/>
                </a:solidFill>
                <a:latin typeface="Times New Roman" panose="02020603050405020304" pitchFamily="18" charset="0"/>
                <a:cs typeface="Times New Roman" panose="02020603050405020304" pitchFamily="18" charset="0"/>
              </a:rPr>
              <a:t>надеюсь что она вам понравилась и в следующий раз вы узнаете о покорителях космоса ещё больше.</a:t>
            </a:r>
            <a:endParaRPr lang="ru-RU" sz="1200" b="0" i="0" dirty="0" smtClean="0">
              <a:solidFill>
                <a:srgbClr val="002060"/>
              </a:solidFill>
              <a:latin typeface="Times New Roman" panose="02020603050405020304" pitchFamily="18" charset="0"/>
              <a:cs typeface="Times New Roman" panose="02020603050405020304" pitchFamily="18" charset="0"/>
            </a:endParaRPr>
          </a:p>
          <a:p>
            <a:endParaRPr lang="ru-RU" b="0"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12</a:t>
            </a:fld>
            <a:endParaRPr lang="ru-RU"/>
          </a:p>
        </p:txBody>
      </p:sp>
    </p:spTree>
    <p:extLst>
      <p:ext uri="{BB962C8B-B14F-4D97-AF65-F5344CB8AC3E}">
        <p14:creationId xmlns:p14="http://schemas.microsoft.com/office/powerpoint/2010/main" val="4244196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Прошло много веков, прежде чем человечество нашло способ преодолеть земное притяжение и подняться в космическое пространство. Ребята, вспомните сказки и легенды. На чем только не летали сказочные герои! (На летучих мышах и орлах, на коврах-самолетах и бородах волшебников, на Коньке-Горбунке и волшебных стрелах...).</a:t>
            </a:r>
          </a:p>
          <a:p>
            <a:pPr algn="just"/>
            <a:r>
              <a:rPr lang="ru-RU" dirty="0" smtClean="0"/>
              <a:t>Назовите сказочных</a:t>
            </a:r>
            <a:r>
              <a:rPr lang="ru-RU" baseline="0" dirty="0" smtClean="0"/>
              <a:t> персонажей, из каких они сказок и на чём они летают? ( русская народная сказка «Гуси - лебеди» - братец Иванушка; Баба –яга на ступе;  Аладдин на ковре – самолёте).</a:t>
            </a:r>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2</a:t>
            </a:fld>
            <a:endParaRPr lang="ru-RU"/>
          </a:p>
        </p:txBody>
      </p:sp>
    </p:spTree>
    <p:extLst>
      <p:ext uri="{BB962C8B-B14F-4D97-AF65-F5344CB8AC3E}">
        <p14:creationId xmlns:p14="http://schemas.microsoft.com/office/powerpoint/2010/main" val="14074972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(«Маленький Мук», «</a:t>
            </a:r>
            <a:r>
              <a:rPr lang="ru-RU" dirty="0" err="1" smtClean="0"/>
              <a:t>Мюнхаузен</a:t>
            </a:r>
            <a:r>
              <a:rPr lang="ru-RU" dirty="0" smtClean="0"/>
              <a:t>», «Ковёр - самолёт» )</a:t>
            </a:r>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3</a:t>
            </a:fld>
            <a:endParaRPr lang="ru-RU"/>
          </a:p>
        </p:txBody>
      </p:sp>
    </p:spTree>
    <p:extLst>
      <p:ext uri="{BB962C8B-B14F-4D97-AF65-F5344CB8AC3E}">
        <p14:creationId xmlns:p14="http://schemas.microsoft.com/office/powerpoint/2010/main" val="2971110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Три богатыря на Змее – </a:t>
            </a:r>
            <a:r>
              <a:rPr lang="ru-RU" dirty="0" smtClean="0"/>
              <a:t>Горыныче.</a:t>
            </a:r>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4</a:t>
            </a:fld>
            <a:endParaRPr lang="ru-RU"/>
          </a:p>
        </p:txBody>
      </p:sp>
    </p:spTree>
    <p:extLst>
      <p:ext uri="{BB962C8B-B14F-4D97-AF65-F5344CB8AC3E}">
        <p14:creationId xmlns:p14="http://schemas.microsoft.com/office/powerpoint/2010/main" val="3704403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Первым, кто увидел в ракете снаряд, способный вынести землян в межпланетные пространства, был великий русский ученый К.Э. Циолковский. Он так говорил по этому поводу: «Земля — наша колыбель, но нельзя жить вечно в колыбели». Ракете не нужен воздух, значит, она может летать в пустоте, в космосе, и развить там огромную скорость. Создать первую ракету стоило многих трудов. Ее построили русские ученые, рабочие, инженеры. Именно в нашей стране был запущен первый искусственный спутник Земли.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Ребята, а вы знаете, кто был первым космонавтом? Что вы знаете об этом человеке? Когда был совершен первый космический полет?</a:t>
            </a:r>
          </a:p>
          <a:p>
            <a:pPr algn="just"/>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5</a:t>
            </a:fld>
            <a:endParaRPr lang="ru-RU"/>
          </a:p>
        </p:txBody>
      </p:sp>
    </p:spTree>
    <p:extLst>
      <p:ext uri="{BB962C8B-B14F-4D97-AF65-F5344CB8AC3E}">
        <p14:creationId xmlns:p14="http://schemas.microsoft.com/office/powerpoint/2010/main" val="1359571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12 апреля в нашей стране отмечается День космонавтики. В этот день в 1961 году нашу планету потрясла неожиданная весть: "Человек в космосе!" Мгновенная мечта людей о полете в космос сбылась. Солнечным апрельским утром мощная ракета вывела на орбиту космический корабль "Восток - 1" с первым космонавтом Земли нашим соотечественником Ю. А. Гагариным на борту.</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Его позывной «Кедр» узнали все жители нашей планеты. Хотя Гагарин и пробыл в космосе всего 108 минут, совершив при этом лишь один виток вокруг Земли, но это было только начало — начало освоения человеком космического пространства. </a:t>
            </a:r>
          </a:p>
          <a:p>
            <a:pPr algn="just"/>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Солнечное утро 12 апреля 1961 г. Ракета стремительно рванула в небо, оставляя за собой огненный след сгорающего топлива. Так с космодрома «Байконур» стартовал первый в истории космический корабль с человеком на борту. А первым космонавтом Земли стал наш соотечественник Юрий Алексеевич Гагарин.</a:t>
            </a:r>
            <a:endParaRPr lang="ru-RU" sz="1200" kern="1200" dirty="0" smtClean="0">
              <a:solidFill>
                <a:schemeClr val="tx1"/>
              </a:solidFill>
              <a:effectLst/>
              <a:latin typeface="+mn-lt"/>
              <a:ea typeface="+mn-ea"/>
              <a:cs typeface="+mn-cs"/>
            </a:endParaRPr>
          </a:p>
          <a:p>
            <a:pPr algn="just"/>
            <a:r>
              <a:rPr lang="ru-RU" sz="1200" i="1" kern="1200" dirty="0" smtClean="0">
                <a:solidFill>
                  <a:schemeClr val="tx1"/>
                </a:solidFill>
                <a:effectLst/>
                <a:latin typeface="+mn-lt"/>
                <a:ea typeface="+mn-ea"/>
                <a:cs typeface="+mn-cs"/>
              </a:rPr>
              <a:t>       Юрий Гагарин родился 9 марта 1934 г. Ничего необычного в судьбе этого юноши поначалу не было. О небе он мечтал с детства. Но кто из мальчишек тогда не хотел летать на самолетах? И Юрий стал летчиком-истребителем. А когда в 1959 г. узнал о наборе в отряд испытателей новой техники, тут же подал рапорт о зачислении. Отбор в космонавты был жестким: из 3000 добровольцев взяли только 20. Учитывалось все: крепкое здоровье, рост, вес, выносливость, знание техники... Началась подготовка. В барокамере создавали условия, которые должен был вынести человек при запуске ракеты. На бешено вращающейся центрифуге моделировали «космические» перегрузки, испытывая организм на прочность... Тренировки были очень тяжелыми. Но Юрий Гагарин все выдержал и даже шутил при этом, подбадривая своих товарищей. Главный конструктор всех первых космических ракет Сергей Павлович Королёв пригляделся к Гагарину и решил: «Вот этот спокойный, веселый парень и будет первым космонавтом». Так и случилось.</a:t>
            </a:r>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6</a:t>
            </a:fld>
            <a:endParaRPr lang="ru-RU"/>
          </a:p>
        </p:txBody>
      </p:sp>
    </p:spTree>
    <p:extLst>
      <p:ext uri="{BB962C8B-B14F-4D97-AF65-F5344CB8AC3E}">
        <p14:creationId xmlns:p14="http://schemas.microsoft.com/office/powerpoint/2010/main" val="41197340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Звучит песня в исполнении Ю. Гуляева «Знаете, каким он парнем был...» (муз. А. Пахмутовой, сл. Н. Добронравова), во время которой дети рассматривают фотографии Ю. Гагарина в альбомах, посвященных освоению космического пространства.</a:t>
            </a:r>
          </a:p>
          <a:p>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7</a:t>
            </a:fld>
            <a:endParaRPr lang="ru-RU"/>
          </a:p>
        </p:txBody>
      </p:sp>
    </p:spTree>
    <p:extLst>
      <p:ext uri="{BB962C8B-B14F-4D97-AF65-F5344CB8AC3E}">
        <p14:creationId xmlns:p14="http://schemas.microsoft.com/office/powerpoint/2010/main" val="28481142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С тех пор прошло полвека, но за это время в космосе побывали космонавты многих стран, как мужчины, так и женщины. </a:t>
            </a:r>
          </a:p>
        </p:txBody>
      </p:sp>
      <p:sp>
        <p:nvSpPr>
          <p:cNvPr id="4" name="Номер слайда 3"/>
          <p:cNvSpPr>
            <a:spLocks noGrp="1"/>
          </p:cNvSpPr>
          <p:nvPr>
            <p:ph type="sldNum" sz="quarter" idx="10"/>
          </p:nvPr>
        </p:nvSpPr>
        <p:spPr/>
        <p:txBody>
          <a:bodyPr/>
          <a:lstStyle/>
          <a:p>
            <a:fld id="{A7F7D82B-488C-405D-B2A6-47A5F6D49707}" type="slidenum">
              <a:rPr lang="ru-RU" smtClean="0"/>
              <a:pPr/>
              <a:t>8</a:t>
            </a:fld>
            <a:endParaRPr lang="ru-RU"/>
          </a:p>
        </p:txBody>
      </p:sp>
    </p:spTree>
    <p:extLst>
      <p:ext uri="{BB962C8B-B14F-4D97-AF65-F5344CB8AC3E}">
        <p14:creationId xmlns:p14="http://schemas.microsoft.com/office/powerpoint/2010/main" val="2498216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Первый полет человека в космос открыл эру международных космических станций, стремление освоить ближайшие к Земле планеты — Марс и Венеру. Послушайте, как о дне первого полета в космос говорит в своих стихах поэт Александр Твардовский.</a:t>
            </a:r>
          </a:p>
          <a:p>
            <a:r>
              <a:rPr lang="ru-RU" sz="1200" kern="1200" dirty="0" smtClean="0">
                <a:solidFill>
                  <a:schemeClr val="tx1"/>
                </a:solidFill>
                <a:effectLst/>
                <a:latin typeface="+mn-lt"/>
                <a:ea typeface="+mn-ea"/>
                <a:cs typeface="+mn-cs"/>
              </a:rPr>
              <a:t>Ах, этот день — двенадцатый апреля,</a:t>
            </a:r>
          </a:p>
          <a:p>
            <a:r>
              <a:rPr lang="ru-RU" sz="1200" kern="1200" dirty="0" smtClean="0">
                <a:solidFill>
                  <a:schemeClr val="tx1"/>
                </a:solidFill>
                <a:effectLst/>
                <a:latin typeface="+mn-lt"/>
                <a:ea typeface="+mn-ea"/>
                <a:cs typeface="+mn-cs"/>
              </a:rPr>
              <a:t>Как он пронесся по людским сердцам.</a:t>
            </a:r>
          </a:p>
          <a:p>
            <a:r>
              <a:rPr lang="ru-RU" sz="1200" kern="1200" dirty="0" smtClean="0">
                <a:solidFill>
                  <a:schemeClr val="tx1"/>
                </a:solidFill>
                <a:effectLst/>
                <a:latin typeface="+mn-lt"/>
                <a:ea typeface="+mn-ea"/>
                <a:cs typeface="+mn-cs"/>
              </a:rPr>
              <a:t>Казалось, мир невольно стал добрее,</a:t>
            </a:r>
          </a:p>
          <a:p>
            <a:r>
              <a:rPr lang="ru-RU" sz="1200" kern="1200" dirty="0" smtClean="0">
                <a:solidFill>
                  <a:schemeClr val="tx1"/>
                </a:solidFill>
                <a:effectLst/>
                <a:latin typeface="+mn-lt"/>
                <a:ea typeface="+mn-ea"/>
                <a:cs typeface="+mn-cs"/>
              </a:rPr>
              <a:t>Своей победой потрясенный сам.</a:t>
            </a:r>
          </a:p>
          <a:p>
            <a:r>
              <a:rPr lang="ru-RU" sz="1200" kern="1200" dirty="0" smtClean="0">
                <a:solidFill>
                  <a:schemeClr val="tx1"/>
                </a:solidFill>
                <a:effectLst/>
                <a:latin typeface="+mn-lt"/>
                <a:ea typeface="+mn-ea"/>
                <a:cs typeface="+mn-cs"/>
              </a:rPr>
              <a:t>Какой гремел он музыкой вселенской,</a:t>
            </a:r>
          </a:p>
          <a:p>
            <a:r>
              <a:rPr lang="ru-RU" sz="1200" kern="1200" dirty="0" smtClean="0">
                <a:solidFill>
                  <a:schemeClr val="tx1"/>
                </a:solidFill>
                <a:effectLst/>
                <a:latin typeface="+mn-lt"/>
                <a:ea typeface="+mn-ea"/>
                <a:cs typeface="+mn-cs"/>
              </a:rPr>
              <a:t>Тот праздник, в пестром пламени знамен,</a:t>
            </a:r>
          </a:p>
          <a:p>
            <a:r>
              <a:rPr lang="ru-RU" sz="1200" kern="1200" dirty="0" smtClean="0">
                <a:solidFill>
                  <a:schemeClr val="tx1"/>
                </a:solidFill>
                <a:effectLst/>
                <a:latin typeface="+mn-lt"/>
                <a:ea typeface="+mn-ea"/>
                <a:cs typeface="+mn-cs"/>
              </a:rPr>
              <a:t>Когда безвестный сын земли смоленской. </a:t>
            </a:r>
          </a:p>
          <a:p>
            <a:r>
              <a:rPr lang="ru-RU" sz="1200" kern="1200" dirty="0" smtClean="0">
                <a:solidFill>
                  <a:schemeClr val="tx1"/>
                </a:solidFill>
                <a:effectLst/>
                <a:latin typeface="+mn-lt"/>
                <a:ea typeface="+mn-ea"/>
                <a:cs typeface="+mn-cs"/>
              </a:rPr>
              <a:t>Землей-планетой был усыновлен. </a:t>
            </a:r>
          </a:p>
          <a:p>
            <a:r>
              <a:rPr lang="ru-RU" sz="1200" kern="1200" dirty="0" smtClean="0">
                <a:solidFill>
                  <a:schemeClr val="tx1"/>
                </a:solidFill>
                <a:effectLst/>
                <a:latin typeface="+mn-lt"/>
                <a:ea typeface="+mn-ea"/>
                <a:cs typeface="+mn-cs"/>
              </a:rPr>
              <a:t>Житель Земли, геройский этот малый,</a:t>
            </a:r>
          </a:p>
          <a:p>
            <a:r>
              <a:rPr lang="ru-RU" sz="1200" kern="1200" dirty="0" smtClean="0">
                <a:solidFill>
                  <a:schemeClr val="tx1"/>
                </a:solidFill>
                <a:effectLst/>
                <a:latin typeface="+mn-lt"/>
                <a:ea typeface="+mn-ea"/>
                <a:cs typeface="+mn-cs"/>
              </a:rPr>
              <a:t>В космической посудине своей</a:t>
            </a:r>
          </a:p>
          <a:p>
            <a:r>
              <a:rPr lang="ru-RU" sz="1200" kern="1200" dirty="0" smtClean="0">
                <a:solidFill>
                  <a:schemeClr val="tx1"/>
                </a:solidFill>
                <a:effectLst/>
                <a:latin typeface="+mn-lt"/>
                <a:ea typeface="+mn-ea"/>
                <a:cs typeface="+mn-cs"/>
              </a:rPr>
              <a:t>По круговой, вовеки небывалой,</a:t>
            </a:r>
          </a:p>
          <a:p>
            <a:r>
              <a:rPr lang="ru-RU" sz="1200" kern="1200" dirty="0" smtClean="0">
                <a:solidFill>
                  <a:schemeClr val="tx1"/>
                </a:solidFill>
                <a:effectLst/>
                <a:latin typeface="+mn-lt"/>
                <a:ea typeface="+mn-ea"/>
                <a:cs typeface="+mn-cs"/>
              </a:rPr>
              <a:t>В пучинах неба вымахнул над ней...</a:t>
            </a:r>
          </a:p>
          <a:p>
            <a:endParaRPr lang="ru-RU" dirty="0"/>
          </a:p>
        </p:txBody>
      </p:sp>
      <p:sp>
        <p:nvSpPr>
          <p:cNvPr id="4" name="Номер слайда 3"/>
          <p:cNvSpPr>
            <a:spLocks noGrp="1"/>
          </p:cNvSpPr>
          <p:nvPr>
            <p:ph type="sldNum" sz="quarter" idx="10"/>
          </p:nvPr>
        </p:nvSpPr>
        <p:spPr/>
        <p:txBody>
          <a:bodyPr/>
          <a:lstStyle/>
          <a:p>
            <a:fld id="{A7F7D82B-488C-405D-B2A6-47A5F6D49707}" type="slidenum">
              <a:rPr lang="ru-RU" smtClean="0"/>
              <a:pPr/>
              <a:t>9</a:t>
            </a:fld>
            <a:endParaRPr lang="ru-RU"/>
          </a:p>
        </p:txBody>
      </p:sp>
    </p:spTree>
    <p:extLst>
      <p:ext uri="{BB962C8B-B14F-4D97-AF65-F5344CB8AC3E}">
        <p14:creationId xmlns:p14="http://schemas.microsoft.com/office/powerpoint/2010/main" val="4259289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2423215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25235097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157676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42505352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4114500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4190252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4159411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17323292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18060211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2596045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520872F-3E96-4FF8-899E-B6AF04664A54}" type="datetimeFigureOut">
              <a:rPr lang="ru-RU" smtClean="0"/>
              <a:pPr/>
              <a:t>09.04.2018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31A752-778F-446A-ABA3-1C9C0FB04718}" type="slidenum">
              <a:rPr lang="ru-RU" smtClean="0"/>
              <a:pPr/>
              <a:t>‹#›</a:t>
            </a:fld>
            <a:endParaRPr lang="ru-RU"/>
          </a:p>
        </p:txBody>
      </p:sp>
    </p:spTree>
    <p:extLst>
      <p:ext uri="{BB962C8B-B14F-4D97-AF65-F5344CB8AC3E}">
        <p14:creationId xmlns:p14="http://schemas.microsoft.com/office/powerpoint/2010/main" val="20104810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20872F-3E96-4FF8-899E-B6AF04664A54}" type="datetimeFigureOut">
              <a:rPr lang="ru-RU" smtClean="0"/>
              <a:pPr/>
              <a:t>09.04.2018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31A752-778F-446A-ABA3-1C9C0FB04718}" type="slidenum">
              <a:rPr lang="ru-RU" smtClean="0"/>
              <a:pPr/>
              <a:t>‹#›</a:t>
            </a:fld>
            <a:endParaRPr lang="ru-RU"/>
          </a:p>
        </p:txBody>
      </p:sp>
    </p:spTree>
    <p:extLst>
      <p:ext uri="{BB962C8B-B14F-4D97-AF65-F5344CB8AC3E}">
        <p14:creationId xmlns:p14="http://schemas.microsoft.com/office/powerpoint/2010/main" val="24818437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image" Target="../media/image1.jpe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gif"/><Relationship Id="rId5" Type="http://schemas.openxmlformats.org/officeDocument/2006/relationships/image" Target="../media/image3.gif"/><Relationship Id="rId4" Type="http://schemas.openxmlformats.org/officeDocument/2006/relationships/image" Target="../media/image2.png"/><Relationship Id="rId9" Type="http://schemas.openxmlformats.org/officeDocument/2006/relationships/image" Target="../media/image7.gif"/></Relationships>
</file>

<file path=ppt/slides/_rels/slide1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2.gif"/><Relationship Id="rId4" Type="http://schemas.openxmlformats.org/officeDocument/2006/relationships/image" Target="../media/image34.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8.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2.gif"/><Relationship Id="rId5" Type="http://schemas.openxmlformats.org/officeDocument/2006/relationships/image" Target="../media/image37.png"/><Relationship Id="rId4" Type="http://schemas.openxmlformats.org/officeDocument/2006/relationships/image" Target="../media/image36.gif"/></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9.jpeg"/><Relationship Id="rId7"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41.jpeg"/><Relationship Id="rId5" Type="http://schemas.openxmlformats.org/officeDocument/2006/relationships/image" Target="../media/image12.gif"/><Relationship Id="rId10" Type="http://schemas.openxmlformats.org/officeDocument/2006/relationships/image" Target="../media/image45.jpeg"/><Relationship Id="rId4" Type="http://schemas.openxmlformats.org/officeDocument/2006/relationships/image" Target="../media/image40.gif"/><Relationship Id="rId9" Type="http://schemas.openxmlformats.org/officeDocument/2006/relationships/image" Target="../media/image44.jpeg"/></Relationships>
</file>

<file path=ppt/slides/_rels/slide1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gif"/><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gif"/></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12.gif"/></Relationships>
</file>

<file path=ppt/slides/_rels/slide7.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12.gif"/><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1.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2.gif"/><Relationship Id="rId5" Type="http://schemas.openxmlformats.org/officeDocument/2006/relationships/image" Target="../media/image30.jpeg"/><Relationship Id="rId4" Type="http://schemas.openxmlformats.org/officeDocument/2006/relationships/image" Target="../media/image29.jpeg"/></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436098"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0653" y="1691596"/>
            <a:ext cx="2170923" cy="4453175"/>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32984" y="604911"/>
            <a:ext cx="3206289" cy="2549000"/>
          </a:xfrm>
          <a:prstGeom prst="rect">
            <a:avLst/>
          </a:prstGeom>
        </p:spPr>
      </p:pic>
      <p:sp>
        <p:nvSpPr>
          <p:cNvPr id="5" name="TextBox 4"/>
          <p:cNvSpPr txBox="1"/>
          <p:nvPr/>
        </p:nvSpPr>
        <p:spPr>
          <a:xfrm>
            <a:off x="2811575" y="2441227"/>
            <a:ext cx="7055096" cy="1569660"/>
          </a:xfrm>
          <a:prstGeom prst="rect">
            <a:avLst/>
          </a:prstGeom>
          <a:noFill/>
        </p:spPr>
        <p:txBody>
          <a:bodyPr wrap="square" rtlCol="0">
            <a:spAutoFit/>
          </a:bodyPr>
          <a:lstStyle/>
          <a:p>
            <a:pPr lvl="0" algn="ctr"/>
            <a:r>
              <a:rPr lang="ru-RU" sz="3600" b="1" i="1" dirty="0">
                <a:solidFill>
                  <a:srgbClr val="002060"/>
                </a:solidFill>
                <a:latin typeface="Times New Roman" panose="02020603050405020304" pitchFamily="18" charset="0"/>
                <a:cs typeface="Times New Roman" panose="02020603050405020304" pitchFamily="18" charset="0"/>
              </a:rPr>
              <a:t>Беседа ко Дню космонавтики </a:t>
            </a:r>
            <a:r>
              <a:rPr lang="ru-RU" sz="3600" b="1" i="1" dirty="0" smtClean="0">
                <a:solidFill>
                  <a:srgbClr val="002060"/>
                </a:solidFill>
                <a:latin typeface="Times New Roman" panose="02020603050405020304" pitchFamily="18" charset="0"/>
                <a:cs typeface="Times New Roman" panose="02020603050405020304" pitchFamily="18" charset="0"/>
              </a:rPr>
              <a:t>«Дорога к звёздам»</a:t>
            </a:r>
            <a:endParaRPr lang="ru-RU" sz="3600" b="1" i="1" dirty="0">
              <a:solidFill>
                <a:srgbClr val="002060"/>
              </a:solidFill>
              <a:latin typeface="Times New Roman" panose="02020603050405020304" pitchFamily="18" charset="0"/>
              <a:cs typeface="Times New Roman" panose="02020603050405020304" pitchFamily="18" charset="0"/>
            </a:endParaRPr>
          </a:p>
          <a:p>
            <a:pPr lvl="0" algn="ctr"/>
            <a:r>
              <a:rPr lang="ru-RU" sz="2400" i="1" dirty="0">
                <a:solidFill>
                  <a:srgbClr val="002060"/>
                </a:solidFill>
                <a:latin typeface="Times New Roman" panose="02020603050405020304" pitchFamily="18" charset="0"/>
                <a:cs typeface="Times New Roman" panose="02020603050405020304" pitchFamily="18" charset="0"/>
              </a:rPr>
              <a:t>(для старшего дошкольного возраста)</a:t>
            </a:r>
          </a:p>
        </p:txBody>
      </p:sp>
      <p:sp>
        <p:nvSpPr>
          <p:cNvPr id="8" name="TextBox 7"/>
          <p:cNvSpPr txBox="1"/>
          <p:nvPr/>
        </p:nvSpPr>
        <p:spPr>
          <a:xfrm>
            <a:off x="4768947" y="6260123"/>
            <a:ext cx="2194561" cy="369332"/>
          </a:xfrm>
          <a:prstGeom prst="rect">
            <a:avLst/>
          </a:prstGeom>
          <a:noFill/>
        </p:spPr>
        <p:txBody>
          <a:bodyPr wrap="square" rtlCol="0">
            <a:spAutoFit/>
          </a:bodyPr>
          <a:lstStyle/>
          <a:p>
            <a:pPr lvl="0"/>
            <a:r>
              <a:rPr lang="ru-RU" b="1" i="1">
                <a:solidFill>
                  <a:srgbClr val="002060"/>
                </a:solidFill>
                <a:latin typeface="Times New Roman" panose="02020603050405020304" pitchFamily="18" charset="0"/>
                <a:cs typeface="Times New Roman" panose="02020603050405020304" pitchFamily="18" charset="0"/>
              </a:rPr>
              <a:t>Благовещенск, 2018</a:t>
            </a:r>
            <a:endParaRPr lang="ru-RU" b="1" i="1" dirty="0">
              <a:solidFill>
                <a:srgbClr val="002060"/>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536128" y="3270484"/>
            <a:ext cx="1276350" cy="1295400"/>
          </a:xfrm>
          <a:prstGeom prst="rect">
            <a:avLst/>
          </a:prstGeom>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15200" y="306920"/>
            <a:ext cx="1219200" cy="923925"/>
          </a:xfrm>
          <a:prstGeom prst="rect">
            <a:avLst/>
          </a:prstGeom>
        </p:spPr>
      </p:pic>
      <p:pic>
        <p:nvPicPr>
          <p:cNvPr id="11" name="Рисунок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9886" y="306920"/>
            <a:ext cx="571500" cy="571500"/>
          </a:xfrm>
          <a:prstGeom prst="rect">
            <a:avLst/>
          </a:prstGeom>
        </p:spPr>
      </p:pic>
      <p:pic>
        <p:nvPicPr>
          <p:cNvPr id="12" name="Рисунок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41389" y="5370506"/>
            <a:ext cx="571500" cy="571500"/>
          </a:xfrm>
          <a:prstGeom prst="rect">
            <a:avLst/>
          </a:prstGeom>
        </p:spPr>
      </p:pic>
      <p:pic>
        <p:nvPicPr>
          <p:cNvPr id="13" name="Рисунок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58119" y="1156562"/>
            <a:ext cx="421656" cy="471489"/>
          </a:xfrm>
          <a:prstGeom prst="rect">
            <a:avLst/>
          </a:prstGeom>
        </p:spPr>
      </p:pic>
      <p:pic>
        <p:nvPicPr>
          <p:cNvPr id="14" name="Рисунок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73589" y="4506329"/>
            <a:ext cx="571500" cy="571500"/>
          </a:xfrm>
          <a:prstGeom prst="rect">
            <a:avLst/>
          </a:prstGeom>
        </p:spPr>
      </p:pic>
      <p:pic>
        <p:nvPicPr>
          <p:cNvPr id="15" name="Рисунок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580921" y="6144771"/>
            <a:ext cx="571500" cy="571500"/>
          </a:xfrm>
          <a:prstGeom prst="rect">
            <a:avLst/>
          </a:prstGeom>
        </p:spPr>
      </p:pic>
    </p:spTree>
    <p:extLst>
      <p:ext uri="{BB962C8B-B14F-4D97-AF65-F5344CB8AC3E}">
        <p14:creationId xmlns:p14="http://schemas.microsoft.com/office/powerpoint/2010/main" val="6453044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168" y="1154854"/>
            <a:ext cx="3702666" cy="5252010"/>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49933" y="1154853"/>
            <a:ext cx="7467314" cy="5252011"/>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833472">
            <a:off x="1508994" y="189991"/>
            <a:ext cx="464943" cy="774906"/>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833472">
            <a:off x="10773440" y="189992"/>
            <a:ext cx="464943" cy="774906"/>
          </a:xfrm>
          <a:prstGeom prst="rect">
            <a:avLst/>
          </a:prstGeom>
        </p:spPr>
      </p:pic>
      <p:sp>
        <p:nvSpPr>
          <p:cNvPr id="7" name="TextBox 6"/>
          <p:cNvSpPr txBox="1"/>
          <p:nvPr/>
        </p:nvSpPr>
        <p:spPr>
          <a:xfrm>
            <a:off x="2654710" y="284559"/>
            <a:ext cx="7713405" cy="584775"/>
          </a:xfrm>
          <a:prstGeom prst="rect">
            <a:avLst/>
          </a:prstGeom>
          <a:noFill/>
        </p:spPr>
        <p:txBody>
          <a:bodyPr wrap="square" rtlCol="0">
            <a:spAutoFit/>
          </a:bodyPr>
          <a:lstStyle/>
          <a:p>
            <a:pPr algn="ctr"/>
            <a:r>
              <a:rPr lang="ru-RU" sz="3200" b="1" i="1" dirty="0" smtClean="0">
                <a:solidFill>
                  <a:srgbClr val="002060"/>
                </a:solidFill>
                <a:latin typeface="Times New Roman" panose="02020603050405020304" pitchFamily="18" charset="0"/>
                <a:cs typeface="Times New Roman" panose="02020603050405020304" pitchFamily="18" charset="0"/>
              </a:rPr>
              <a:t>Дорога к звёздам</a:t>
            </a:r>
            <a:endParaRPr lang="ru-RU" sz="3200" b="1" i="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58070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54801" y="3690516"/>
            <a:ext cx="2071563" cy="2916760"/>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70342" y="234745"/>
            <a:ext cx="841887" cy="841887"/>
          </a:xfrm>
          <a:prstGeom prst="rect">
            <a:avLst/>
          </a:prstGeom>
        </p:spPr>
      </p:pic>
      <p:sp>
        <p:nvSpPr>
          <p:cNvPr id="9" name="TextBox 8"/>
          <p:cNvSpPr txBox="1"/>
          <p:nvPr/>
        </p:nvSpPr>
        <p:spPr>
          <a:xfrm>
            <a:off x="1297858" y="158552"/>
            <a:ext cx="9394723" cy="584775"/>
          </a:xfrm>
          <a:prstGeom prst="rect">
            <a:avLst/>
          </a:prstGeom>
          <a:noFill/>
        </p:spPr>
        <p:txBody>
          <a:bodyPr wrap="square" rtlCol="0">
            <a:spAutoFit/>
          </a:bodyPr>
          <a:lstStyle/>
          <a:p>
            <a:pPr algn="ctr"/>
            <a:r>
              <a:rPr lang="ru-RU" sz="3200" b="1" i="1" dirty="0" smtClean="0">
                <a:solidFill>
                  <a:srgbClr val="002060"/>
                </a:solidFill>
                <a:latin typeface="Times New Roman" panose="02020603050405020304" pitchFamily="18" charset="0"/>
                <a:cs typeface="Times New Roman" panose="02020603050405020304" pitchFamily="18" charset="0"/>
              </a:rPr>
              <a:t>Полёт на Марс</a:t>
            </a:r>
            <a:endParaRPr lang="ru-RU" sz="3200" b="1" i="1" dirty="0">
              <a:solidFill>
                <a:srgbClr val="002060"/>
              </a:solidFill>
              <a:latin typeface="Times New Roman" panose="02020603050405020304" pitchFamily="18" charset="0"/>
              <a:cs typeface="Times New Roman" panose="02020603050405020304" pitchFamily="18" charset="0"/>
            </a:endParaRPr>
          </a:p>
        </p:txBody>
      </p:sp>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75229">
            <a:off x="9697571" y="1692304"/>
            <a:ext cx="1964765" cy="1964765"/>
          </a:xfrm>
          <a:prstGeom prst="rect">
            <a:avLst/>
          </a:prstGeom>
        </p:spPr>
      </p:pic>
      <p:pic>
        <p:nvPicPr>
          <p:cNvPr id="16" name="Рисунок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344382" y="-46541"/>
            <a:ext cx="615280" cy="1025467"/>
          </a:xfrm>
          <a:prstGeom prst="rect">
            <a:avLst/>
          </a:prstGeom>
        </p:spPr>
      </p:pic>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419" y="862873"/>
            <a:ext cx="9003247" cy="574440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87915670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99681" y="2925450"/>
            <a:ext cx="3054406" cy="3580257"/>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36630" y="133043"/>
            <a:ext cx="838200" cy="895350"/>
          </a:xfrm>
          <a:prstGeom prst="rect">
            <a:avLst/>
          </a:prstGeom>
        </p:spPr>
      </p:pic>
      <p:sp>
        <p:nvSpPr>
          <p:cNvPr id="8" name="TextBox 7"/>
          <p:cNvSpPr txBox="1"/>
          <p:nvPr/>
        </p:nvSpPr>
        <p:spPr>
          <a:xfrm>
            <a:off x="2676462" y="133043"/>
            <a:ext cx="7057473" cy="584775"/>
          </a:xfrm>
          <a:prstGeom prst="rect">
            <a:avLst/>
          </a:prstGeom>
          <a:noFill/>
        </p:spPr>
        <p:txBody>
          <a:bodyPr wrap="square" rtlCol="0">
            <a:spAutoFit/>
          </a:bodyPr>
          <a:lstStyle/>
          <a:p>
            <a:pPr algn="ctr"/>
            <a:r>
              <a:rPr lang="ru-RU" sz="3200" b="1" i="1" dirty="0" smtClean="0">
                <a:solidFill>
                  <a:srgbClr val="002060"/>
                </a:solidFill>
                <a:latin typeface="Times New Roman" panose="02020603050405020304" pitchFamily="18" charset="0"/>
                <a:cs typeface="Times New Roman" panose="02020603050405020304" pitchFamily="18" charset="0"/>
              </a:rPr>
              <a:t>Загадки детям о космосе</a:t>
            </a:r>
            <a:endParaRPr lang="ru-RU" sz="3200" b="1" i="1" dirty="0">
              <a:solidFill>
                <a:srgbClr val="002060"/>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2086094" y="297274"/>
            <a:ext cx="615280" cy="1025467"/>
          </a:xfrm>
          <a:prstGeom prst="rect">
            <a:avLst/>
          </a:prstGeom>
        </p:spPr>
      </p:pic>
      <p:pic>
        <p:nvPicPr>
          <p:cNvPr id="15" name="Рисунок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59534" y="254697"/>
            <a:ext cx="2548801" cy="1725902"/>
          </a:xfrm>
          <a:prstGeom prst="rect">
            <a:avLst/>
          </a:prstGeom>
        </p:spPr>
      </p:pic>
      <p:pic>
        <p:nvPicPr>
          <p:cNvPr id="16" name="Рисунок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06194" y="1486972"/>
            <a:ext cx="2940535" cy="1438478"/>
          </a:xfrm>
          <a:prstGeom prst="rect">
            <a:avLst/>
          </a:prstGeom>
        </p:spPr>
      </p:pic>
      <p:pic>
        <p:nvPicPr>
          <p:cNvPr id="19" name="Рисунок 1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28595" y="1602268"/>
            <a:ext cx="2039122" cy="2162706"/>
          </a:xfrm>
          <a:prstGeom prst="rect">
            <a:avLst/>
          </a:prstGeom>
        </p:spPr>
      </p:pic>
      <p:pic>
        <p:nvPicPr>
          <p:cNvPr id="20" name="Рисунок 19"/>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513011" y="4586748"/>
            <a:ext cx="2456841" cy="2110688"/>
          </a:xfrm>
          <a:prstGeom prst="rect">
            <a:avLst/>
          </a:prstGeom>
        </p:spPr>
      </p:pic>
      <p:pic>
        <p:nvPicPr>
          <p:cNvPr id="21" name="Рисунок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95618" y="4256106"/>
            <a:ext cx="2441330" cy="2441330"/>
          </a:xfrm>
          <a:prstGeom prst="rect">
            <a:avLst/>
          </a:prstGeom>
        </p:spPr>
      </p:pic>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552410">
            <a:off x="10700695" y="2973106"/>
            <a:ext cx="615280" cy="1025467"/>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552410">
            <a:off x="7921886" y="5773308"/>
            <a:ext cx="615280" cy="1025467"/>
          </a:xfrm>
          <a:prstGeom prst="rect">
            <a:avLst/>
          </a:prstGeom>
        </p:spPr>
      </p:pic>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094560">
            <a:off x="1499908" y="3770337"/>
            <a:ext cx="615280" cy="1025467"/>
          </a:xfrm>
          <a:prstGeom prst="rect">
            <a:avLst/>
          </a:prstGeom>
        </p:spPr>
      </p:pic>
      <p:pic>
        <p:nvPicPr>
          <p:cNvPr id="17" name="Рисунок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7231479" y="1089534"/>
            <a:ext cx="615280" cy="1025467"/>
          </a:xfrm>
          <a:prstGeom prst="rect">
            <a:avLst/>
          </a:prstGeom>
        </p:spPr>
      </p:pic>
    </p:spTree>
    <p:extLst>
      <p:ext uri="{BB962C8B-B14F-4D97-AF65-F5344CB8AC3E}">
        <p14:creationId xmlns:p14="http://schemas.microsoft.com/office/powerpoint/2010/main" val="3784800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020529" y="206477"/>
            <a:ext cx="7993626" cy="584775"/>
          </a:xfrm>
          <a:prstGeom prst="rect">
            <a:avLst/>
          </a:prstGeom>
          <a:noFill/>
        </p:spPr>
        <p:txBody>
          <a:bodyPr wrap="square" rtlCol="0">
            <a:spAutoFit/>
          </a:bodyPr>
          <a:lstStyle/>
          <a:p>
            <a:r>
              <a:rPr lang="ru-RU" sz="3200" b="1" i="1" dirty="0" smtClean="0">
                <a:solidFill>
                  <a:srgbClr val="002060"/>
                </a:solidFill>
                <a:latin typeface="Times New Roman" panose="02020603050405020304" pitchFamily="18" charset="0"/>
                <a:cs typeface="Times New Roman" panose="02020603050405020304" pitchFamily="18" charset="0"/>
              </a:rPr>
              <a:t>Источники</a:t>
            </a:r>
            <a:endParaRPr lang="ru-RU" sz="3200" b="1" i="1" dirty="0">
              <a:solidFill>
                <a:srgbClr val="002060"/>
              </a:solidFill>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15568" y="321884"/>
            <a:ext cx="2998056" cy="425011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4" name="TextBox 3"/>
          <p:cNvSpPr txBox="1"/>
          <p:nvPr/>
        </p:nvSpPr>
        <p:spPr>
          <a:xfrm>
            <a:off x="855406" y="791252"/>
            <a:ext cx="7787149" cy="3477875"/>
          </a:xfrm>
          <a:prstGeom prst="rect">
            <a:avLst/>
          </a:prstGeom>
          <a:noFill/>
        </p:spPr>
        <p:txBody>
          <a:bodyPr wrap="square" rtlCol="0">
            <a:spAutoFit/>
          </a:bodyPr>
          <a:lstStyle/>
          <a:p>
            <a:pPr marL="342900" indent="-342900" algn="just">
              <a:buFont typeface="Arial" panose="020B0604020202020204" pitchFamily="34" charset="0"/>
              <a:buChar char="•"/>
            </a:pPr>
            <a:r>
              <a:rPr lang="ru-RU" sz="2800" i="1" dirty="0" smtClean="0">
                <a:solidFill>
                  <a:srgbClr val="002060"/>
                </a:solidFill>
                <a:latin typeface="Times New Roman" panose="02020603050405020304" pitchFamily="18" charset="0"/>
                <a:cs typeface="Times New Roman" panose="02020603050405020304" pitchFamily="18" charset="0"/>
              </a:rPr>
              <a:t>Астрономия для детей | Глубокий космос v-kosmose.com</a:t>
            </a:r>
          </a:p>
          <a:p>
            <a:pPr marL="342900" indent="-342900" algn="just">
              <a:buFont typeface="Arial" panose="020B0604020202020204" pitchFamily="34" charset="0"/>
              <a:buChar char="•"/>
            </a:pPr>
            <a:r>
              <a:rPr lang="ru-RU" sz="2800" i="1" dirty="0" smtClean="0">
                <a:solidFill>
                  <a:srgbClr val="002060"/>
                </a:solidFill>
                <a:latin typeface="Times New Roman" panose="02020603050405020304" pitchFamily="18" charset="0"/>
                <a:cs typeface="Times New Roman" panose="02020603050405020304" pitchFamily="18" charset="0"/>
              </a:rPr>
              <a:t>Профессия космонавт. Рассказ детям DetskiyChas.ru</a:t>
            </a:r>
          </a:p>
          <a:p>
            <a:pPr marL="342900" indent="-342900" algn="just">
              <a:buFont typeface="Arial" panose="020B0604020202020204" pitchFamily="34" charset="0"/>
              <a:buChar char="•"/>
            </a:pPr>
            <a:r>
              <a:rPr lang="ru-RU" sz="2800" i="1" dirty="0">
                <a:solidFill>
                  <a:srgbClr val="002060"/>
                </a:solidFill>
                <a:latin typeface="Times New Roman" panose="02020603050405020304" pitchFamily="18" charset="0"/>
                <a:cs typeface="Times New Roman" panose="02020603050405020304" pitchFamily="18" charset="0"/>
              </a:rPr>
              <a:t>Как рассказать детям о космосе? | Все о детях, все для</a:t>
            </a:r>
            <a:r>
              <a:rPr lang="ru-RU" sz="2800" i="1" dirty="0" smtClean="0">
                <a:solidFill>
                  <a:srgbClr val="002060"/>
                </a:solidFill>
                <a:latin typeface="Times New Roman" panose="02020603050405020304" pitchFamily="18" charset="0"/>
                <a:cs typeface="Times New Roman" panose="02020603050405020304" pitchFamily="18" charset="0"/>
              </a:rPr>
              <a:t>...karapysik.ru›kak-</a:t>
            </a:r>
            <a:r>
              <a:rPr lang="ru-RU" sz="2800" i="1" dirty="0" err="1" smtClean="0">
                <a:solidFill>
                  <a:srgbClr val="002060"/>
                </a:solidFill>
                <a:latin typeface="Times New Roman" panose="02020603050405020304" pitchFamily="18" charset="0"/>
                <a:cs typeface="Times New Roman" panose="02020603050405020304" pitchFamily="18" charset="0"/>
              </a:rPr>
              <a:t>rasskazat</a:t>
            </a:r>
            <a:r>
              <a:rPr lang="ru-RU" sz="2800" i="1" dirty="0" smtClean="0">
                <a:solidFill>
                  <a:srgbClr val="002060"/>
                </a:solidFill>
                <a:latin typeface="Times New Roman" panose="02020603050405020304" pitchFamily="18" charset="0"/>
                <a:cs typeface="Times New Roman" panose="02020603050405020304" pitchFamily="18" charset="0"/>
              </a:rPr>
              <a:t>-</a:t>
            </a:r>
            <a:r>
              <a:rPr lang="ru-RU" sz="2800" i="1" dirty="0" err="1" smtClean="0">
                <a:solidFill>
                  <a:srgbClr val="002060"/>
                </a:solidFill>
                <a:latin typeface="Times New Roman" panose="02020603050405020304" pitchFamily="18" charset="0"/>
                <a:cs typeface="Times New Roman" panose="02020603050405020304" pitchFamily="18" charset="0"/>
              </a:rPr>
              <a:t>detyam</a:t>
            </a:r>
            <a:r>
              <a:rPr lang="ru-RU" sz="2800" i="1" dirty="0" smtClean="0">
                <a:solidFill>
                  <a:srgbClr val="002060"/>
                </a:solidFill>
                <a:latin typeface="Times New Roman" panose="02020603050405020304" pitchFamily="18" charset="0"/>
                <a:cs typeface="Times New Roman" panose="02020603050405020304" pitchFamily="18" charset="0"/>
              </a:rPr>
              <a:t>-o-</a:t>
            </a:r>
            <a:r>
              <a:rPr lang="ru-RU" sz="2800" i="1" dirty="0" err="1" smtClean="0">
                <a:solidFill>
                  <a:srgbClr val="002060"/>
                </a:solidFill>
                <a:latin typeface="Times New Roman" panose="02020603050405020304" pitchFamily="18" charset="0"/>
                <a:cs typeface="Times New Roman" panose="02020603050405020304" pitchFamily="18" charset="0"/>
              </a:rPr>
              <a:t>kosmose</a:t>
            </a:r>
            <a:r>
              <a:rPr lang="ru-RU" sz="2800" i="1" dirty="0">
                <a:solidFill>
                  <a:srgbClr val="002060"/>
                </a:solidFill>
                <a:latin typeface="Times New Roman" panose="02020603050405020304" pitchFamily="18" charset="0"/>
                <a:cs typeface="Times New Roman" panose="02020603050405020304" pitchFamily="18" charset="0"/>
              </a:rPr>
              <a:t>/</a:t>
            </a:r>
          </a:p>
          <a:p>
            <a:endParaRPr lang="ru-RU" sz="24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1268361" y="4269127"/>
            <a:ext cx="7197213" cy="584775"/>
          </a:xfrm>
          <a:prstGeom prst="rect">
            <a:avLst/>
          </a:prstGeom>
          <a:noFill/>
        </p:spPr>
        <p:txBody>
          <a:bodyPr wrap="square" rtlCol="0">
            <a:spAutoFit/>
          </a:bodyPr>
          <a:lstStyle/>
          <a:p>
            <a:pPr algn="ctr"/>
            <a:r>
              <a:rPr lang="ru-RU" sz="3200" b="1" i="1" dirty="0" smtClean="0">
                <a:solidFill>
                  <a:srgbClr val="002060"/>
                </a:solidFill>
                <a:latin typeface="Times New Roman" panose="02020603050405020304" pitchFamily="18" charset="0"/>
                <a:cs typeface="Times New Roman" panose="02020603050405020304" pitchFamily="18" charset="0"/>
              </a:rPr>
              <a:t>Спасибо за внимание!</a:t>
            </a:r>
            <a:endParaRPr lang="ru-RU" sz="3200" b="1" i="1" dirty="0">
              <a:solidFill>
                <a:srgbClr val="002060"/>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637071" y="5722374"/>
            <a:ext cx="6828503" cy="646331"/>
          </a:xfrm>
          <a:prstGeom prst="rect">
            <a:avLst/>
          </a:prstGeom>
          <a:noFill/>
        </p:spPr>
        <p:txBody>
          <a:bodyPr wrap="square" rtlCol="0">
            <a:spAutoFit/>
          </a:bodyPr>
          <a:lstStyle/>
          <a:p>
            <a:pPr lvl="0" algn="r"/>
            <a:r>
              <a:rPr lang="ru-RU" b="1" i="1" dirty="0" smtClean="0">
                <a:solidFill>
                  <a:srgbClr val="002060"/>
                </a:solidFill>
                <a:latin typeface="Times New Roman" panose="02020603050405020304" pitchFamily="18" charset="0"/>
                <a:cs typeface="Times New Roman" panose="02020603050405020304" pitchFamily="18" charset="0"/>
              </a:rPr>
              <a:t>Преподаватель </a:t>
            </a:r>
            <a:r>
              <a:rPr lang="ru-RU" b="1" i="1" dirty="0">
                <a:solidFill>
                  <a:srgbClr val="001642"/>
                </a:solidFill>
                <a:latin typeface="Times New Roman" panose="02020603050405020304" pitchFamily="18" charset="0"/>
                <a:cs typeface="Times New Roman" panose="02020603050405020304" pitchFamily="18" charset="0"/>
              </a:rPr>
              <a:t>ГПОАУ АО АПК </a:t>
            </a:r>
            <a:r>
              <a:rPr lang="ru-RU" b="1" i="1" dirty="0" smtClean="0">
                <a:solidFill>
                  <a:srgbClr val="002060"/>
                </a:solidFill>
                <a:latin typeface="Times New Roman" panose="02020603050405020304" pitchFamily="18" charset="0"/>
                <a:cs typeface="Times New Roman" panose="02020603050405020304" pitchFamily="18" charset="0"/>
              </a:rPr>
              <a:t>: </a:t>
            </a:r>
            <a:endParaRPr lang="ru-RU" b="1" i="1" dirty="0">
              <a:solidFill>
                <a:srgbClr val="002060"/>
              </a:solidFill>
              <a:latin typeface="Times New Roman" panose="02020603050405020304" pitchFamily="18" charset="0"/>
              <a:cs typeface="Times New Roman" panose="02020603050405020304" pitchFamily="18" charset="0"/>
            </a:endParaRPr>
          </a:p>
          <a:p>
            <a:pPr lvl="0" algn="r"/>
            <a:r>
              <a:rPr lang="ru-RU" i="1" dirty="0">
                <a:solidFill>
                  <a:srgbClr val="002060"/>
                </a:solidFill>
                <a:latin typeface="Times New Roman" panose="02020603050405020304" pitchFamily="18" charset="0"/>
                <a:cs typeface="Times New Roman" panose="02020603050405020304" pitchFamily="18" charset="0"/>
              </a:rPr>
              <a:t>Гольская Оксана Геннадьевна</a:t>
            </a:r>
          </a:p>
        </p:txBody>
      </p:sp>
    </p:spTree>
    <p:extLst>
      <p:ext uri="{BB962C8B-B14F-4D97-AF65-F5344CB8AC3E}">
        <p14:creationId xmlns:p14="http://schemas.microsoft.com/office/powerpoint/2010/main" val="10258866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485775"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557338" y="314325"/>
            <a:ext cx="9672637" cy="584775"/>
          </a:xfrm>
          <a:prstGeom prst="rect">
            <a:avLst/>
          </a:prstGeom>
          <a:noFill/>
        </p:spPr>
        <p:txBody>
          <a:bodyPr wrap="square" rtlCol="0">
            <a:spAutoFit/>
          </a:bodyPr>
          <a:lstStyle/>
          <a:p>
            <a:pPr algn="ctr"/>
            <a:r>
              <a:rPr lang="ru-RU" sz="3200" b="1" i="1" dirty="0">
                <a:solidFill>
                  <a:srgbClr val="002060"/>
                </a:solidFill>
                <a:latin typeface="Times New Roman" panose="02020603050405020304" pitchFamily="18" charset="0"/>
                <a:cs typeface="Times New Roman" panose="02020603050405020304" pitchFamily="18" charset="0"/>
              </a:rPr>
              <a:t>На чем только не летали сказочные герои! </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17670" y="1643062"/>
            <a:ext cx="4351972" cy="447503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8532" y="1551717"/>
            <a:ext cx="3349240" cy="465772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75903" y="1517947"/>
            <a:ext cx="3207673" cy="469149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4" name="Рисунок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32539" y="314325"/>
            <a:ext cx="428625" cy="428625"/>
          </a:xfrm>
          <a:prstGeom prst="rect">
            <a:avLst/>
          </a:prstGeom>
        </p:spPr>
      </p:pic>
    </p:spTree>
    <p:extLst>
      <p:ext uri="{BB962C8B-B14F-4D97-AF65-F5344CB8AC3E}">
        <p14:creationId xmlns:p14="http://schemas.microsoft.com/office/powerpoint/2010/main" val="1193966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55721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33583" y="1568141"/>
            <a:ext cx="3847769" cy="444769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401503" y="90484"/>
            <a:ext cx="714375" cy="1190625"/>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6832795">
            <a:off x="3793607" y="106240"/>
            <a:ext cx="714375" cy="1190625"/>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827666">
            <a:off x="5958438" y="90486"/>
            <a:ext cx="714375" cy="1190625"/>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6832795">
            <a:off x="8275610" y="87765"/>
            <a:ext cx="714375" cy="1190625"/>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10496241" y="90485"/>
            <a:ext cx="714375" cy="1190625"/>
          </a:xfrm>
          <a:prstGeom prst="rect">
            <a:avLst/>
          </a:prstGeom>
        </p:spPr>
      </p:pic>
      <p:pic>
        <p:nvPicPr>
          <p:cNvPr id="10" name="Рисунок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61873" y="1400175"/>
            <a:ext cx="3750220" cy="461565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0909" y="1375084"/>
            <a:ext cx="3306531" cy="464074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889542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l="2527"/>
          <a:stretch/>
        </p:blipFill>
        <p:spPr>
          <a:xfrm>
            <a:off x="696319" y="100013"/>
            <a:ext cx="11340961" cy="6543675"/>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845226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428874" y="294968"/>
            <a:ext cx="8809397" cy="584775"/>
          </a:xfrm>
          <a:prstGeom prst="rect">
            <a:avLst/>
          </a:prstGeom>
          <a:noFill/>
        </p:spPr>
        <p:txBody>
          <a:bodyPr wrap="square" rtlCol="0">
            <a:spAutoFit/>
          </a:bodyPr>
          <a:lstStyle/>
          <a:p>
            <a:r>
              <a:rPr lang="ru-RU" sz="3200" b="1" i="1" dirty="0" smtClean="0">
                <a:solidFill>
                  <a:srgbClr val="002060"/>
                </a:solidFill>
                <a:latin typeface="Times New Roman" panose="02020603050405020304" pitchFamily="18" charset="0"/>
                <a:cs typeface="Times New Roman" panose="02020603050405020304" pitchFamily="18" charset="0"/>
              </a:rPr>
              <a:t>Великий </a:t>
            </a:r>
            <a:r>
              <a:rPr lang="ru-RU" sz="3200" b="1" i="1" dirty="0">
                <a:solidFill>
                  <a:srgbClr val="002060"/>
                </a:solidFill>
                <a:latin typeface="Times New Roman" panose="02020603050405020304" pitchFamily="18" charset="0"/>
                <a:cs typeface="Times New Roman" panose="02020603050405020304" pitchFamily="18" charset="0"/>
              </a:rPr>
              <a:t>русский ученый К.Э. Циолковский</a:t>
            </a: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2455" y="1244533"/>
            <a:ext cx="3779041" cy="524275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rotWithShape="1">
          <a:blip r:embed="rId4" cstate="print">
            <a:extLst>
              <a:ext uri="{28A0092B-C50C-407E-A947-70E740481C1C}">
                <a14:useLocalDpi xmlns:a14="http://schemas.microsoft.com/office/drawing/2010/main" val="0"/>
              </a:ext>
            </a:extLst>
          </a:blip>
          <a:srcRect r="3616"/>
          <a:stretch/>
        </p:blipFill>
        <p:spPr>
          <a:xfrm>
            <a:off x="4768799" y="1244533"/>
            <a:ext cx="7265885" cy="524275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5458380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2693" y="1100931"/>
            <a:ext cx="5156604" cy="502469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4532" y="971551"/>
            <a:ext cx="2652937" cy="371584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55364">
            <a:off x="1046775" y="2601034"/>
            <a:ext cx="2861589" cy="4021187"/>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1355" y="3812739"/>
            <a:ext cx="2269896" cy="291012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89447" y="971551"/>
            <a:ext cx="2988482" cy="388835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07354" y="4357688"/>
            <a:ext cx="3280726" cy="236517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3" name="TextBox 2"/>
          <p:cNvSpPr txBox="1"/>
          <p:nvPr/>
        </p:nvSpPr>
        <p:spPr>
          <a:xfrm>
            <a:off x="3522693" y="162232"/>
            <a:ext cx="6624196" cy="584775"/>
          </a:xfrm>
          <a:prstGeom prst="rect">
            <a:avLst/>
          </a:prstGeom>
          <a:noFill/>
        </p:spPr>
        <p:txBody>
          <a:bodyPr wrap="square" rtlCol="0">
            <a:spAutoFit/>
          </a:bodyPr>
          <a:lstStyle/>
          <a:p>
            <a:pPr algn="ctr"/>
            <a:r>
              <a:rPr lang="ru-RU" sz="3200" b="1" i="1" dirty="0">
                <a:solidFill>
                  <a:srgbClr val="002060"/>
                </a:solidFill>
                <a:latin typeface="Times New Roman" panose="02020603050405020304" pitchFamily="18" charset="0"/>
                <a:cs typeface="Times New Roman" panose="02020603050405020304" pitchFamily="18" charset="0"/>
              </a:rPr>
              <a:t>Юрий Алексеевич Гагарин </a:t>
            </a:r>
          </a:p>
        </p:txBody>
      </p:sp>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6832795">
            <a:off x="9670756" y="186514"/>
            <a:ext cx="325137" cy="541896"/>
          </a:xfrm>
          <a:prstGeom prst="rect">
            <a:avLst/>
          </a:prstGeom>
        </p:spPr>
      </p:pic>
      <p:pic>
        <p:nvPicPr>
          <p:cNvPr id="12" name="Рисунок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191843">
            <a:off x="3114997" y="67164"/>
            <a:ext cx="464943" cy="774906"/>
          </a:xfrm>
          <a:prstGeom prst="rect">
            <a:avLst/>
          </a:prstGeom>
        </p:spPr>
      </p:pic>
      <p:pic>
        <p:nvPicPr>
          <p:cNvPr id="13" name="Рисунок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4833472">
            <a:off x="11225117" y="67164"/>
            <a:ext cx="464943" cy="774906"/>
          </a:xfrm>
          <a:prstGeom prst="rect">
            <a:avLst/>
          </a:prstGeom>
        </p:spPr>
      </p:pic>
      <p:pic>
        <p:nvPicPr>
          <p:cNvPr id="14" name="Рисунок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4833472">
            <a:off x="1282268" y="67165"/>
            <a:ext cx="464943" cy="774906"/>
          </a:xfrm>
          <a:prstGeom prst="rect">
            <a:avLst/>
          </a:prstGeom>
        </p:spPr>
      </p:pic>
    </p:spTree>
    <p:extLst>
      <p:ext uri="{BB962C8B-B14F-4D97-AF65-F5344CB8AC3E}">
        <p14:creationId xmlns:p14="http://schemas.microsoft.com/office/powerpoint/2010/main" val="21067538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0338" y="1272158"/>
            <a:ext cx="3081203" cy="4313684"/>
          </a:xfrm>
          <a:prstGeom prst="rect">
            <a:avLst/>
          </a:prstGeom>
          <a:effectLst>
            <a:softEdge rad="63500"/>
          </a:effectLst>
        </p:spPr>
      </p:pic>
      <p:sp>
        <p:nvSpPr>
          <p:cNvPr id="4" name="TextBox 3"/>
          <p:cNvSpPr txBox="1"/>
          <p:nvPr/>
        </p:nvSpPr>
        <p:spPr>
          <a:xfrm>
            <a:off x="2253245" y="265471"/>
            <a:ext cx="7775657" cy="584775"/>
          </a:xfrm>
          <a:prstGeom prst="rect">
            <a:avLst/>
          </a:prstGeom>
          <a:noFill/>
        </p:spPr>
        <p:txBody>
          <a:bodyPr wrap="square" rtlCol="0">
            <a:spAutoFit/>
          </a:bodyPr>
          <a:lstStyle/>
          <a:p>
            <a:pPr algn="ctr"/>
            <a:r>
              <a:rPr lang="ru-RU" sz="3200" b="1" i="1" dirty="0" smtClean="0">
                <a:solidFill>
                  <a:srgbClr val="002060"/>
                </a:solidFill>
                <a:latin typeface="Times New Roman" panose="02020603050405020304" pitchFamily="18" charset="0"/>
                <a:cs typeface="Times New Roman" panose="02020603050405020304" pitchFamily="18" charset="0"/>
              </a:rPr>
              <a:t>Знаете, каким он парнем был!</a:t>
            </a:r>
            <a:endParaRPr lang="ru-RU" sz="3200" b="1" i="1" dirty="0">
              <a:solidFill>
                <a:srgbClr val="002060"/>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39809" y="265471"/>
            <a:ext cx="2227727" cy="1592826"/>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832795">
            <a:off x="10039735" y="4307375"/>
            <a:ext cx="714375" cy="1190625"/>
          </a:xfrm>
          <a:prstGeom prst="rect">
            <a:avLst/>
          </a:prstGeom>
        </p:spPr>
      </p:pic>
      <p:pic>
        <p:nvPicPr>
          <p:cNvPr id="10" name="Рисунок 9"/>
          <p:cNvPicPr>
            <a:picLocks noChangeAspect="1"/>
          </p:cNvPicPr>
          <p:nvPr/>
        </p:nvPicPr>
        <p:blipFill rotWithShape="1">
          <a:blip r:embed="rId6" cstate="print">
            <a:extLst>
              <a:ext uri="{28A0092B-C50C-407E-A947-70E740481C1C}">
                <a14:useLocalDpi xmlns:a14="http://schemas.microsoft.com/office/drawing/2010/main" val="0"/>
              </a:ext>
            </a:extLst>
          </a:blip>
          <a:srcRect l="5242"/>
          <a:stretch/>
        </p:blipFill>
        <p:spPr>
          <a:xfrm>
            <a:off x="1086826" y="2480792"/>
            <a:ext cx="4040260" cy="4310913"/>
          </a:xfrm>
          <a:prstGeom prst="rect">
            <a:avLst/>
          </a:prstGeom>
        </p:spPr>
      </p:pic>
      <p:pic>
        <p:nvPicPr>
          <p:cNvPr id="11" name="Рисунок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02509">
            <a:off x="5145130" y="1105076"/>
            <a:ext cx="672531" cy="1120886"/>
          </a:xfrm>
          <a:prstGeom prst="rect">
            <a:avLst/>
          </a:prstGeom>
        </p:spPr>
      </p:pic>
      <p:pic>
        <p:nvPicPr>
          <p:cNvPr id="12" name="Рисунок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085871" y="5795732"/>
            <a:ext cx="914402" cy="914402"/>
          </a:xfrm>
          <a:prstGeom prst="rect">
            <a:avLst/>
          </a:prstGeom>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02509">
            <a:off x="2374496" y="362871"/>
            <a:ext cx="322496" cy="537494"/>
          </a:xfrm>
          <a:prstGeom prst="rect">
            <a:avLst/>
          </a:prstGeom>
        </p:spPr>
      </p:pic>
      <p:pic>
        <p:nvPicPr>
          <p:cNvPr id="14" name="Рисунок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442411">
            <a:off x="838680" y="2368292"/>
            <a:ext cx="615280" cy="1025467"/>
          </a:xfrm>
          <a:prstGeom prst="rect">
            <a:avLst/>
          </a:prstGeom>
        </p:spPr>
      </p:pic>
    </p:spTree>
    <p:extLst>
      <p:ext uri="{BB962C8B-B14F-4D97-AF65-F5344CB8AC3E}">
        <p14:creationId xmlns:p14="http://schemas.microsoft.com/office/powerpoint/2010/main" val="24185525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14363"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7099" y="969706"/>
            <a:ext cx="3878904" cy="57150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40616" y="969706"/>
            <a:ext cx="3546282" cy="1994783"/>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rotWithShape="1">
          <a:blip r:embed="rId5" cstate="print">
            <a:extLst>
              <a:ext uri="{28A0092B-C50C-407E-A947-70E740481C1C}">
                <a14:useLocalDpi xmlns:a14="http://schemas.microsoft.com/office/drawing/2010/main" val="0"/>
              </a:ext>
            </a:extLst>
          </a:blip>
          <a:srcRect l="29277" r="12780"/>
          <a:stretch/>
        </p:blipFill>
        <p:spPr>
          <a:xfrm>
            <a:off x="4740616" y="3175966"/>
            <a:ext cx="3546282" cy="344216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344382" y="-46541"/>
            <a:ext cx="615280" cy="1025467"/>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832795">
            <a:off x="3807183" y="44772"/>
            <a:ext cx="521452" cy="869087"/>
          </a:xfrm>
          <a:prstGeom prst="rect">
            <a:avLst/>
          </a:prstGeom>
        </p:spPr>
      </p:pic>
      <p:pic>
        <p:nvPicPr>
          <p:cNvPr id="9" name="Рисунок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6832795">
            <a:off x="8498956" y="82647"/>
            <a:ext cx="521452" cy="869087"/>
          </a:xfrm>
          <a:prstGeom prst="rect">
            <a:avLst/>
          </a:prstGeom>
        </p:spPr>
      </p:pic>
      <p:pic>
        <p:nvPicPr>
          <p:cNvPr id="12" name="Рисунок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10788812" y="-5240"/>
            <a:ext cx="615280" cy="1025467"/>
          </a:xfrm>
          <a:prstGeom prst="rect">
            <a:avLst/>
          </a:prstGeom>
        </p:spPr>
      </p:pic>
      <p:pic>
        <p:nvPicPr>
          <p:cNvPr id="13" name="Рисунок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827666">
            <a:off x="6038603" y="-21345"/>
            <a:ext cx="585046" cy="975077"/>
          </a:xfrm>
          <a:prstGeom prst="rect">
            <a:avLst/>
          </a:prstGeom>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1511" y="969706"/>
            <a:ext cx="3602438" cy="5648422"/>
          </a:xfrm>
          <a:prstGeom prst="rect">
            <a:avLst/>
          </a:prstGeom>
        </p:spPr>
      </p:pic>
    </p:spTree>
    <p:extLst>
      <p:ext uri="{BB962C8B-B14F-4D97-AF65-F5344CB8AC3E}">
        <p14:creationId xmlns:p14="http://schemas.microsoft.com/office/powerpoint/2010/main" val="321051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42938" cy="6858000"/>
          </a:xfrm>
          <a:prstGeom prst="rect">
            <a:avLst/>
          </a:prstGeom>
          <a:solidFill>
            <a:srgbClr val="00B0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2168" y="212200"/>
            <a:ext cx="11326761" cy="6433600"/>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82993232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835</TotalTime>
  <Words>642</Words>
  <Application>Microsoft Office PowerPoint</Application>
  <PresentationFormat>Широкоэкранный</PresentationFormat>
  <Paragraphs>72</Paragraphs>
  <Slides>13</Slides>
  <Notes>12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Преподаватель ГПОАУ АО АПК: Гольская Оксана Геннадьевна</Manager>
  <Company>ГПОАУ АО "Амурский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subject>Беседа ко Дню космонавтики «Дорога к звёздам»</dc:subject>
  <dc:creator>Admin</dc:creator>
  <cp:lastModifiedBy>Admin</cp:lastModifiedBy>
  <cp:revision>106</cp:revision>
  <dcterms:created xsi:type="dcterms:W3CDTF">2018-03-26T11:33:20Z</dcterms:created>
  <dcterms:modified xsi:type="dcterms:W3CDTF">2018-04-09T08:49:20Z</dcterms:modified>
</cp:coreProperties>
</file>