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61" r:id="rId5"/>
    <p:sldId id="258" r:id="rId6"/>
    <p:sldId id="275" r:id="rId7"/>
    <p:sldId id="274" r:id="rId8"/>
    <p:sldId id="270" r:id="rId9"/>
    <p:sldId id="271" r:id="rId10"/>
    <p:sldId id="272" r:id="rId11"/>
    <p:sldId id="273" r:id="rId12"/>
    <p:sldId id="264" r:id="rId13"/>
    <p:sldId id="280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3;&#1072;&#1090;&#1072;&#1083;&#1100;&#1103;\Downloads\&#1063;&#1058;&#1045;&#1053;&#1048;&#1045;%20Dd\3_j_3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3;&#1072;&#1090;&#1072;&#1083;&#1100;&#1103;\Downloads\&#1063;&#1058;&#1045;&#1053;&#1048;&#1045;%20Dd\3_j_4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Soy%20Una%20Taza%20-%20Paco%20El%20Marinero%20-%20El%20Reino%20Infantil.mp4" TargetMode="External"/><Relationship Id="rId6" Type="http://schemas.openxmlformats.org/officeDocument/2006/relationships/image" Target="../media/image2.gif"/><Relationship Id="rId5" Type="http://schemas.openxmlformats.org/officeDocument/2006/relationships/image" Target="../media/image6.gif"/><Relationship Id="rId4" Type="http://schemas.openxmlformats.org/officeDocument/2006/relationships/hyperlink" Target="https://www.youtube.com/watch?v=UssI27ZCuA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&#1048;&#1089;&#1087;&#1072;&#1085;&#1089;&#1082;&#1080;&#1081;%20&#1072;&#1083;&#1092;&#1072;&#1074;&#1080;&#1090;%20&#1080;%20&#1087;&#1088;&#1072;&#1074;&#1080;&#1083;&#1072;%20&#1095;&#1090;&#1077;&#1085;&#1080;&#1103;%20&#1079;&#1072;%2010%20&#1084;&#1080;&#1085;&#1091;&#1090;.mp4" TargetMode="External"/><Relationship Id="rId6" Type="http://schemas.openxmlformats.org/officeDocument/2006/relationships/image" Target="../media/image2.gif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owz6r6naZhs&amp;t=156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&#1048;&#1089;&#1087;&#1072;&#1085;&#1089;&#1082;&#1080;&#1080;&#774;%20&#1072;&#1083;&#1092;&#1072;&#1074;&#1080;&#1090;%20-%20Spanish%20alphabet%20ABC.mp4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hJpLbVJqYc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&#1048;&#1057;&#1055;&#1040;&#1053;&#1057;&#1050;&#1054;&#1045;%20&#1055;&#1056;&#1054;&#1048;&#1047;&#1053;&#1054;&#1064;&#1045;&#1053;&#1048;&#1045;.%20&#1041;&#1059;&#1050;&#1042;&#1040;%20'%20D%20'.mp4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2.gif"/><Relationship Id="rId4" Type="http://schemas.openxmlformats.org/officeDocument/2006/relationships/hyperlink" Target="https://www.youtube.com/watch?v=-vF94MPZXA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3;&#1072;&#1090;&#1072;&#1083;&#1100;&#1103;\Downloads\&#1063;&#1058;&#1045;&#1053;&#1048;&#1045;%20Dd\3_j_1.mp3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hyperlink" Target="http://www.cuaderno.ru/uroven-a1/urok2/razdel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3;&#1072;&#1090;&#1072;&#1083;&#1100;&#1103;\Downloads\&#1063;&#1058;&#1045;&#1053;&#1048;&#1045;%20Dd\3_j_2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964488" cy="3140968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Испанский язык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«Чтение буквы «</a:t>
            </a:r>
            <a:r>
              <a:rPr lang="en-US" sz="7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7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77272"/>
            <a:ext cx="8820472" cy="98072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Нехорошева Н.В. 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«Гимназия имени Подольских курсантов»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924944"/>
            <a:ext cx="2736304" cy="2736304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780928"/>
            <a:ext cx="3096344" cy="3567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9144000" cy="2548880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pared, Usted, Madrid, edad, Universidad,</a:t>
            </a: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s-E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ciudad, bondad, facultad, verdad, </a:t>
            </a: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s-E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nacionalidad, juventud</a:t>
            </a:r>
            <a:endParaRPr lang="ru-RU" sz="4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121696"/>
            <a:ext cx="2736304" cy="2736304"/>
          </a:xfrm>
          <a:prstGeom prst="rect">
            <a:avLst/>
          </a:prstGeom>
          <a:noFill/>
        </p:spPr>
      </p:pic>
      <p:pic>
        <p:nvPicPr>
          <p:cNvPr id="15363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221088"/>
            <a:ext cx="2664296" cy="3069732"/>
          </a:xfrm>
          <a:prstGeom prst="rect">
            <a:avLst/>
          </a:prstGeom>
          <a:noFill/>
        </p:spPr>
      </p:pic>
      <p:pic>
        <p:nvPicPr>
          <p:cNvPr id="9" name="3_j_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211960" y="49411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686800" cy="3484984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delgado, bandido, verdad, verdadero, edad, soledad, demasiado, oscuridad, </a:t>
            </a: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s-E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redondo, día – buenos días, donde – de donde, delante de, </a:t>
            </a: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 lado de, ducha – una ducha</a:t>
            </a:r>
            <a:endParaRPr lang="ru-RU" sz="4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481736"/>
            <a:ext cx="2376264" cy="2376264"/>
          </a:xfrm>
          <a:prstGeom prst="rect">
            <a:avLst/>
          </a:prstGeom>
          <a:noFill/>
        </p:spPr>
      </p:pic>
      <p:pic>
        <p:nvPicPr>
          <p:cNvPr id="16387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509120"/>
            <a:ext cx="2376264" cy="2737869"/>
          </a:xfrm>
          <a:prstGeom prst="rect">
            <a:avLst/>
          </a:prstGeom>
          <a:noFill/>
        </p:spPr>
      </p:pic>
      <p:pic>
        <p:nvPicPr>
          <p:cNvPr id="9" name="3_j_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28396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4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Местоимения 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316288" cy="4713387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Mi- 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мой, моя</a:t>
            </a: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gato</a:t>
            </a:r>
            <a:endParaRPr 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oso</a:t>
            </a:r>
            <a:endParaRPr 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lobo</a:t>
            </a: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puma</a:t>
            </a: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tigre</a:t>
            </a:r>
            <a:endParaRPr 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toro</a:t>
            </a:r>
            <a:endParaRPr 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teton</a:t>
            </a:r>
            <a:endParaRPr 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pato</a:t>
            </a:r>
            <a:endParaRPr 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delfin</a:t>
            </a:r>
            <a:endParaRPr lang="en-US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твой, твоя</a:t>
            </a:r>
          </a:p>
          <a:p>
            <a:endParaRPr lang="ru-RU" dirty="0"/>
          </a:p>
        </p:txBody>
      </p:sp>
      <p:pic>
        <p:nvPicPr>
          <p:cNvPr id="17410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977680"/>
            <a:ext cx="2880320" cy="2880320"/>
          </a:xfrm>
          <a:prstGeom prst="rect">
            <a:avLst/>
          </a:prstGeom>
          <a:noFill/>
        </p:spPr>
      </p:pic>
      <p:pic>
        <p:nvPicPr>
          <p:cNvPr id="17411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700891"/>
            <a:ext cx="1872208" cy="2157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29614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зг</a:t>
            </a:r>
            <a:r>
              <a:rPr lang="ru-RU" sz="6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b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886003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Привет!!</a:t>
            </a: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5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ola</a:t>
            </a:r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Мое имя . . .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 </a:t>
            </a:r>
            <a:r>
              <a:rPr lang="en-US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nombre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. .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приятно!</a:t>
            </a:r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Mucho gusto!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скорой встречи!    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ru-RU" sz="4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asta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pronto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23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203096"/>
            <a:ext cx="2304256" cy="2654904"/>
          </a:xfrm>
          <a:prstGeom prst="rect">
            <a:avLst/>
          </a:prstGeom>
          <a:noFill/>
        </p:spPr>
      </p:pic>
      <p:pic>
        <p:nvPicPr>
          <p:cNvPr id="30724" name="Picture 4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05064"/>
            <a:ext cx="2304256" cy="265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417638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Soy </a:t>
            </a:r>
            <a:r>
              <a:rPr lang="en-US" sz="8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taza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9632" y="980728"/>
            <a:ext cx="7884368" cy="514543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4"/>
              </a:rPr>
              <a:t> https://www.youtube.com/watch?v=UssI27ZCuAY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8" name="Picture 2" descr="C:\Users\Наталья\Desktop\ИСПАНСКИЙ ЯЗЫК\КАРТИНКИ ИСПАНСКИЙ\АНИМАЦИОННЫЕ КАРТИНКИ\5972667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-869801" y="4370809"/>
            <a:ext cx="3168352" cy="1428750"/>
          </a:xfrm>
          <a:prstGeom prst="rect">
            <a:avLst/>
          </a:prstGeom>
          <a:noFill/>
        </p:spPr>
      </p:pic>
      <p:pic>
        <p:nvPicPr>
          <p:cNvPr id="9" name="Picture 2" descr="C:\Users\Наталья\Desktop\ИСПАНСКИЙ ЯЗЫК\КАРТИНКИ ИСПАНСКИЙ\АНИМАЦИОННЫЕ КАРТИНКИ\5972667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-869801" y="1058441"/>
            <a:ext cx="3168352" cy="1428750"/>
          </a:xfrm>
          <a:prstGeom prst="rect">
            <a:avLst/>
          </a:prstGeom>
          <a:noFill/>
        </p:spPr>
      </p:pic>
      <p:pic>
        <p:nvPicPr>
          <p:cNvPr id="4098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538489"/>
            <a:ext cx="2319511" cy="2319511"/>
          </a:xfrm>
          <a:prstGeom prst="rect">
            <a:avLst/>
          </a:prstGeom>
          <a:noFill/>
        </p:spPr>
      </p:pic>
      <p:pic>
        <p:nvPicPr>
          <p:cNvPr id="12" name="Soy Una Taza - Paco El Marinero - El Reino Infantil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187624" y="1412776"/>
            <a:ext cx="7068277" cy="5301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147248" cy="94096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Испанский алфавит</a:t>
            </a:r>
            <a:b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196752"/>
            <a:ext cx="9144000" cy="4929411"/>
          </a:xfrm>
        </p:spPr>
        <p:txBody>
          <a:bodyPr/>
          <a:lstStyle/>
          <a:p>
            <a:r>
              <a:rPr lang="en-US" dirty="0" smtClean="0">
                <a:hlinkClick r:id="rId4"/>
              </a:rPr>
              <a:t>https://www.youtube.com/watch?v=owz6r6naZhs&amp;t=156s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1" name="Испанский алфавит и правила чтения за 10 минут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521" y="1700808"/>
            <a:ext cx="8688964" cy="4968552"/>
          </a:xfrm>
          <a:prstGeom prst="rect">
            <a:avLst/>
          </a:prstGeom>
        </p:spPr>
      </p:pic>
      <p:pic>
        <p:nvPicPr>
          <p:cNvPr id="12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933056"/>
            <a:ext cx="2592288" cy="2592288"/>
          </a:xfrm>
          <a:prstGeom prst="rect">
            <a:avLst/>
          </a:prstGeom>
          <a:noFill/>
        </p:spPr>
      </p:pic>
    </p:spTree>
  </p:cSld>
  <p:clrMapOvr>
    <a:masterClrMapping/>
  </p:clrMapOvr>
  <p:transition advTm="51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Испанский алфавит</a:t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124744"/>
            <a:ext cx="8640960" cy="5001419"/>
          </a:xfrm>
        </p:spPr>
        <p:txBody>
          <a:bodyPr/>
          <a:lstStyle/>
          <a:p>
            <a:r>
              <a:rPr lang="en-US" dirty="0" smtClean="0">
                <a:hlinkClick r:id="rId4"/>
              </a:rPr>
              <a:t>https://www.youtube.com/watch?v=hJpLbVJqYck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" name="Испанский алфавит - Spanish alphabet ABC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47664" y="1556792"/>
            <a:ext cx="6984776" cy="5238582"/>
          </a:xfrm>
          <a:prstGeom prst="rect">
            <a:avLst/>
          </a:prstGeom>
        </p:spPr>
      </p:pic>
      <p:pic>
        <p:nvPicPr>
          <p:cNvPr id="10" name="Picture 4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756592" y="3789040"/>
            <a:ext cx="3096344" cy="3567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42617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8424936" cy="4857403"/>
          </a:xfrm>
        </p:spPr>
        <p:txBody>
          <a:bodyPr/>
          <a:lstStyle/>
          <a:p>
            <a:r>
              <a:rPr lang="en-US" dirty="0" smtClean="0">
                <a:hlinkClick r:id="rId4"/>
              </a:rPr>
              <a:t>https://www.youtube.com/watch?v=-vF94MPZXAM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9218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82505"/>
            <a:ext cx="2175495" cy="2175495"/>
          </a:xfrm>
          <a:prstGeom prst="rect">
            <a:avLst/>
          </a:prstGeom>
          <a:noFill/>
        </p:spPr>
      </p:pic>
      <p:pic>
        <p:nvPicPr>
          <p:cNvPr id="8" name="ИСПАНСКОЕ ПРОИЗНОШЕНИЕ. БУКВА ' D '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411760" y="1916832"/>
            <a:ext cx="6355804" cy="4766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9144000" cy="28369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Эта буква может иметь три варианта произношения: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1)</a:t>
            </a:r>
            <a:r>
              <a:rPr lang="ru-RU" dirty="0" smtClean="0">
                <a:solidFill>
                  <a:srgbClr val="0000FF"/>
                </a:solidFill>
              </a:rPr>
              <a:t> Взрывной</a:t>
            </a:r>
            <a:r>
              <a:rPr lang="ru-RU" b="1" dirty="0" smtClean="0">
                <a:solidFill>
                  <a:srgbClr val="0000FF"/>
                </a:solidFill>
              </a:rPr>
              <a:t> [</a:t>
            </a:r>
            <a:r>
              <a:rPr lang="ru-RU" b="1" dirty="0" err="1" smtClean="0">
                <a:solidFill>
                  <a:srgbClr val="0000FF"/>
                </a:solidFill>
              </a:rPr>
              <a:t>d</a:t>
            </a:r>
            <a:r>
              <a:rPr lang="ru-RU" b="1" dirty="0" smtClean="0">
                <a:solidFill>
                  <a:srgbClr val="0000FF"/>
                </a:solidFill>
              </a:rPr>
              <a:t>]</a:t>
            </a:r>
            <a:r>
              <a:rPr lang="ru-RU" dirty="0" smtClean="0">
                <a:solidFill>
                  <a:srgbClr val="0000FF"/>
                </a:solidFill>
              </a:rPr>
              <a:t> - когда «</a:t>
            </a:r>
            <a:r>
              <a:rPr lang="ru-RU" dirty="0" err="1" smtClean="0">
                <a:solidFill>
                  <a:srgbClr val="0000FF"/>
                </a:solidFill>
              </a:rPr>
              <a:t>d</a:t>
            </a:r>
            <a:r>
              <a:rPr lang="ru-RU" dirty="0" smtClean="0">
                <a:solidFill>
                  <a:srgbClr val="0000FF"/>
                </a:solidFill>
              </a:rPr>
              <a:t>» стоит в начале слова, в начале фразы, после паузы или после звуков «</a:t>
            </a:r>
            <a:r>
              <a:rPr lang="ru-RU" dirty="0" err="1" smtClean="0">
                <a:solidFill>
                  <a:srgbClr val="0000FF"/>
                </a:solidFill>
              </a:rPr>
              <a:t>l</a:t>
            </a:r>
            <a:r>
              <a:rPr lang="ru-RU" dirty="0" smtClean="0">
                <a:solidFill>
                  <a:srgbClr val="0000FF"/>
                </a:solidFill>
              </a:rPr>
              <a:t>» и «</a:t>
            </a:r>
            <a:r>
              <a:rPr lang="ru-RU" dirty="0" err="1" smtClean="0">
                <a:solidFill>
                  <a:srgbClr val="0000FF"/>
                </a:solidFill>
              </a:rPr>
              <a:t>n</a:t>
            </a:r>
            <a:r>
              <a:rPr lang="ru-RU" dirty="0" smtClean="0">
                <a:solidFill>
                  <a:srgbClr val="0000FF"/>
                </a:solidFill>
              </a:rPr>
              <a:t>»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Например: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</a:t>
            </a:r>
            <a:r>
              <a:rPr lang="en-US" dirty="0" err="1" smtClean="0"/>
              <a:t>onde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d</a:t>
            </a:r>
            <a:r>
              <a:rPr lang="en-US" dirty="0" err="1" smtClean="0"/>
              <a:t>inero</a:t>
            </a:r>
            <a:r>
              <a:rPr lang="en-US" dirty="0" smtClean="0"/>
              <a:t>, </a:t>
            </a:r>
            <a:r>
              <a:rPr lang="en-US" dirty="0" err="1" smtClean="0"/>
              <a:t>espal</a:t>
            </a:r>
            <a:r>
              <a:rPr lang="en-US" dirty="0" err="1" smtClean="0">
                <a:solidFill>
                  <a:srgbClr val="FF0000"/>
                </a:solidFill>
              </a:rPr>
              <a:t>d</a:t>
            </a:r>
            <a:r>
              <a:rPr lang="en-US" dirty="0" err="1" smtClean="0"/>
              <a:t>a</a:t>
            </a:r>
            <a:r>
              <a:rPr lang="ru-RU" dirty="0" smtClean="0"/>
              <a:t> </a:t>
            </a:r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4725144"/>
            <a:ext cx="3682752" cy="140101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42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645024"/>
            <a:ext cx="2808312" cy="2808312"/>
          </a:xfrm>
          <a:prstGeom prst="rect">
            <a:avLst/>
          </a:prstGeom>
          <a:noFill/>
        </p:spPr>
      </p:pic>
      <p:pic>
        <p:nvPicPr>
          <p:cNvPr id="10243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645024"/>
            <a:ext cx="2952328" cy="3401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268760"/>
            <a:ext cx="8424936" cy="485740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2)</a:t>
            </a:r>
            <a:r>
              <a:rPr lang="ru-RU" dirty="0" smtClean="0">
                <a:solidFill>
                  <a:srgbClr val="0000FF"/>
                </a:solidFill>
              </a:rPr>
              <a:t> Фрикативный</a:t>
            </a:r>
            <a:r>
              <a:rPr lang="ru-RU" b="1" dirty="0" smtClean="0">
                <a:solidFill>
                  <a:srgbClr val="0000FF"/>
                </a:solidFill>
              </a:rPr>
              <a:t> [</a:t>
            </a:r>
            <a:r>
              <a:rPr lang="ru-RU" b="1" dirty="0" err="1" smtClean="0">
                <a:solidFill>
                  <a:srgbClr val="0000FF"/>
                </a:solidFill>
              </a:rPr>
              <a:t>d</a:t>
            </a:r>
            <a:r>
              <a:rPr lang="ru-RU" b="1" dirty="0" smtClean="0">
                <a:solidFill>
                  <a:srgbClr val="0000FF"/>
                </a:solidFill>
              </a:rPr>
              <a:t>] </a:t>
            </a:r>
            <a:r>
              <a:rPr lang="ru-RU" dirty="0" smtClean="0">
                <a:solidFill>
                  <a:srgbClr val="0000FF"/>
                </a:solidFill>
              </a:rPr>
              <a:t>- когда «</a:t>
            </a:r>
            <a:r>
              <a:rPr lang="ru-RU" dirty="0" err="1" smtClean="0">
                <a:solidFill>
                  <a:srgbClr val="0000FF"/>
                </a:solidFill>
              </a:rPr>
              <a:t>d</a:t>
            </a:r>
            <a:r>
              <a:rPr lang="ru-RU" dirty="0" smtClean="0">
                <a:solidFill>
                  <a:srgbClr val="0000FF"/>
                </a:solidFill>
              </a:rPr>
              <a:t>» стоит в середине слова, фразы, произносится в потоке речи, без пауз и когда перед ней нет звуков «</a:t>
            </a:r>
            <a:r>
              <a:rPr lang="ru-RU" dirty="0" err="1" smtClean="0">
                <a:solidFill>
                  <a:srgbClr val="0000FF"/>
                </a:solidFill>
              </a:rPr>
              <a:t>l</a:t>
            </a:r>
            <a:r>
              <a:rPr lang="ru-RU" dirty="0" smtClean="0">
                <a:solidFill>
                  <a:srgbClr val="0000FF"/>
                </a:solidFill>
              </a:rPr>
              <a:t>» и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«</a:t>
            </a:r>
            <a:r>
              <a:rPr lang="ru-RU" dirty="0" err="1" smtClean="0">
                <a:solidFill>
                  <a:srgbClr val="0000FF"/>
                </a:solidFill>
              </a:rPr>
              <a:t>n</a:t>
            </a:r>
            <a:r>
              <a:rPr lang="ru-RU" dirty="0" smtClean="0">
                <a:solidFill>
                  <a:srgbClr val="0000FF"/>
                </a:solidFill>
              </a:rPr>
              <a:t>»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>
                <a:solidFill>
                  <a:srgbClr val="0000FF"/>
                </a:solidFill>
              </a:rPr>
              <a:t>Например:</a:t>
            </a:r>
            <a:r>
              <a:rPr lang="ru-RU" dirty="0" smtClean="0"/>
              <a:t> </a:t>
            </a:r>
            <a:r>
              <a:rPr lang="en-US" dirty="0" smtClean="0">
                <a:solidFill>
                  <a:srgbClr val="0000FF"/>
                </a:solidFill>
              </a:rPr>
              <a:t>ra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io, </a:t>
            </a:r>
            <a:r>
              <a:rPr lang="en-US" dirty="0" err="1" smtClean="0">
                <a:solidFill>
                  <a:srgbClr val="0000FF"/>
                </a:solidFill>
              </a:rPr>
              <a:t>una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</a:t>
            </a:r>
            <a:r>
              <a:rPr lang="en-US" dirty="0" err="1" smtClean="0">
                <a:solidFill>
                  <a:srgbClr val="0000FF"/>
                </a:solidFill>
              </a:rPr>
              <a:t>ama</a:t>
            </a:r>
            <a:r>
              <a:rPr lang="ru-RU" dirty="0" smtClean="0">
                <a:solidFill>
                  <a:srgbClr val="0000FF"/>
                </a:solidFill>
              </a:rPr>
              <a:t> </a:t>
            </a:r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5229200"/>
            <a:ext cx="3898776" cy="896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6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17032"/>
            <a:ext cx="2664296" cy="2664296"/>
          </a:xfrm>
          <a:prstGeom prst="rect">
            <a:avLst/>
          </a:prstGeom>
          <a:noFill/>
        </p:spPr>
      </p:pic>
      <p:pic>
        <p:nvPicPr>
          <p:cNvPr id="11267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788268"/>
            <a:ext cx="2664296" cy="3069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00FF"/>
              </a:solidFill>
            </a:endParaRP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Ослабленный фрикативный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 </a:t>
            </a:r>
            <a:r>
              <a:rPr lang="ru-RU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b="1" baseline="30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 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когда "</a:t>
            </a:r>
            <a:r>
              <a:rPr lang="ru-RU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стоит на конце слова. Произносится очень </a:t>
            </a:r>
            <a:r>
              <a:rPr lang="ru-RU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ослабленно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либо вообще не произносится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Например: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s-E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pare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bonda</a:t>
            </a: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s-E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Madri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Uste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5589240"/>
            <a:ext cx="3682752" cy="53692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2290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05064"/>
            <a:ext cx="2664296" cy="2664296"/>
          </a:xfrm>
          <a:prstGeom prst="rect">
            <a:avLst/>
          </a:prstGeom>
          <a:noFill/>
        </p:spPr>
      </p:pic>
      <p:pic>
        <p:nvPicPr>
          <p:cNvPr id="12291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120131"/>
            <a:ext cx="2376264" cy="2737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da,de,di,do,du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día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don, dos,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dama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drama, 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domingo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dormir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dormitorio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dentro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deporte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director,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dinero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disco,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discoteca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donde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falda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espalda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fondo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lindo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grande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bufanda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sandalias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tienda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no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entiendo</a:t>
            </a:r>
            <a:endParaRPr lang="ru-RU" sz="3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hlinkClick r:id="rId4"/>
              </a:rPr>
              <a:t>http://www.cuaderno.ru/uroven-a1/urok2/razdel1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3314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481736"/>
            <a:ext cx="2376264" cy="2376264"/>
          </a:xfrm>
          <a:prstGeom prst="rect">
            <a:avLst/>
          </a:prstGeom>
          <a:noFill/>
        </p:spPr>
      </p:pic>
      <p:pic>
        <p:nvPicPr>
          <p:cNvPr id="13315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509120"/>
            <a:ext cx="2304256" cy="2654903"/>
          </a:xfrm>
          <a:prstGeom prst="rect">
            <a:avLst/>
          </a:prstGeom>
          <a:noFill/>
        </p:spPr>
      </p:pic>
      <p:pic>
        <p:nvPicPr>
          <p:cNvPr id="9" name="3_j_1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779912" y="5445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талья\Desktop\УРОК 8-9 ИСПАНСКИЙ\УРОК-10 ИСПАНСКИЙ\ФОНЫ\593a7a8438c4d15c8c6e9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Испанское произношение. </a:t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" </a:t>
            </a:r>
            <a:r>
              <a:rPr lang="en-US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 "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772817"/>
            <a:ext cx="8568952" cy="2592288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nada, Prado,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vida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avenida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moneda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abogado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médico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ovalado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cuadro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cuaderno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cuadrado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ordenador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rosado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naranjado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madera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cómodo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incómodo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verde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tarde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Pedro,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gordo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perdón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periódico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estudiante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estudiar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radio, 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adiós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dama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Museo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del Prado,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Canadá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Estados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Unidos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América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Наталья\Desktop\ИСПАНСКИЙ ЯЗЫК\АНИМАЦИОННЫЕ КАРТИНКИ\jivotniea-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5201816"/>
            <a:ext cx="1656184" cy="1656184"/>
          </a:xfrm>
          <a:prstGeom prst="rect">
            <a:avLst/>
          </a:prstGeom>
          <a:noFill/>
        </p:spPr>
      </p:pic>
      <p:pic>
        <p:nvPicPr>
          <p:cNvPr id="14339" name="Picture 3" descr="C:\Users\Наталья\Desktop\ИСПАНСКИЙ ЯЗЫК\АНИМАЦИОННЫЕ КАРТИНКИ\chicken-little-dancing_26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5157192"/>
            <a:ext cx="1656184" cy="1908212"/>
          </a:xfrm>
          <a:prstGeom prst="rect">
            <a:avLst/>
          </a:prstGeom>
          <a:noFill/>
        </p:spPr>
      </p:pic>
      <p:pic>
        <p:nvPicPr>
          <p:cNvPr id="10" name="3_j_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06794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43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139</Words>
  <Application>Microsoft Office PowerPoint</Application>
  <PresentationFormat>Экран (4:3)</PresentationFormat>
  <Paragraphs>49</Paragraphs>
  <Slides>14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Испанский язык  «Чтение буквы «D»</vt:lpstr>
      <vt:lpstr>Испанский алфавит </vt:lpstr>
      <vt:lpstr>Испанский алфавит </vt:lpstr>
      <vt:lpstr>Испанское произношение.  Буква " D " </vt:lpstr>
      <vt:lpstr>Испанское произношение.  Буква " D "</vt:lpstr>
      <vt:lpstr>Испанское произношение.  Буква " D "</vt:lpstr>
      <vt:lpstr>Испанское произношение.  Буква " D "</vt:lpstr>
      <vt:lpstr>Испанское произношение.  Буква " D "</vt:lpstr>
      <vt:lpstr>Испанское произношение.  Буква " D "</vt:lpstr>
      <vt:lpstr>Испанское произношение.  Буква " D "</vt:lpstr>
      <vt:lpstr>Испанское произношение.  Буква " D "</vt:lpstr>
      <vt:lpstr>Местоимения </vt:lpstr>
      <vt:lpstr>Разговорный  Ручеек </vt:lpstr>
      <vt:lpstr>Soy una taza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Испанский язык  Урок №12 «Чтение букв «D» и «B»»</dc:title>
  <dc:creator>Наталья</dc:creator>
  <cp:lastModifiedBy>Наталья</cp:lastModifiedBy>
  <cp:revision>52</cp:revision>
  <dcterms:created xsi:type="dcterms:W3CDTF">2018-03-19T15:02:15Z</dcterms:created>
  <dcterms:modified xsi:type="dcterms:W3CDTF">2018-04-09T06:04:08Z</dcterms:modified>
</cp:coreProperties>
</file>