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57" r:id="rId2"/>
  </p:sldMasterIdLst>
  <p:notesMasterIdLst>
    <p:notesMasterId r:id="rId32"/>
  </p:notesMasterIdLst>
  <p:handoutMasterIdLst>
    <p:handoutMasterId r:id="rId3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8" r:id="rId22"/>
    <p:sldId id="279" r:id="rId23"/>
    <p:sldId id="280" r:id="rId24"/>
    <p:sldId id="275" r:id="rId25"/>
    <p:sldId id="281" r:id="rId26"/>
    <p:sldId id="283" r:id="rId27"/>
    <p:sldId id="287" r:id="rId28"/>
    <p:sldId id="288" r:id="rId29"/>
    <p:sldId id="276" r:id="rId30"/>
    <p:sldId id="27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F3300"/>
    <a:srgbClr val="00FFCC"/>
    <a:srgbClr val="FF9900"/>
    <a:srgbClr val="FF5050"/>
    <a:srgbClr val="66FF66"/>
    <a:srgbClr val="0099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43" d="100"/>
          <a:sy n="43" d="100"/>
        </p:scale>
        <p:origin x="-744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8CFC888-5808-47E4-ABED-B95D203BB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FD1E6CB-AA01-4372-AA60-BE11AE134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D3AA92-8848-4DFC-8806-9F93FCD91BFB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B12CB4-0E56-4CBA-9637-B741A8BDCDE5}" type="slidenum">
              <a:rPr lang="ru-RU" smtClean="0"/>
              <a:pPr>
                <a:defRPr/>
              </a:pPr>
              <a:t>10</a:t>
            </a:fld>
            <a:endParaRPr lang="ru-RU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A4929-1F83-42D4-AE18-CF4AED92DF23}" type="slidenum">
              <a:rPr lang="ru-RU" smtClean="0"/>
              <a:pPr>
                <a:defRPr/>
              </a:pPr>
              <a:t>11</a:t>
            </a:fld>
            <a:endParaRPr lang="ru-RU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F59901-E5E2-4DFA-9D64-EF16895AF8E4}" type="slidenum">
              <a:rPr lang="ru-RU" smtClean="0"/>
              <a:pPr>
                <a:defRPr/>
              </a:pPr>
              <a:t>12</a:t>
            </a:fld>
            <a:endParaRPr lang="ru-RU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3DD993-D4C1-4FC8-B4E9-D583BFD6D070}" type="slidenum">
              <a:rPr lang="ru-RU" smtClean="0"/>
              <a:pPr>
                <a:defRPr/>
              </a:pPr>
              <a:t>13</a:t>
            </a:fld>
            <a:endParaRPr lang="ru-RU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C379DA-46C2-4BD6-8C69-5586D89AAAC1}" type="slidenum">
              <a:rPr lang="ru-RU" smtClean="0"/>
              <a:pPr>
                <a:defRPr/>
              </a:pPr>
              <a:t>14</a:t>
            </a:fld>
            <a:endParaRPr lang="ru-RU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BD56A6-24A6-4C33-8338-660334FD1686}" type="slidenum">
              <a:rPr lang="ru-RU" smtClean="0"/>
              <a:pPr>
                <a:defRPr/>
              </a:pPr>
              <a:t>15</a:t>
            </a:fld>
            <a:endParaRPr lang="ru-RU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9B0947-FE90-4CC3-9DE3-D709647D76A5}" type="slidenum">
              <a:rPr lang="ru-RU" smtClean="0"/>
              <a:pPr>
                <a:defRPr/>
              </a:pPr>
              <a:t>16</a:t>
            </a:fld>
            <a:endParaRPr lang="ru-RU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5EA817-5507-431E-A9DB-A69693311CD9}" type="slidenum">
              <a:rPr lang="ru-RU" smtClean="0"/>
              <a:pPr>
                <a:defRPr/>
              </a:pPr>
              <a:t>17</a:t>
            </a:fld>
            <a:endParaRPr lang="ru-RU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A9679E-A930-41C3-9A62-1B754A70C7A1}" type="slidenum">
              <a:rPr lang="ru-RU" smtClean="0"/>
              <a:pPr>
                <a:defRPr/>
              </a:pPr>
              <a:t>18</a:t>
            </a:fld>
            <a:endParaRPr lang="ru-RU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CE7B00-FCB4-4E65-8256-CB1B949D791E}" type="slidenum">
              <a:rPr lang="ru-RU" smtClean="0"/>
              <a:pPr>
                <a:defRPr/>
              </a:pPr>
              <a:t>19</a:t>
            </a:fld>
            <a:endParaRPr lang="ru-RU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D54CC4-73A3-442B-9A1B-C782F11E5710}" type="slidenum">
              <a:rPr lang="ru-RU" smtClean="0"/>
              <a:pPr>
                <a:defRPr/>
              </a:pPr>
              <a:t>2</a:t>
            </a:fld>
            <a:endParaRPr 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71BD33-2D11-4291-A3A3-68E7A58CCA9E}" type="slidenum">
              <a:rPr lang="ru-RU" smtClean="0"/>
              <a:pPr>
                <a:defRPr/>
              </a:pPr>
              <a:t>20</a:t>
            </a:fld>
            <a:endParaRPr lang="ru-RU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8354C1-03C0-46A6-888A-886F1EC2B8C4}" type="slidenum">
              <a:rPr lang="ru-RU" smtClean="0"/>
              <a:pPr>
                <a:defRPr/>
              </a:pPr>
              <a:t>21</a:t>
            </a:fld>
            <a:endParaRPr lang="ru-RU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0D6DBC-FFCA-473E-A655-DAC72216ECF5}" type="slidenum">
              <a:rPr lang="ru-RU" smtClean="0"/>
              <a:pPr>
                <a:defRPr/>
              </a:pPr>
              <a:t>22</a:t>
            </a:fld>
            <a:endParaRPr lang="ru-RU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CF98EB-6F74-4716-9B1D-14E158169B83}" type="slidenum">
              <a:rPr lang="ru-RU" smtClean="0"/>
              <a:pPr>
                <a:defRPr/>
              </a:pPr>
              <a:t>23</a:t>
            </a:fld>
            <a:endParaRPr lang="ru-RU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0EF2A4-FD1F-40DA-961D-364327779DD7}" type="slidenum">
              <a:rPr lang="ru-RU" smtClean="0"/>
              <a:pPr>
                <a:defRPr/>
              </a:pPr>
              <a:t>24</a:t>
            </a:fld>
            <a:endParaRPr lang="ru-RU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05E872-7011-4E8A-AE0F-F38025BCEB88}" type="slidenum">
              <a:rPr lang="ru-RU" smtClean="0"/>
              <a:pPr>
                <a:defRPr/>
              </a:pPr>
              <a:t>25</a:t>
            </a:fld>
            <a:endParaRPr lang="ru-RU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AAF165-8682-4823-9EAD-2AD399E67876}" type="slidenum">
              <a:rPr lang="ru-RU" smtClean="0"/>
              <a:pPr>
                <a:defRPr/>
              </a:pPr>
              <a:t>26</a:t>
            </a:fld>
            <a:endParaRPr lang="ru-RU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284F22-708C-4941-BE01-A9125D647DFE}" type="slidenum">
              <a:rPr lang="ru-RU" smtClean="0"/>
              <a:pPr>
                <a:defRPr/>
              </a:pPr>
              <a:t>27</a:t>
            </a:fld>
            <a:endParaRPr lang="ru-RU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552123-A83F-42AB-9027-ADC3B5868CC1}" type="slidenum">
              <a:rPr lang="ru-RU" smtClean="0"/>
              <a:pPr>
                <a:defRPr/>
              </a:pPr>
              <a:t>28</a:t>
            </a:fld>
            <a:endParaRPr lang="ru-RU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FAF375-3629-4FCE-8E06-DA701C6073E7}" type="slidenum">
              <a:rPr lang="ru-RU" smtClean="0"/>
              <a:pPr>
                <a:defRPr/>
              </a:pPr>
              <a:t>29</a:t>
            </a:fld>
            <a:endParaRPr lang="ru-RU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75A9F0-BD26-4226-9B15-9DEC1F2F5F75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7157E6-99A5-4785-A57F-9FF35C7CB4F2}" type="slidenum">
              <a:rPr lang="ru-RU" smtClean="0"/>
              <a:pPr>
                <a:defRPr/>
              </a:pPr>
              <a:t>4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E9873C-BCE3-4CD6-81AD-A3D2675D07CF}" type="slidenum">
              <a:rPr lang="ru-RU" smtClean="0"/>
              <a:pPr>
                <a:defRPr/>
              </a:pPr>
              <a:t>5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B9883-A1CF-4815-8C0F-AB3BC99CAFF7}" type="slidenum">
              <a:rPr lang="ru-RU" smtClean="0"/>
              <a:pPr>
                <a:defRPr/>
              </a:pPr>
              <a:t>6</a:t>
            </a:fld>
            <a:endParaRPr lang="ru-RU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7BF2DDD-49B3-4BED-957D-0E37C6D1F2A0}" type="slidenum">
              <a:rPr lang="ru-RU" smtClean="0"/>
              <a:pPr>
                <a:defRPr/>
              </a:pPr>
              <a:t>7</a:t>
            </a:fld>
            <a:endParaRPr lang="ru-RU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B5AF70-ACE7-485D-B336-1AB6AF7A0E3E}" type="slidenum">
              <a:rPr lang="ru-RU" smtClean="0"/>
              <a:pPr>
                <a:defRPr/>
              </a:pPr>
              <a:t>8</a:t>
            </a:fld>
            <a:endParaRPr lang="ru-RU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DD8BF9-7810-4483-8624-88C6C8936D0D}" type="slidenum">
              <a:rPr lang="ru-RU" smtClean="0"/>
              <a:pPr>
                <a:defRPr/>
              </a:pPr>
              <a:t>9</a:t>
            </a:fld>
            <a:endParaRPr lang="ru-RU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434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6F8BB-B2CF-46F8-BAF9-9A4715A8C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5083C-C9E6-48D8-A454-0407E07AA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069DE-8900-4BCE-8F57-18901ECE1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9"/>
              <a:ext cx="4299" cy="3370"/>
              <a:chOff x="0" y="2"/>
              <a:chExt cx="5533" cy="4339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2"/>
                <a:ext cx="5470" cy="4339"/>
                <a:chOff x="0" y="2"/>
                <a:chExt cx="5470" cy="4339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9"/>
                  <a:ext cx="2922" cy="2147"/>
                  <a:chOff x="1265" y="817"/>
                  <a:chExt cx="2922" cy="2147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7"/>
                    <a:ext cx="2923" cy="214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7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2"/>
                  <a:ext cx="5470" cy="4339"/>
                  <a:chOff x="0" y="2"/>
                  <a:chExt cx="5470" cy="4339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4"/>
                    <a:chOff x="3471" y="1530"/>
                    <a:chExt cx="1258" cy="2324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3" y="3148"/>
                      <a:ext cx="922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4"/>
                    <a:ext cx="2463" cy="1329"/>
                    <a:chOff x="2864" y="2022"/>
                    <a:chExt cx="2463" cy="1329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2"/>
                      <a:ext cx="1813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3"/>
                      <a:ext cx="1735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39" cy="657"/>
                    <a:chOff x="2958" y="1414"/>
                    <a:chExt cx="2339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1"/>
                      <a:ext cx="828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0"/>
                    <a:chOff x="2983" y="1269"/>
                    <a:chExt cx="2150" cy="340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2"/>
                    <a:ext cx="1879" cy="424"/>
                    <a:chOff x="2938" y="920"/>
                    <a:chExt cx="1879" cy="424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30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20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72" y="2168"/>
                    <a:ext cx="2460" cy="1335"/>
                    <a:chOff x="-2" y="2196"/>
                    <a:chExt cx="2460" cy="1335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3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2" y="2984"/>
                      <a:ext cx="974" cy="54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4" cy="1061"/>
                    <a:chOff x="-52" y="2009"/>
                    <a:chExt cx="2474" cy="1061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2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8"/>
                    <a:ext cx="2469" cy="927"/>
                    <a:chOff x="-74" y="1816"/>
                    <a:chExt cx="2469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0" y="1816"/>
                      <a:ext cx="1674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9" y="1563"/>
                    <a:ext cx="2339" cy="654"/>
                    <a:chOff x="25" y="1591"/>
                    <a:chExt cx="2339" cy="654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0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5" y="1758"/>
                      <a:ext cx="828" cy="48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5"/>
                    <a:ext cx="2147" cy="346"/>
                    <a:chOff x="189" y="1443"/>
                    <a:chExt cx="2147" cy="346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4" y="1466"/>
                      <a:ext cx="1402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2"/>
                      <a:ext cx="754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3" y="1306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4"/>
                    <a:ext cx="1850" cy="551"/>
                    <a:chOff x="616" y="902"/>
                    <a:chExt cx="1850" cy="551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2"/>
                      <a:ext cx="662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2"/>
                    <a:ext cx="1767" cy="740"/>
                    <a:chOff x="911" y="592"/>
                    <a:chExt cx="1767" cy="740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7" y="1117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2"/>
                      <a:ext cx="662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299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6" cy="1515"/>
                    <a:chOff x="1633" y="104"/>
                    <a:chExt cx="776" cy="1515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0" y="960"/>
                      <a:ext cx="110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0"/>
                      <a:ext cx="591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10" y="2"/>
                    <a:ext cx="631" cy="1535"/>
                    <a:chOff x="1936" y="30"/>
                    <a:chExt cx="631" cy="1535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28" y="926"/>
                      <a:ext cx="106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20" y="146"/>
                      <a:ext cx="569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9" y="644"/>
                    <a:ext cx="1845" cy="566"/>
                    <a:chOff x="2825" y="672"/>
                    <a:chExt cx="1845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4" y="1023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7" y="672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50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7" y="196"/>
                    <a:ext cx="551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0" y="15"/>
                    <a:ext cx="644" cy="1519"/>
                    <a:chOff x="2796" y="43"/>
                    <a:chExt cx="644" cy="1519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58" y="938"/>
                      <a:ext cx="1062" cy="18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3"/>
                      <a:ext cx="570" cy="29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2" y="134"/>
                    <a:ext cx="1017" cy="1462"/>
                    <a:chOff x="2938" y="162"/>
                    <a:chExt cx="1017" cy="1462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5" y="911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1" y="260"/>
                      <a:ext cx="621" cy="4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0" cy="1448"/>
                    <a:chOff x="2730" y="32"/>
                    <a:chExt cx="240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7" y="221"/>
                      <a:ext cx="511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8" y="1741"/>
                    <a:ext cx="1085" cy="2447"/>
                    <a:chOff x="944" y="1769"/>
                    <a:chExt cx="1085" cy="2447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1" y="2475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7" y="3510"/>
                      <a:ext cx="923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30" y="1907"/>
                    <a:ext cx="768" cy="2373"/>
                    <a:chOff x="1456" y="1935"/>
                    <a:chExt cx="768" cy="2373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9" y="2576"/>
                      <a:ext cx="1595" cy="3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58" y="1960"/>
                    <a:ext cx="457" cy="2327"/>
                    <a:chOff x="1953" y="1988"/>
                    <a:chExt cx="490" cy="2602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6" y="2692"/>
                      <a:ext cx="1710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28" y="3895"/>
                      <a:ext cx="917" cy="47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5" y="1690"/>
                    <a:ext cx="1125" cy="2422"/>
                    <a:chOff x="3331" y="1718"/>
                    <a:chExt cx="1125" cy="2422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7" y="2423"/>
                      <a:ext cx="1724" cy="3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2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2" y="1841"/>
                    <a:ext cx="882" cy="2423"/>
                    <a:chOff x="3178" y="1869"/>
                    <a:chExt cx="882" cy="2423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47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3" y="3615"/>
                      <a:ext cx="885" cy="46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79" y="1956"/>
                    <a:ext cx="620" cy="2385"/>
                    <a:chOff x="3005" y="1984"/>
                    <a:chExt cx="620" cy="2385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59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3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0"/>
                    <a:ext cx="405" cy="2222"/>
                    <a:chOff x="2819" y="2098"/>
                    <a:chExt cx="405" cy="2222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1"/>
                      <a:ext cx="1472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1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1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1" y="313"/>
                <a:ext cx="5462" cy="3667"/>
                <a:chOff x="71" y="313"/>
                <a:chExt cx="5462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1" y="313"/>
                  <a:ext cx="5462" cy="3667"/>
                  <a:chOff x="71" y="313"/>
                  <a:chExt cx="5462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7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5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1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1" y="813"/>
                    <a:ext cx="2543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8" y="314"/>
                    <a:ext cx="1851" cy="2303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2"/>
                    <a:ext cx="765" cy="2303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29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1"/>
              <a:ext cx="4041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0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6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1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5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6" y="2149"/>
                <a:ext cx="442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4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7" y="1470"/>
                <a:ext cx="1519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58503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8504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DF893-5F3F-4F9A-A89C-2B0306FC0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9A7A2-420B-4221-AF57-663E6999A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C0FDD-CF01-4628-ABBC-6DFB53F03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B7F2D-E41B-45A5-8C49-05E06ED9B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F6418-F920-43F1-BDFE-67B4D3206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4822E-295F-4938-B370-69625BF48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D8509-2B75-4187-B3D0-C922D9F9C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AC310-B884-4B0E-901A-A6B4C9994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2EDAA-9762-42E4-92EE-D8A13860E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FE9BD-2F85-44DF-B9DA-528822738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2CDD3-8A9C-488B-883F-BE8CFDD09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2909D-B8B9-45AB-A0B8-527A2B582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544C7-6F2A-4DB9-93D2-C4EEB3A27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4F676-2E77-418D-9FE7-0D9EA248C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CD867-B3B0-4B71-8422-F6B7784BD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0F3EC-5AF2-4EBE-9C27-387A7BADA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1A558-512B-4087-87A3-54D457B6E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B3934-4F48-4D61-8CD6-6F9D6655D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8B6DE-4E0F-4A9A-80C4-E80AE6EDA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331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331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331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  <a:cs typeface="+mn-cs"/>
              </a:defRPr>
            </a:lvl1pPr>
          </a:lstStyle>
          <a:p>
            <a:pPr>
              <a:defRPr/>
            </a:pPr>
            <a:fld id="{3A38A397-BA2A-4031-B683-727AB0733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57348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34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2057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57351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352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2058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57354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355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2059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2060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57358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57359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2061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2084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57362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2" y="2236"/>
                    <a:ext cx="1711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63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4" y="3144"/>
                    <a:ext cx="916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85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57365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66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86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57368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69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87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57371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3" y="1625"/>
                    <a:ext cx="1677" cy="33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72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7" cy="5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88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57374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75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7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89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57377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78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58"/>
                    <a:ext cx="755" cy="35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0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57380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27" y="1128"/>
                    <a:ext cx="1243" cy="20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81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1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57383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48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84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2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57386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3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87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3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57389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90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6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4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57392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93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5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57395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0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96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6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57398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399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35"/>
                    <a:ext cx="755" cy="35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7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57401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02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8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57404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05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099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57407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08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00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57410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11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01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57413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14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02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57416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7" y="919"/>
                    <a:ext cx="1049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17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03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57419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11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20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3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04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57422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23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5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sp>
              <p:nvSpPr>
                <p:cNvPr id="57424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57425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grpSp>
              <p:nvGrpSpPr>
                <p:cNvPr id="2107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57427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7" y="931"/>
                    <a:ext cx="105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28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08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57430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31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09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57433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34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10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57436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37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0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11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57439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40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8" y="3630"/>
                    <a:ext cx="84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12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57442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28" y="268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43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20" y="3887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13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57445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46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14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57448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0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49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03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15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57451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0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52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3" y="3736"/>
                    <a:ext cx="857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16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57454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3" y="2706"/>
                    <a:ext cx="1460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55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21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  <p:grpSp>
              <p:nvGrpSpPr>
                <p:cNvPr id="2117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57457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  <p:sp>
                <p:nvSpPr>
                  <p:cNvPr id="57458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78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>
                      <a:cs typeface="+mn-cs"/>
                    </a:endParaRPr>
                  </a:p>
                </p:txBody>
              </p:sp>
            </p:grpSp>
          </p:grpSp>
          <p:sp>
            <p:nvSpPr>
              <p:cNvPr id="57459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0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1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2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3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4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5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6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7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8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69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0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1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0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2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3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4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5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6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7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8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79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57480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</p:grpSp>
      <p:sp>
        <p:nvSpPr>
          <p:cNvPr id="2051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483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484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485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B8C58BF7-845E-4BBD-9577-13309525E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4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765175"/>
            <a:ext cx="7558087" cy="4706938"/>
          </a:xfrm>
        </p:spPr>
        <p:txBody>
          <a:bodyPr/>
          <a:lstStyle/>
          <a:p>
            <a:pPr eaLnBrk="1" hangingPunct="1"/>
            <a:r>
              <a:rPr lang="ru-RU" sz="7200" b="1" smtClean="0">
                <a:solidFill>
                  <a:schemeClr val="tx1"/>
                </a:solidFill>
              </a:rPr>
              <a:t/>
            </a:r>
            <a:br>
              <a:rPr lang="ru-RU" sz="7200" b="1" smtClean="0">
                <a:solidFill>
                  <a:schemeClr val="tx1"/>
                </a:solidFill>
              </a:rPr>
            </a:br>
            <a:r>
              <a:rPr lang="ru-RU" sz="8800" b="1" i="1" smtClean="0">
                <a:solidFill>
                  <a:schemeClr val="tx1"/>
                </a:solidFill>
              </a:rPr>
              <a:t>БРЕЙН-РИНГ</a:t>
            </a:r>
            <a:br>
              <a:rPr lang="ru-RU" sz="8800" b="1" i="1" smtClean="0">
                <a:solidFill>
                  <a:schemeClr val="tx1"/>
                </a:solidFill>
              </a:rPr>
            </a:br>
            <a:r>
              <a:rPr lang="ru-RU" sz="3600" b="1" smtClean="0">
                <a:solidFill>
                  <a:schemeClr val="tx1"/>
                </a:solidFill>
              </a:rPr>
              <a:t>Подготовила</a:t>
            </a:r>
            <a:br>
              <a:rPr lang="ru-RU" sz="3600" b="1" smtClean="0">
                <a:solidFill>
                  <a:schemeClr val="tx1"/>
                </a:solidFill>
              </a:rPr>
            </a:br>
            <a:r>
              <a:rPr lang="ru-RU" sz="3600" b="1" smtClean="0">
                <a:solidFill>
                  <a:schemeClr val="tx1"/>
                </a:solidFill>
              </a:rPr>
              <a:t>учитель математики</a:t>
            </a:r>
            <a:br>
              <a:rPr lang="ru-RU" sz="3600" b="1" smtClean="0">
                <a:solidFill>
                  <a:schemeClr val="tx1"/>
                </a:solidFill>
              </a:rPr>
            </a:br>
            <a:r>
              <a:rPr lang="ru-RU" sz="3600" b="1" smtClean="0">
                <a:solidFill>
                  <a:schemeClr val="tx1"/>
                </a:solidFill>
              </a:rPr>
              <a:t>МКОУ «Покровская СОШ»</a:t>
            </a:r>
            <a:br>
              <a:rPr lang="ru-RU" sz="3600" b="1" smtClean="0">
                <a:solidFill>
                  <a:schemeClr val="tx1"/>
                </a:solidFill>
              </a:rPr>
            </a:br>
            <a:r>
              <a:rPr lang="ru-RU" sz="3600" b="1" smtClean="0">
                <a:solidFill>
                  <a:schemeClr val="tx1"/>
                </a:solidFill>
              </a:rPr>
              <a:t>Аветисян М. С.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015287" cy="914400"/>
          </a:xfrm>
        </p:spPr>
        <p:txBody>
          <a:bodyPr/>
          <a:lstStyle/>
          <a:p>
            <a:pPr eaLnBrk="1" hangingPunct="1"/>
            <a:r>
              <a:rPr lang="ru-RU" b="1" smtClean="0"/>
              <a:t>ТУР 3. «С полуслова»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прямоугольном треугольнике квадрат …</a:t>
            </a:r>
          </a:p>
          <a:p>
            <a:pPr eaLnBrk="1" hangingPunct="1"/>
            <a:r>
              <a:rPr lang="ru-RU" smtClean="0"/>
              <a:t>Корень из произведения равен …  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750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26" dur="3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75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30" dur="3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750"/>
                            </p:stCondLst>
                            <p:childTnLst>
                              <p:par>
                                <p:cTn id="3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3. «С полуслова»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Средней линией трапеции называется …</a:t>
            </a:r>
          </a:p>
          <a:p>
            <a:pPr eaLnBrk="1" hangingPunct="1"/>
            <a:r>
              <a:rPr lang="ru-RU" smtClean="0"/>
              <a:t>Стандартным видом числа а называют запись в виде …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750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26" dur="3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75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30" dur="3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750"/>
                            </p:stCondLst>
                            <p:childTnLst>
                              <p:par>
                                <p:cTn id="3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3. «С полуслова»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Параллелограмм- это четырехугольник, у которого …</a:t>
            </a:r>
          </a:p>
          <a:p>
            <a:pPr eaLnBrk="1" hangingPunct="1"/>
            <a:r>
              <a:rPr lang="ru-RU" smtClean="0"/>
              <a:t>Корень из дроби равен …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26" dur="3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30" dur="3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3. «С полуслова»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Окружностью называется фигура, которая …</a:t>
            </a:r>
          </a:p>
          <a:p>
            <a:pPr eaLnBrk="1" hangingPunct="1"/>
            <a:r>
              <a:rPr lang="ru-RU" smtClean="0"/>
              <a:t>Множество рациональных чисел состоит из …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50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26" dur="3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25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30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750"/>
                            </p:stCondLst>
                            <p:childTnLst>
                              <p:par>
                                <p:cTn id="3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3. « С полуслова»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 параллелограмма противолежащие …</a:t>
            </a:r>
          </a:p>
          <a:p>
            <a:pPr eaLnBrk="1" hangingPunct="1"/>
            <a:r>
              <a:rPr lang="ru-RU" smtClean="0"/>
              <a:t>Дискриминантом квадратного уравнения называется выражение …</a:t>
            </a: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750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26" dur="3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75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30" dur="3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750"/>
                            </p:stCondLst>
                            <p:childTnLst>
                              <p:par>
                                <p:cTn id="3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3. «С полуслова»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Преобразование одной фигуры в другую называется движением, если …</a:t>
            </a:r>
          </a:p>
          <a:p>
            <a:pPr eaLnBrk="1" hangingPunct="1"/>
            <a:r>
              <a:rPr lang="ru-RU" smtClean="0"/>
              <a:t>Сумма корней приведенного квадратного уравнения равна …, а произведение корней …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750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26" dur="3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75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30" dur="3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750"/>
                            </p:stCondLst>
                            <p:childTnLst>
                              <p:par>
                                <p:cTn id="3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4. «Расшифруй анаграмму»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КТАСИСРИСЕБ</a:t>
            </a:r>
          </a:p>
          <a:p>
            <a:pPr eaLnBrk="1" hangingPunct="1"/>
            <a:r>
              <a:rPr lang="ru-RU" smtClean="0"/>
              <a:t>КОЕТРНИЬУЛГ</a:t>
            </a:r>
          </a:p>
          <a:p>
            <a:pPr eaLnBrk="1" hangingPunct="1"/>
            <a:r>
              <a:rPr lang="ru-RU" smtClean="0"/>
              <a:t>БОРЬД</a:t>
            </a:r>
          </a:p>
          <a:p>
            <a:pPr eaLnBrk="1" hangingPunct="1"/>
            <a:r>
              <a:rPr lang="ru-RU" smtClean="0"/>
              <a:t>МАНЕДАИ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41" dur="3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46" dur="3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51" dur="50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56" dur="30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60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5. «Аукцион»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00200"/>
            <a:ext cx="8210550" cy="441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000" smtClean="0"/>
              <a:t>Назвать математический термин, содержащий букву «п»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6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6. «Да или нет»</a:t>
            </a:r>
            <a:r>
              <a:rPr lang="ru-RU" smtClean="0"/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Если четырехугольник – параллелограмм, то его противоположные стороны равны.</a:t>
            </a:r>
          </a:p>
          <a:p>
            <a:pPr eaLnBrk="1" hangingPunct="1"/>
            <a:r>
              <a:rPr lang="ru-RU" sz="2800" smtClean="0"/>
              <a:t>Если диагонали четырехугольника точкой пересечения делятся пополам, то это параллелограмм.</a:t>
            </a:r>
          </a:p>
          <a:p>
            <a:pPr eaLnBrk="1" hangingPunct="1"/>
            <a:r>
              <a:rPr lang="ru-RU" sz="2800" smtClean="0"/>
              <a:t>Если в параллелограмме один из углов равен 60</a:t>
            </a:r>
            <a:r>
              <a:rPr lang="en-US" sz="2800" smtClean="0">
                <a:cs typeface="Arial" charset="0"/>
              </a:rPr>
              <a:t>°</a:t>
            </a:r>
            <a:r>
              <a:rPr lang="ru-RU" sz="2800" smtClean="0">
                <a:cs typeface="Arial" charset="0"/>
              </a:rPr>
              <a:t>, то другой равен 130</a:t>
            </a:r>
            <a:r>
              <a:rPr lang="en-US" sz="2800" smtClean="0">
                <a:cs typeface="Arial" charset="0"/>
              </a:rPr>
              <a:t>°</a:t>
            </a:r>
            <a:r>
              <a:rPr lang="ru-RU" sz="2800" smtClean="0">
                <a:cs typeface="Arial" charset="0"/>
              </a:rPr>
              <a:t>.</a:t>
            </a:r>
          </a:p>
          <a:p>
            <a:pPr eaLnBrk="1" hangingPunct="1"/>
            <a:r>
              <a:rPr lang="ru-RU" sz="2800" smtClean="0">
                <a:cs typeface="Arial" charset="0"/>
              </a:rPr>
              <a:t>Если средняя линия треугольника равна 4 см, то параллельная ей сторона равна 2 см.</a:t>
            </a:r>
            <a:endParaRPr lang="en-US" sz="2800" smtClean="0">
              <a:cs typeface="Arial" charset="0"/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0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4" dur="2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8" dur="2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2" dur="2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56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6. « Да или нет»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Углы при основании равнобокой трапеции равны.</a:t>
            </a:r>
          </a:p>
          <a:p>
            <a:pPr eaLnBrk="1" hangingPunct="1"/>
            <a:r>
              <a:rPr lang="ru-RU" sz="2800" smtClean="0"/>
              <a:t>Диагонали параллелограмма равны.</a:t>
            </a:r>
          </a:p>
          <a:p>
            <a:pPr eaLnBrk="1" hangingPunct="1"/>
            <a:r>
              <a:rPr lang="ru-RU" sz="2800" smtClean="0"/>
              <a:t>Катет, лежащий против угла 45</a:t>
            </a:r>
            <a:r>
              <a:rPr lang="en-US" sz="2800" smtClean="0">
                <a:cs typeface="Arial" charset="0"/>
              </a:rPr>
              <a:t>°</a:t>
            </a:r>
            <a:r>
              <a:rPr lang="ru-RU" sz="2800" smtClean="0">
                <a:cs typeface="Arial" charset="0"/>
              </a:rPr>
              <a:t>, равен половине гипотенузы.</a:t>
            </a:r>
          </a:p>
          <a:p>
            <a:pPr eaLnBrk="1" hangingPunct="1"/>
            <a:r>
              <a:rPr lang="ru-RU" sz="2800" smtClean="0">
                <a:cs typeface="Arial" charset="0"/>
              </a:rPr>
              <a:t>Если четырехугольник-ромб, то его противоположные углы равны.</a:t>
            </a:r>
          </a:p>
          <a:p>
            <a:pPr eaLnBrk="1" hangingPunct="1"/>
            <a:r>
              <a:rPr lang="ru-RU" sz="2800" smtClean="0">
                <a:cs typeface="Arial" charset="0"/>
              </a:rPr>
              <a:t>Окружность называется описанной, если она касается всех его сторон.</a:t>
            </a:r>
            <a:r>
              <a:rPr lang="ru-RU" sz="2800" smtClean="0"/>
              <a:t> 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7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1" dur="2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5" dur="2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9" dur="20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3" dur="20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0"/>
                            </p:stCondLst>
                            <p:childTnLst>
                              <p:par>
                                <p:cTn id="66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6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Тур1. «Эрудит»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9600" y="1628775"/>
            <a:ext cx="5402263" cy="43910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Какое число делится без остатка на любое целое число, отличное от нуля?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Найдите число, 1\3 и 1\4 которого в сумме составляют 21.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Каждое из трех натуральных чисел разделили на их сумму; полученные числа сложили. Что получилось в итоге?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Стоимость книги 25 рублей и еще половина стоимости. Сколько стоит книга?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Подряд выписаны 99 натуральных чисел:1,2,…99. Сколько раз в записи встречается цифра 5?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sz="half" idx="2"/>
          </p:nvPr>
        </p:nvSpPr>
        <p:spPr>
          <a:xfrm>
            <a:off x="6011863" y="1412875"/>
            <a:ext cx="2522537" cy="46069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Ответы: 19; 3; 20; 50; 36; 0; 1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 0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36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1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50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20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4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1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5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000"/>
                            </p:stCondLst>
                            <p:childTnLst>
                              <p:par>
                                <p:cTn id="98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9" dur="2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03" dur="2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7" dur="500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2" dur="500"/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7" dur="500"/>
                                        <p:tgtEl>
                                          <p:spTgt spid="6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2" dur="500"/>
                                        <p:tgtEl>
                                          <p:spTgt spid="6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7" dur="500"/>
                                        <p:tgtEl>
                                          <p:spTgt spid="6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6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55" grpId="0" build="p"/>
      <p:bldP spid="6155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6. «Да или нет»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Алгебра-это наука, занимающаяся изучением свойств чисел и их буквенными законами.</a:t>
            </a:r>
          </a:p>
          <a:p>
            <a:pPr eaLnBrk="1" hangingPunct="1"/>
            <a:r>
              <a:rPr lang="ru-RU" sz="2400" smtClean="0"/>
              <a:t>Целые и дробные числа называются натуральными.</a:t>
            </a:r>
          </a:p>
          <a:p>
            <a:pPr eaLnBrk="1" hangingPunct="1"/>
            <a:r>
              <a:rPr lang="ru-RU" sz="2400" smtClean="0"/>
              <a:t>Значение буквы, при котором уравнение обращается в верное числовое равенство, называется корнем.</a:t>
            </a:r>
          </a:p>
          <a:p>
            <a:pPr eaLnBrk="1" hangingPunct="1"/>
            <a:r>
              <a:rPr lang="ru-RU" sz="2400" smtClean="0"/>
              <a:t>Решением системы неравенств с одной переменной называется значение переменной, при которой верно хотя бы одно из неравенств системы.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0" dur="2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4" dur="2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8" dur="2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2" dur="20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56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6. « Да или нет»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Если обе части верного неравенства умножить или разделить на одно и то же отрицательное число, то получится верное неравенство.</a:t>
            </a:r>
          </a:p>
          <a:p>
            <a:pPr eaLnBrk="1" hangingPunct="1"/>
            <a:r>
              <a:rPr lang="ru-RU" sz="2800" smtClean="0"/>
              <a:t>Неравенства, имеющие одни и те же решения, называются равносильными.</a:t>
            </a:r>
          </a:p>
          <a:p>
            <a:pPr eaLnBrk="1" hangingPunct="1"/>
            <a:r>
              <a:rPr lang="ru-RU" sz="2800" smtClean="0"/>
              <a:t>Если дискриминант меньше нуля, то квадратное уравнение имеет два корня.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8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8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800"/>
                            </p:stCondLst>
                            <p:childTnLst>
                              <p:par>
                                <p:cTn id="29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0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800"/>
                            </p:stCondLst>
                            <p:childTnLst>
                              <p:par>
                                <p:cTn id="33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800"/>
                            </p:stCondLst>
                            <p:childTnLst>
                              <p:par>
                                <p:cTn id="37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8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800"/>
                            </p:stCondLst>
                            <p:childTnLst>
                              <p:par>
                                <p:cTn id="41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42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6. « Да или нет»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Тождеством называется равенство, верное при всех допустимых значениях входящих в него переменных.</a:t>
            </a:r>
          </a:p>
          <a:p>
            <a:pPr eaLnBrk="1" hangingPunct="1"/>
            <a:r>
              <a:rPr lang="ru-RU" sz="2800" smtClean="0"/>
              <a:t>Обратной пропорциональностью называется функция, которую можно задать формулой вида </a:t>
            </a:r>
            <a:r>
              <a:rPr lang="en-US" sz="2800" smtClean="0"/>
              <a:t>y=k</a:t>
            </a:r>
            <a:r>
              <a:rPr lang="ru-RU" sz="2800" smtClean="0"/>
              <a:t> </a:t>
            </a:r>
            <a:r>
              <a:rPr lang="en-US" sz="2800" smtClean="0"/>
              <a:t>\</a:t>
            </a:r>
            <a:r>
              <a:rPr lang="ru-RU" sz="2800" smtClean="0"/>
              <a:t> </a:t>
            </a:r>
            <a:r>
              <a:rPr lang="en-US" sz="2800" smtClean="0"/>
              <a:t>x</a:t>
            </a:r>
            <a:r>
              <a:rPr lang="ru-RU" sz="2800" smtClean="0"/>
              <a:t>, где х - переменная, </a:t>
            </a:r>
            <a:r>
              <a:rPr lang="en-US" sz="2800" smtClean="0"/>
              <a:t>k</a:t>
            </a:r>
            <a:r>
              <a:rPr lang="ru-RU" sz="2800" smtClean="0"/>
              <a:t> – любое число.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5" dur="2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9" dur="20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3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7. «Ребусы»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000" b="1" smtClean="0"/>
              <a:t>Решите ребусы.</a:t>
            </a: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сканирование34234"/>
          <p:cNvPicPr>
            <a:picLocks noChangeAspect="1" noChangeArrowheads="1"/>
          </p:cNvPicPr>
          <p:nvPr/>
        </p:nvPicPr>
        <p:blipFill>
          <a:blip r:embed="rId3" cstate="print"/>
          <a:srcRect t="15350" b="35300"/>
          <a:stretch>
            <a:fillRect/>
          </a:stretch>
        </p:blipFill>
        <p:spPr bwMode="auto">
          <a:xfrm>
            <a:off x="0" y="0"/>
            <a:ext cx="91440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сканировани654643е"/>
          <p:cNvPicPr>
            <a:picLocks noChangeAspect="1" noChangeArrowheads="1"/>
          </p:cNvPicPr>
          <p:nvPr/>
        </p:nvPicPr>
        <p:blipFill>
          <a:blip r:embed="rId4" cstate="print"/>
          <a:srcRect t="20599" b="31100"/>
          <a:stretch>
            <a:fillRect/>
          </a:stretch>
        </p:blipFill>
        <p:spPr bwMode="auto">
          <a:xfrm>
            <a:off x="0" y="3544888"/>
            <a:ext cx="914400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сканирование5489"/>
          <p:cNvPicPr>
            <a:picLocks noChangeAspect="1" noChangeArrowheads="1"/>
          </p:cNvPicPr>
          <p:nvPr/>
        </p:nvPicPr>
        <p:blipFill>
          <a:blip r:embed="rId3" cstate="print"/>
          <a:srcRect t="10101" b="28999"/>
          <a:stretch>
            <a:fillRect/>
          </a:stretch>
        </p:blipFill>
        <p:spPr bwMode="auto">
          <a:xfrm>
            <a:off x="0" y="0"/>
            <a:ext cx="9144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сканирование621"/>
          <p:cNvPicPr>
            <a:picLocks noChangeAspect="1" noChangeArrowheads="1"/>
          </p:cNvPicPr>
          <p:nvPr/>
        </p:nvPicPr>
        <p:blipFill>
          <a:blip r:embed="rId4" cstate="print"/>
          <a:srcRect l="11414" t="8002" b="12199"/>
          <a:stretch>
            <a:fillRect/>
          </a:stretch>
        </p:blipFill>
        <p:spPr bwMode="auto">
          <a:xfrm>
            <a:off x="179388" y="3113088"/>
            <a:ext cx="8964612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сканирование4234"/>
          <p:cNvPicPr>
            <a:picLocks noChangeAspect="1" noChangeArrowheads="1"/>
          </p:cNvPicPr>
          <p:nvPr/>
        </p:nvPicPr>
        <p:blipFill>
          <a:blip r:embed="rId3" cstate="print"/>
          <a:srcRect t="18500" b="22701"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 descr="Scan0001"/>
          <p:cNvPicPr>
            <a:picLocks noChangeAspect="1" noChangeArrowheads="1"/>
          </p:cNvPicPr>
          <p:nvPr/>
        </p:nvPicPr>
        <p:blipFill>
          <a:blip r:embed="rId4" cstate="print"/>
          <a:srcRect l="9052" t="14301" b="19551"/>
          <a:stretch>
            <a:fillRect/>
          </a:stretch>
        </p:blipFill>
        <p:spPr bwMode="auto">
          <a:xfrm>
            <a:off x="0" y="3357563"/>
            <a:ext cx="896461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сканирование868258112"/>
          <p:cNvPicPr>
            <a:picLocks noChangeAspect="1" noChangeArrowheads="1"/>
          </p:cNvPicPr>
          <p:nvPr/>
        </p:nvPicPr>
        <p:blipFill>
          <a:blip r:embed="rId3" cstate="print"/>
          <a:srcRect t="15350" b="20599"/>
          <a:stretch>
            <a:fillRect/>
          </a:stretch>
        </p:blipFill>
        <p:spPr bwMode="auto">
          <a:xfrm>
            <a:off x="0" y="0"/>
            <a:ext cx="91440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 descr="сканирование0001"/>
          <p:cNvPicPr>
            <a:picLocks noChangeAspect="1" noChangeArrowheads="1"/>
          </p:cNvPicPr>
          <p:nvPr/>
        </p:nvPicPr>
        <p:blipFill>
          <a:blip r:embed="rId4" cstate="print"/>
          <a:srcRect t="2751" b="24800"/>
          <a:stretch>
            <a:fillRect/>
          </a:stretch>
        </p:blipFill>
        <p:spPr bwMode="auto">
          <a:xfrm>
            <a:off x="0" y="3141663"/>
            <a:ext cx="9144000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8. «Веселые нотки»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Назовите песни, в которых имеются числительные.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800"/>
                            </p:stCondLst>
                            <p:childTnLst>
                              <p:par>
                                <p:cTn id="17" presetID="12" presetClass="exit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lide(fromBottom)">
                                      <p:cBhvr>
                                        <p:cTn id="18" dur="3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800"/>
                            </p:stCondLst>
                            <p:childTnLst>
                              <p:par>
                                <p:cTn id="21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22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4032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4800" smtClean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0000" b="1" i="1" smtClean="0">
                <a:solidFill>
                  <a:schemeClr val="tx2"/>
                </a:solidFill>
                <a:latin typeface="Monotype Corsiva" pitchFamily="66" charset="0"/>
              </a:rPr>
              <a:t>Подведение итогов</a:t>
            </a: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2" dur="30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1. «Эрудит»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9600" y="1628775"/>
            <a:ext cx="5402263" cy="43910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К однозначному числу приписали такую же цифру. Во сколько раз увеличилось это число?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60 листов бумаги имеют толщину 1 см. Какова толщина книги, если в ней 240 страниц?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Три курицы за 3 дня снесли три яйца. Сколько яиц снесут 12 кур за 12 дней?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Чему равно частное, когда делимое и делитель равны между собой?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Пять землекопов за 5 часов выкапывают 5 м канавы. Сколько землекопов за 100 ч выкопают 100 м канавы?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6084888" y="1557338"/>
            <a:ext cx="2303462" cy="44910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Ответы: 4; 12; 100; 11; 2; 48; 1; 5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 11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2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48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1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5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4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000"/>
                                        <p:tgtEl>
                                          <p:spTgt spid="225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225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225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0"/>
                                        <p:tgtEl>
                                          <p:spTgt spid="225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3000" fill="hold"/>
                                        <p:tgtEl>
                                          <p:spTgt spid="225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0" fill="hold"/>
                                        <p:tgtEl>
                                          <p:spTgt spid="225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87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1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5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9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2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03" dur="2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6" presetID="1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7" dur="300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2" dur="300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7" dur="3000"/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2" dur="3000"/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7" dur="3000"/>
                                        <p:tgtEl>
                                          <p:spTgt spid="225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3000"/>
                                        <p:tgtEl>
                                          <p:spTgt spid="225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1. «Эрудит»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9600" y="1484313"/>
            <a:ext cx="5257800" cy="45354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Бревно длиной 5 м нужно распилить на метровые чурки. Каждый распил занимает 1,5 мин. За сколько минут распилят бревно?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Двое очистили 400 картофелин: один чистил 3 штуки в минуту, второй-2; второй работал на 25 минут больше. Сколько времени работал каждый?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Изделие весит 89,4 г.Сколько тонн весит миллион таких вещей?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Трое играли в шашки. Всего сыграно три партии. Сколько партий сыграл каждый?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Число, равное отношению длины окружности к длине ее диаметра?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940425" y="1484313"/>
            <a:ext cx="2593975" cy="45354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Ответы: 8940; 3; 6; 89,4; 2; 70; 95; 3,14…</a:t>
            </a:r>
            <a:endParaRPr lang="ru-RU" sz="20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cs typeface="Arial" charset="0"/>
              </a:rPr>
              <a:t>6</a:t>
            </a:r>
          </a:p>
          <a:p>
            <a:pPr eaLnBrk="1" hangingPunct="1">
              <a:lnSpc>
                <a:spcPct val="80000"/>
              </a:lnSpc>
            </a:pPr>
            <a:endParaRPr lang="ru-RU" sz="20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cs typeface="Arial" charset="0"/>
              </a:rPr>
              <a:t>70; 95</a:t>
            </a:r>
          </a:p>
          <a:p>
            <a:pPr eaLnBrk="1" hangingPunct="1">
              <a:lnSpc>
                <a:spcPct val="80000"/>
              </a:lnSpc>
            </a:pPr>
            <a:endParaRPr lang="ru-RU" sz="20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0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cs typeface="Arial" charset="0"/>
              </a:rPr>
              <a:t>89,4</a:t>
            </a:r>
          </a:p>
          <a:p>
            <a:pPr eaLnBrk="1" hangingPunct="1">
              <a:lnSpc>
                <a:spcPct val="80000"/>
              </a:lnSpc>
            </a:pPr>
            <a:endParaRPr lang="ru-RU" sz="20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0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cs typeface="Arial" charset="0"/>
              </a:rPr>
              <a:t>2</a:t>
            </a:r>
          </a:p>
          <a:p>
            <a:pPr eaLnBrk="1" hangingPunct="1">
              <a:lnSpc>
                <a:spcPct val="80000"/>
              </a:lnSpc>
            </a:pPr>
            <a:endParaRPr lang="ru-RU" sz="20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00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cs typeface="Arial" charset="0"/>
              </a:rPr>
              <a:t>3,14…</a:t>
            </a:r>
          </a:p>
          <a:p>
            <a:pPr eaLnBrk="1" hangingPunct="1">
              <a:lnSpc>
                <a:spcPct val="80000"/>
              </a:lnSpc>
            </a:pPr>
            <a:endParaRPr lang="el-GR" sz="2000" smtClean="0">
              <a:cs typeface="Arial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4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87" dur="3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1" dur="3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5" dur="3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9" dur="3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2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03" dur="3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6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7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0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1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4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5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8500"/>
                            </p:stCondLst>
                            <p:childTnLst>
                              <p:par>
                                <p:cTn id="118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9" dur="500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2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3" dur="500"/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9500"/>
                            </p:stCondLst>
                            <p:childTnLst>
                              <p:par>
                                <p:cTn id="126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7" dur="500"/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Великие математики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9600" y="1628775"/>
            <a:ext cx="5257800" cy="43910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Первая женщина-математик.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Математик, проживший всего 20 лет, но обессмертивший свое имя.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Немецкий ученый, философ и лингвист, историк и биолог, дипломат и политик, математик и изобретатель.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Русский ученый, 19 лет был ректором Казанского университета, создатель неевклидовой геометрии.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Английский математик, больше известный своими физическими законами.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  <p:sp>
        <p:nvSpPr>
          <p:cNvPr id="24581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940425" y="1341438"/>
            <a:ext cx="2593975" cy="46783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Ответы: </a:t>
            </a:r>
            <a:r>
              <a:rPr lang="ru-RU" sz="1600" smtClean="0"/>
              <a:t>Понтрягин; Декарт; Э.Галуа; Лейбниц; Лобачевский; Ньютон; Гипатия</a:t>
            </a:r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Гипатия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Галуа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Лейбниц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Лобачевский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Ньютон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45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45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45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87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1" dur="2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5" dur="2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99" dur="20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03" dur="20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7" dur="5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1" dur="5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5" dur="500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9" dur="500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2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3" dur="500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6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7" dur="500"/>
                                        <p:tgtEl>
                                          <p:spTgt spid="245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Тур 2.  «Наборщики»</a:t>
            </a:r>
            <a:r>
              <a:rPr lang="ru-RU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4800" b="1" i="1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5400" b="1" i="1" smtClean="0"/>
              <a:t>Арифметика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xit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0" dur="5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25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2" grpId="1"/>
      <p:bldP spid="256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3. «С полуслова»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прямоугольнике диагонали …</a:t>
            </a:r>
          </a:p>
          <a:p>
            <a:pPr eaLnBrk="1" hangingPunct="1"/>
            <a:r>
              <a:rPr lang="ru-RU" smtClean="0"/>
              <a:t>Арифметическим квадратным корнем из числа а называется …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26" dur="3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30" dur="3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0"/>
                            </p:stCondLst>
                            <p:childTnLst>
                              <p:par>
                                <p:cTn id="3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3. « С полуслова»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Трапеция-это четырехугольник, у которого …</a:t>
            </a:r>
          </a:p>
          <a:p>
            <a:pPr eaLnBrk="1" hangingPunct="1"/>
            <a:r>
              <a:rPr lang="ru-RU" smtClean="0"/>
              <a:t>Как называется квадратное уравнение, у которого первый коэффициент равен 1…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750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26" dur="3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75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30" dur="5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750"/>
                            </p:stCondLst>
                            <p:childTnLst>
                              <p:par>
                                <p:cTn id="3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ТУР 3. «С полуслова»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ромбе диагонали …</a:t>
            </a:r>
          </a:p>
          <a:p>
            <a:pPr eaLnBrk="1" hangingPunct="1"/>
            <a:r>
              <a:rPr lang="ru-RU" smtClean="0"/>
              <a:t>Решением неравенства с одной переменной называется …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750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26" dur="3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75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30" dur="3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750"/>
                            </p:stCondLst>
                            <p:childTnLst>
                              <p:par>
                                <p:cTn id="33" presetID="21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0" grpId="1"/>
    </p:bldLst>
  </p:timing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1033</TotalTime>
  <Words>953</Words>
  <Application>Microsoft Office PowerPoint</Application>
  <PresentationFormat>Экран (4:3)</PresentationFormat>
  <Paragraphs>175</Paragraphs>
  <Slides>29</Slides>
  <Notes>29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Wingdings</vt:lpstr>
      <vt:lpstr>Arial Black</vt:lpstr>
      <vt:lpstr>Times New Roman</vt:lpstr>
      <vt:lpstr>Monotype Corsiva</vt:lpstr>
      <vt:lpstr>Скругленный</vt:lpstr>
      <vt:lpstr>Салют</vt:lpstr>
      <vt:lpstr> БРЕЙН-РИНГ Подготовила учитель математики МКОУ «Покровская СОШ» Аветисян М. С.</vt:lpstr>
      <vt:lpstr>Тур1. «Эрудит»</vt:lpstr>
      <vt:lpstr>ТУР 1. «Эрудит»</vt:lpstr>
      <vt:lpstr>ТУР 1. «Эрудит»</vt:lpstr>
      <vt:lpstr>Великие математики</vt:lpstr>
      <vt:lpstr>Тур 2.  «Наборщики» </vt:lpstr>
      <vt:lpstr>ТУР 3. «С полуслова»</vt:lpstr>
      <vt:lpstr>ТУР 3. « С полуслова»</vt:lpstr>
      <vt:lpstr>ТУР 3. «С полуслова»</vt:lpstr>
      <vt:lpstr>ТУР 3. «С полуслова»</vt:lpstr>
      <vt:lpstr>ТУР 3. «С полуслова»</vt:lpstr>
      <vt:lpstr>ТУР 3. «С полуслова»</vt:lpstr>
      <vt:lpstr>ТУР 3. «С полуслова»</vt:lpstr>
      <vt:lpstr>ТУР 3. « С полуслова»</vt:lpstr>
      <vt:lpstr>ТУР 3. «С полуслова»</vt:lpstr>
      <vt:lpstr>ТУР 4. «Расшифруй анаграмму»</vt:lpstr>
      <vt:lpstr>ТУР 5. «Аукцион»</vt:lpstr>
      <vt:lpstr>ТУР 6. «Да или нет» </vt:lpstr>
      <vt:lpstr>ТУР 6. « Да или нет»</vt:lpstr>
      <vt:lpstr>ТУР 6. «Да или нет»</vt:lpstr>
      <vt:lpstr>ТУР 6. « Да или нет»</vt:lpstr>
      <vt:lpstr>ТУР 6. « Да или нет»</vt:lpstr>
      <vt:lpstr>ТУР 7. «Ребусы»</vt:lpstr>
      <vt:lpstr>Слайд 24</vt:lpstr>
      <vt:lpstr>Слайд 25</vt:lpstr>
      <vt:lpstr>Слайд 26</vt:lpstr>
      <vt:lpstr>Слайд 27</vt:lpstr>
      <vt:lpstr>ТУР 8. «Веселые нотки»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БРЕЙН-РИНГ</dc:title>
  <dc:creator>AVER</dc:creator>
  <cp:lastModifiedBy>андрей</cp:lastModifiedBy>
  <cp:revision>19</cp:revision>
  <dcterms:created xsi:type="dcterms:W3CDTF">2008-04-15T16:31:47Z</dcterms:created>
  <dcterms:modified xsi:type="dcterms:W3CDTF">2018-04-09T18:55:18Z</dcterms:modified>
</cp:coreProperties>
</file>