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3"/>
  </p:notesMasterIdLst>
  <p:sldIdLst>
    <p:sldId id="258" r:id="rId2"/>
    <p:sldId id="261" r:id="rId3"/>
    <p:sldId id="260" r:id="rId4"/>
    <p:sldId id="271" r:id="rId5"/>
    <p:sldId id="290" r:id="rId6"/>
    <p:sldId id="291" r:id="rId7"/>
    <p:sldId id="263" r:id="rId8"/>
    <p:sldId id="267" r:id="rId9"/>
    <p:sldId id="266" r:id="rId10"/>
    <p:sldId id="294" r:id="rId11"/>
    <p:sldId id="295" r:id="rId12"/>
    <p:sldId id="296" r:id="rId13"/>
    <p:sldId id="297" r:id="rId14"/>
    <p:sldId id="301" r:id="rId15"/>
    <p:sldId id="300" r:id="rId16"/>
    <p:sldId id="298" r:id="rId17"/>
    <p:sldId id="302" r:id="rId18"/>
    <p:sldId id="303" r:id="rId19"/>
    <p:sldId id="305" r:id="rId20"/>
    <p:sldId id="299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1" autoAdjust="0"/>
    <p:restoredTop sz="94676" autoAdjust="0"/>
  </p:normalViewPr>
  <p:slideViewPr>
    <p:cSldViewPr>
      <p:cViewPr varScale="1">
        <p:scale>
          <a:sx n="52" d="100"/>
          <a:sy n="52" d="100"/>
        </p:scale>
        <p:origin x="-10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F670B8-1011-4B45-AD24-C9EF4178CCFE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01A82-8FE0-41A2-AE8A-0D21B7242C1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9796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01A82-8FE0-41A2-AE8A-0D21B7242C17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75152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01A82-8FE0-41A2-AE8A-0D21B7242C1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7515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4D77D7FA-C37C-4876-A91F-094B34951FA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77D7FA-C37C-4876-A91F-094B34951FA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4D77D7FA-C37C-4876-A91F-094B34951FA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4D77D7FA-C37C-4876-A91F-094B34951FA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D77D7FA-C37C-4876-A91F-094B34951FA1}" type="datetimeFigureOut">
              <a:rPr lang="ru-RU" smtClean="0"/>
              <a:pPr/>
              <a:t>13.12.2017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F2FECDBF-792E-49C3-AC9D-54F08203E7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>
    <p:wheel spokes="3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semethod.ru/about.php?id_submenu=1" TargetMode="External"/><Relationship Id="rId2" Type="http://schemas.openxmlformats.org/officeDocument/2006/relationships/hyperlink" Target="http://www.evolkov.net/case/case.study.html" TargetMode="Externa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3688" y="1412776"/>
            <a:ext cx="5737270" cy="3159232"/>
          </a:xfrm>
        </p:spPr>
        <p:txBody>
          <a:bodyPr anchor="t"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МБДОУ «Детский сад комбинированного вида №11 »</a:t>
            </a:r>
            <a:r>
              <a:rPr lang="ru-RU" sz="5400" b="1" i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5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5400" b="1" i="1" dirty="0" smtClean="0">
                <a:solidFill>
                  <a:srgbClr val="C00000"/>
                </a:solidFill>
                <a:latin typeface="Georgia" pitchFamily="18" charset="0"/>
              </a:rPr>
              <a:t/>
            </a:r>
            <a:br>
              <a:rPr lang="ru-RU" sz="5400" b="1" i="1" dirty="0" smtClean="0">
                <a:solidFill>
                  <a:srgbClr val="C00000"/>
                </a:solidFill>
                <a:latin typeface="Georgia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Georgia" pitchFamily="18" charset="0"/>
              </a:rPr>
              <a:t>«Кейс технология метод развития активного проблемно-ситуативного анализа у детей дошкольного возраста»</a:t>
            </a:r>
            <a:endParaRPr lang="ru-RU" sz="3200" b="1" i="1" dirty="0">
              <a:solidFill>
                <a:srgbClr val="C00000"/>
              </a:solidFill>
              <a:latin typeface="Georgia" pitchFamily="18" charset="0"/>
            </a:endParaRPr>
          </a:p>
        </p:txBody>
      </p:sp>
      <p:pic>
        <p:nvPicPr>
          <p:cNvPr id="4098" name="Picture 2" descr="http://wiki.iteach.ru/images/7/77/1389795210_11111111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00100" y="4714884"/>
            <a:ext cx="1217181" cy="1039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9595288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В процессе освоения кейс-технологий дети:</a:t>
            </a:r>
            <a:r>
              <a:rPr lang="ru-RU" sz="2400" dirty="0" smtClean="0">
                <a:latin typeface="+mn-lt"/>
              </a:rPr>
              <a:t/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-учатся получать необходимую информацию в общении;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-умение соотносить свои устремления с интересами других;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-учатся доказывать свою точку зрения, аргументировать ответ, формулировать вопрос, --участвовать в дискуссии;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-учатся отстаивать свою точку зрения; </a:t>
            </a:r>
            <a:br>
              <a:rPr lang="ru-RU" sz="2400" dirty="0" smtClean="0">
                <a:latin typeface="+mn-lt"/>
              </a:rPr>
            </a:br>
            <a:r>
              <a:rPr lang="ru-RU" sz="2400" dirty="0" smtClean="0">
                <a:latin typeface="+mn-lt"/>
              </a:rPr>
              <a:t>-умение принимать помощь.</a:t>
            </a:r>
            <a:br>
              <a:rPr lang="ru-RU" sz="2400" dirty="0" smtClean="0">
                <a:latin typeface="+mn-lt"/>
              </a:rPr>
            </a:br>
            <a:endParaRPr lang="ru-RU" sz="2400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26200"/>
            <a:ext cx="3020487" cy="17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  <a:latin typeface="+mn-lt"/>
              </a:rPr>
              <a:t>Кейс-технологии формируют коммуникативные  навыки:</a:t>
            </a: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-происходит формирование у детей навыков работы в команде;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-умение вести диалог со взрослыми и сверстниками;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-развивается умение адекватно реагировать в возникающих конфликтных ситуациях;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-обеспечивается взаимосвязь с жизнью и игрой ребенка;</a:t>
            </a:r>
            <a:br>
              <a:rPr lang="ru-RU" sz="2000" b="1" dirty="0" smtClean="0">
                <a:latin typeface="+mn-lt"/>
              </a:rPr>
            </a:br>
            <a:r>
              <a:rPr lang="ru-RU" sz="2000" b="1" dirty="0" smtClean="0">
                <a:latin typeface="+mn-lt"/>
              </a:rPr>
              <a:t>-учатся применять самостоятельно, без помощи взрослого полученные знания в   реальной жизни</a:t>
            </a:r>
            <a:r>
              <a:rPr lang="ru-RU" sz="2400" b="1" dirty="0" smtClean="0">
                <a:latin typeface="+mn-lt"/>
              </a:rPr>
              <a:t>;</a:t>
            </a:r>
            <a:br>
              <a:rPr lang="ru-RU" sz="2400" b="1" dirty="0" smtClean="0">
                <a:latin typeface="+mn-lt"/>
              </a:rPr>
            </a:br>
            <a:endParaRPr lang="ru-RU" sz="2400" b="1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8064" y="4426200"/>
            <a:ext cx="3020487" cy="1739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l"/>
            <a:r>
              <a:rPr lang="ru-RU" sz="2400" b="1" dirty="0" smtClean="0">
                <a:solidFill>
                  <a:srgbClr val="C00000"/>
                </a:solidFill>
                <a:latin typeface="+mn-lt"/>
              </a:rPr>
              <a:t>Чем отличается кейс от проблемной ситуации? </a:t>
            </a:r>
            <a:br>
              <a:rPr lang="ru-RU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ru-RU" sz="2400" b="1" dirty="0" smtClean="0">
                <a:latin typeface="+mn-lt"/>
              </a:rPr>
              <a:t>Отличительной особенностью кейс - метода является создание проблемной ситуации на основе фактов из реальной жизни.</a:t>
            </a:r>
            <a:endParaRPr lang="ru-RU" sz="2400" b="1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40674" y="2924944"/>
            <a:ext cx="5627878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Кейс-иллюстрация, </a:t>
            </a:r>
            <a:r>
              <a:rPr lang="ru-RU" sz="2800" b="1" dirty="0" smtClean="0">
                <a:latin typeface="+mn-lt"/>
              </a:rPr>
              <a:t>- </a:t>
            </a:r>
            <a:r>
              <a:rPr lang="ru-RU" sz="2800" dirty="0" smtClean="0">
                <a:latin typeface="+mn-lt"/>
              </a:rPr>
              <a:t>это иллюстрация, которая используется для рассмотрения проблемной ситуации. </a:t>
            </a:r>
            <a:br>
              <a:rPr lang="ru-RU" sz="2800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Целью </a:t>
            </a:r>
            <a:r>
              <a:rPr lang="ru-RU" sz="2800" dirty="0" smtClean="0">
                <a:latin typeface="+mn-lt"/>
              </a:rPr>
              <a:t>работы с ней является разбор сути проблемы, анализ возможных решений и выбор лучшего из них.</a:t>
            </a:r>
            <a:br>
              <a:rPr lang="ru-RU" sz="2800" dirty="0" smtClean="0">
                <a:latin typeface="+mn-lt"/>
              </a:rPr>
            </a:br>
            <a:endParaRPr lang="ru-RU" sz="2800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98914" y="3573016"/>
            <a:ext cx="4377238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l"/>
            <a:r>
              <a:rPr lang="ru-RU" sz="2800" b="1" dirty="0" smtClean="0">
                <a:solidFill>
                  <a:srgbClr val="C00000"/>
                </a:solidFill>
                <a:latin typeface="+mn-lt"/>
              </a:rPr>
              <a:t>В «фото – кейс» входит:</a:t>
            </a:r>
            <a:r>
              <a:rPr lang="ru-RU" sz="2800" b="1" dirty="0" smtClean="0">
                <a:latin typeface="+mn-lt"/>
              </a:rPr>
              <a:t/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Фото, сюжет которого отражает какую – либо проблему.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Текст к кейсу, который описывает совокупность событий.</a:t>
            </a:r>
            <a:br>
              <a:rPr lang="ru-RU" sz="2800" b="1" dirty="0" smtClean="0">
                <a:latin typeface="+mn-lt"/>
              </a:rPr>
            </a:br>
            <a:r>
              <a:rPr lang="ru-RU" sz="2800" b="1" dirty="0" smtClean="0">
                <a:latin typeface="+mn-lt"/>
              </a:rPr>
              <a:t>Задание – правильно поставленный вопрос. В нем должна быть мотивация на решение проблемы.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437112"/>
            <a:ext cx="2956080" cy="17020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764704"/>
            <a:ext cx="6965245" cy="3600400"/>
          </a:xfrm>
        </p:spPr>
        <p:txBody>
          <a:bodyPr anchor="t">
            <a:noAutofit/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</a:rPr>
              <a:t>Технология «Фото – кейс».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latin typeface="+mn-lt"/>
              </a:rPr>
              <a:t>Фото «Мальчик не ест суп»</a:t>
            </a:r>
            <a:r>
              <a:rPr lang="ru-RU" sz="1600" b="1" dirty="0" smtClean="0">
                <a:latin typeface="+mn-lt"/>
              </a:rPr>
              <a:t/>
            </a:r>
            <a:br>
              <a:rPr lang="ru-RU" sz="16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>Цель: создать мотивацию необходимости кушать первое блюдо.</a:t>
            </a:r>
            <a:br>
              <a:rPr lang="ru-RU" sz="1800" b="1" dirty="0" smtClean="0">
                <a:latin typeface="+mn-lt"/>
              </a:rPr>
            </a:br>
            <a:r>
              <a:rPr lang="ru-RU" sz="1800" b="1" dirty="0" smtClean="0">
                <a:latin typeface="+mn-lt"/>
              </a:rPr>
              <a:t>Текст: В детском саду наступило время обеда. Повара постарались и приготовили вкусный и полезный суп. Аппетитный запах разносился по всему саду. Помощник воспитателя накрыла на стол. Дети сели за стол и стали кушать. И только Егор сидел над тарелкой. Почему мальчик не ест суп? Чем полезен суп? Как бы ты поступил на месте Егора?</a:t>
            </a:r>
            <a:br>
              <a:rPr lang="ru-RU" sz="1800" b="1" dirty="0" smtClean="0">
                <a:latin typeface="+mn-lt"/>
              </a:rPr>
            </a:br>
            <a:endParaRPr lang="ru-RU" sz="1800" b="1" dirty="0">
              <a:latin typeface="+mn-lt"/>
            </a:endParaRPr>
          </a:p>
        </p:txBody>
      </p:sp>
      <p:pic>
        <p:nvPicPr>
          <p:cNvPr id="5" name="Рисунок 4" descr="H:\Фото-кейс\мальчик не ест суп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645024"/>
            <a:ext cx="4464496" cy="273630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just"/>
            <a:r>
              <a:rPr lang="ru-RU" sz="2800" b="1" dirty="0" smtClean="0">
                <a:solidFill>
                  <a:srgbClr val="C00000"/>
                </a:solidFill>
              </a:rPr>
              <a:t>Главное предназначение  кейс-технологии </a:t>
            </a:r>
            <a:r>
              <a:rPr lang="ru-RU" sz="2800" dirty="0" smtClean="0">
                <a:solidFill>
                  <a:srgbClr val="C00000"/>
                </a:solidFill>
              </a:rPr>
              <a:t>— </a:t>
            </a:r>
            <a:r>
              <a:rPr lang="ru-RU" sz="2800" b="1" dirty="0" smtClean="0"/>
              <a:t>развивать способность исследовать  различные проблемы и находить их решение, то есть, научиться работать с информацией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endParaRPr lang="ru-RU" sz="2800" dirty="0">
              <a:latin typeface="+mn-lt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3313315"/>
            <a:ext cx="4828288" cy="277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pPr algn="l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endParaRPr lang="ru-RU" sz="1600" dirty="0"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63040" y="928670"/>
            <a:ext cx="6196405" cy="479439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Кейс иллюстрация</a:t>
            </a:r>
            <a:endParaRPr lang="ru-RU" dirty="0"/>
          </a:p>
        </p:txBody>
      </p:sp>
      <p:pic>
        <p:nvPicPr>
          <p:cNvPr id="1027" name="Picture 3" descr="D:\DCIM\Camera\2017-11-28 16.28.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21438" y="2178836"/>
            <a:ext cx="4572032" cy="3500461"/>
          </a:xfrm>
          <a:prstGeom prst="rect">
            <a:avLst/>
          </a:prstGeom>
          <a:noFill/>
        </p:spPr>
      </p:pic>
      <p:pic>
        <p:nvPicPr>
          <p:cNvPr id="1028" name="Picture 4" descr="D:\DCIM\Camera\2017-11-28 16.28.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128773" y="2229154"/>
            <a:ext cx="4672668" cy="3500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pPr algn="l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endParaRPr lang="ru-RU" sz="1600" dirty="0"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63040" y="928670"/>
            <a:ext cx="6196405" cy="4794399"/>
          </a:xfrm>
        </p:spPr>
        <p:txBody>
          <a:bodyPr/>
          <a:lstStyle/>
          <a:p>
            <a:pPr algn="ctr">
              <a:buNone/>
            </a:pPr>
            <a:r>
              <a:rPr lang="ru-RU" smtClean="0"/>
              <a:t>Кейс альбомы</a:t>
            </a:r>
            <a:endParaRPr lang="ru-RU" dirty="0"/>
          </a:p>
        </p:txBody>
      </p:sp>
      <p:pic>
        <p:nvPicPr>
          <p:cNvPr id="2050" name="Picture 2" descr="D:\DCIM\Camera\2017-09-27 16.04.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643050"/>
            <a:ext cx="6953266" cy="4429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t">
            <a:noAutofit/>
          </a:bodyPr>
          <a:lstStyle/>
          <a:p>
            <a:pPr algn="l"/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endParaRPr lang="ru-RU" sz="1600" dirty="0"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63040" y="928670"/>
            <a:ext cx="6196405" cy="4794399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Сюжетно-ролевые игры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3074" name="Picture 2" descr="C:\Users\User\Documents\2 младшая\Фото\2017-02-02 09.26.3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71612"/>
            <a:ext cx="3429024" cy="4643470"/>
          </a:xfrm>
          <a:prstGeom prst="rect">
            <a:avLst/>
          </a:prstGeom>
          <a:noFill/>
        </p:spPr>
      </p:pic>
      <p:pic>
        <p:nvPicPr>
          <p:cNvPr id="3075" name="Picture 3" descr="C:\Users\User\Documents\2 младшая\Фото\2017-02-02 09.27.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571612"/>
            <a:ext cx="3375427" cy="45720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052736"/>
            <a:ext cx="63367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Кейс-технология</a:t>
            </a:r>
            <a:r>
              <a:rPr lang="ru-RU" altLang="ru-RU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altLang="ru-RU" sz="2800" dirty="0" smtClean="0">
                <a:latin typeface="+mj-lt"/>
                <a:cs typeface="Times New Roman" panose="02020603050405020304" pitchFamily="18" charset="0"/>
              </a:rPr>
              <a:t>это интерактивная технология для краткосрочного обучения , на основе реальных или вымышленных ситуаций, направленная не столько на освоение знаний, сколько на формирование у слушателей новых качеств и умений.</a:t>
            </a:r>
            <a:endParaRPr lang="ru-RU" altLang="ru-RU" sz="2800" dirty="0">
              <a:latin typeface="+mj-lt"/>
              <a:cs typeface="Times New Roman" panose="02020603050405020304" pitchFamily="18" charset="0"/>
            </a:endParaRPr>
          </a:p>
        </p:txBody>
      </p:sp>
      <p:pic>
        <p:nvPicPr>
          <p:cNvPr id="7170" name="Picture 2" descr="best-text.ru &amp;Mcy;&amp;ycy; &amp;pcy;&amp;icy;&amp;shcy;&amp;iecy;&amp;mcy; &amp;scy;&amp;tcy;&amp;acy;&amp;tcy;&amp;softcy;&amp;icy; &amp;icy; &amp;rcy;&amp;iecy;&amp;kcy;&amp;lcy;&amp;acy;&amp;mcy;&amp;ncy;&amp;ycy;&amp;iecy; &amp;tcy;&amp;iecy;&amp;kcy;&amp;scy;&amp;tcy;&amp;ycy; - &amp;Ncy;&amp;ocy;&amp;vcy;&amp;ocy;&amp;scy;&amp;tcy;&amp;icy; - 05 - 46 &amp;Scy;&amp;icy;&amp;tcy;&amp;ucy;&amp;acy;&amp;tscy;&amp;icy;&amp;ocy;&amp;ncy;&amp;ncy;&amp;ycy;&amp;jcy; &amp;acy;&amp;ncy;&amp;acy;&amp;lcy;&amp;icy;&amp;z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717032"/>
            <a:ext cx="297180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51905950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980728"/>
            <a:ext cx="6965245" cy="3384376"/>
          </a:xfrm>
        </p:spPr>
        <p:txBody>
          <a:bodyPr anchor="t">
            <a:noAutofit/>
          </a:bodyPr>
          <a:lstStyle/>
          <a:p>
            <a:pPr algn="l"/>
            <a:r>
              <a:rPr lang="ru-RU" sz="2000" b="1" dirty="0" smtClean="0">
                <a:solidFill>
                  <a:srgbClr val="C00000"/>
                </a:solidFill>
              </a:rPr>
              <a:t>Литература:</a:t>
            </a:r>
            <a:br>
              <a:rPr lang="ru-RU" sz="2000" b="1" dirty="0" smtClean="0">
                <a:solidFill>
                  <a:srgbClr val="C00000"/>
                </a:solidFill>
              </a:rPr>
            </a:br>
            <a:r>
              <a:rPr lang="ru-RU" sz="2000" b="1" dirty="0" smtClean="0">
                <a:solidFill>
                  <a:srgbClr val="C00000"/>
                </a:solidFill>
              </a:rPr>
              <a:t> 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Долгоруков, А. Метод case-study как современная технология профессионально-ориентированного обучения/ </a:t>
            </a:r>
            <a:r>
              <a:rPr lang="ru-RU" sz="1600" u="sng" dirty="0" smtClean="0">
                <a:hlinkClick r:id="rId2"/>
              </a:rPr>
              <a:t>URL:http://www.evolkov.net/case/case.study.html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Земскова А.С. Использование кейс-метода в образовательном процессе // Совет ректоров. – 2008. – №8. – С. 12-16.</a:t>
            </a:r>
            <a:br>
              <a:rPr lang="ru-RU" sz="1600" dirty="0" smtClean="0"/>
            </a:br>
            <a:r>
              <a:rPr lang="ru-RU" sz="1600" dirty="0" smtClean="0"/>
              <a:t>Кейс-метод. Окно в мир ситуационной методики обучения (case-study). [Электронный ресурс] / Доступ: http://www.casemethod.ru</a:t>
            </a:r>
            <a:br>
              <a:rPr lang="ru-RU" sz="1600" dirty="0" smtClean="0"/>
            </a:br>
            <a:r>
              <a:rPr lang="ru-RU" sz="1600" dirty="0" smtClean="0"/>
              <a:t>Сурмин, Ю. Что такое CASE-метод? Взгляд теоретика и практика./ URL: </a:t>
            </a:r>
            <a:r>
              <a:rPr lang="ru-RU" sz="1600" u="sng" dirty="0" smtClean="0">
                <a:hlinkClick r:id="rId3"/>
              </a:rPr>
              <a:t>http://www.casemethod.ru/about.php?id_submenu=1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Федянин Н., Давиденко В. Чем «кейс» отличается от чемоданчика? – Обучение за рубежом, 2000, №7 </a:t>
            </a:r>
            <a:br>
              <a:rPr lang="ru-RU" sz="1600" dirty="0" smtClean="0"/>
            </a:br>
            <a:r>
              <a:rPr lang="ru-RU" sz="1600" dirty="0" smtClean="0"/>
              <a:t>Шимутина Е.Н. Использование кейс- технологий в учебном процессе</a:t>
            </a:r>
            <a:br>
              <a:rPr lang="ru-RU" sz="1600" dirty="0" smtClean="0"/>
            </a:br>
            <a:r>
              <a:rPr lang="ru-RU" sz="1600" dirty="0" smtClean="0"/>
              <a:t>http://www.psylist.net/pedagogika/inovacii.htm    Педагогические технологии и инновации</a:t>
            </a:r>
            <a:br>
              <a:rPr lang="ru-RU" sz="1600" dirty="0" smtClean="0"/>
            </a:br>
            <a:r>
              <a:rPr lang="ru-RU" sz="1600" dirty="0" smtClean="0"/>
              <a:t>http://www.ido.edu.ru/ffec/psych/ps13.html   Развивающие педагогические технологии</a:t>
            </a:r>
            <a:br>
              <a:rPr lang="ru-RU" sz="1600" dirty="0" smtClean="0"/>
            </a:br>
            <a:r>
              <a:rPr lang="ru-RU" sz="1600" dirty="0" smtClean="0"/>
              <a:t> </a:t>
            </a:r>
            <a:br>
              <a:rPr lang="ru-RU" sz="1600" dirty="0" smtClean="0"/>
            </a:br>
            <a:endParaRPr lang="ru-RU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1452866" y="1268760"/>
            <a:ext cx="6359494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ru-RU" altLang="ru-RU" sz="3600" b="1" i="1" dirty="0" smtClean="0">
                <a:solidFill>
                  <a:srgbClr val="C00000"/>
                </a:solidFill>
                <a:latin typeface="Georgia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altLang="ru-RU" sz="3600" b="1" i="1" dirty="0">
              <a:solidFill>
                <a:srgbClr val="C00000"/>
              </a:solidFill>
              <a:latin typeface="Georgia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CONVERT .AZW TO .MOBI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73016"/>
            <a:ext cx="2670389" cy="1834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15701717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1412776"/>
            <a:ext cx="72008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>
              <a:defRPr/>
            </a:pPr>
            <a:r>
              <a:rPr lang="ru-RU" sz="3600" b="1" i="1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casus</a:t>
            </a: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i="1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(лат.)– 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anose="02020603050405020304" pitchFamily="18" charset="0"/>
              </a:rPr>
              <a:t>запутанный, необычный </a:t>
            </a:r>
            <a:r>
              <a:rPr lang="ru-RU" sz="3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anose="02020603050405020304" pitchFamily="18" charset="0"/>
              </a:rPr>
              <a:t>случай; </a:t>
            </a:r>
          </a:p>
          <a:p>
            <a:pPr marL="609600" indent="-609600">
              <a:defRPr/>
            </a:pPr>
            <a:r>
              <a:rPr lang="ru-RU" sz="3600" b="1" dirty="0">
                <a:latin typeface="+mj-lt"/>
                <a:cs typeface="Times New Roman" panose="02020603050405020304" pitchFamily="18" charset="0"/>
              </a:rPr>
              <a:t> </a:t>
            </a:r>
            <a:r>
              <a:rPr lang="ru-RU" sz="3600" b="1" i="1" dirty="0" err="1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case</a:t>
            </a:r>
            <a:r>
              <a:rPr lang="ru-RU" sz="3600" b="1" dirty="0">
                <a:solidFill>
                  <a:srgbClr val="C00000"/>
                </a:solidFill>
                <a:latin typeface="+mj-lt"/>
                <a:cs typeface="Times New Roman" panose="02020603050405020304" pitchFamily="18" charset="0"/>
              </a:rPr>
              <a:t> 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(</a:t>
            </a:r>
            <a:r>
              <a:rPr lang="ru-RU" sz="3600" b="1" dirty="0" err="1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анг</a:t>
            </a:r>
            <a:r>
              <a:rPr lang="ru-RU" sz="3600" b="1" dirty="0">
                <a:solidFill>
                  <a:schemeClr val="accent6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.) </a:t>
            </a:r>
            <a:r>
              <a:rPr lang="ru-RU" sz="3600" b="1" dirty="0">
                <a:latin typeface="+mj-lt"/>
                <a:cs typeface="Times New Roman" panose="02020603050405020304" pitchFamily="18" charset="0"/>
              </a:rPr>
              <a:t>– портфель, чемоданчик. </a:t>
            </a:r>
            <a:endParaRPr lang="ru-RU" sz="3600" b="1" i="1" dirty="0">
              <a:solidFill>
                <a:schemeClr val="accent6">
                  <a:lumMod val="50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" name="Picture 5" descr="bag1-bw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3212976"/>
            <a:ext cx="2664297" cy="2827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935976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7" y="817582"/>
            <a:ext cx="7016661" cy="1202485"/>
          </a:xfrm>
          <a:ln w="76200" cmpd="tri">
            <a:noFill/>
            <a:miter lim="800000"/>
            <a:headEnd/>
            <a:tailEnd/>
          </a:ln>
        </p:spPr>
        <p:txBody>
          <a:bodyPr>
            <a:normAutofit/>
          </a:bodyPr>
          <a:lstStyle/>
          <a:p>
            <a:r>
              <a:rPr lang="ru-RU" altLang="ru-RU" sz="3200" b="1" dirty="0" smtClean="0">
                <a:solidFill>
                  <a:srgbClr val="C00000"/>
                </a:solidFill>
                <a:latin typeface="+mn-lt"/>
              </a:rPr>
              <a:t>Для чего нужен кейс?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7" y="2203450"/>
            <a:ext cx="7056785" cy="3601814"/>
          </a:xfrm>
          <a:ln w="76200" cmpd="tri">
            <a:noFill/>
            <a:miter lim="800000"/>
            <a:headEnd/>
            <a:tailEnd/>
          </a:ln>
        </p:spPr>
        <p:txBody>
          <a:bodyPr/>
          <a:lstStyle/>
          <a:p>
            <a:pPr algn="just">
              <a:buFontTx/>
              <a:buNone/>
            </a:pPr>
            <a:r>
              <a:rPr lang="ru-RU" altLang="ru-RU" dirty="0" smtClean="0"/>
              <a:t>	</a:t>
            </a:r>
            <a:r>
              <a:rPr lang="ru-RU" altLang="ru-RU" dirty="0" smtClean="0">
                <a:cs typeface="Times New Roman" panose="02020603050405020304" pitchFamily="18" charset="0"/>
              </a:rPr>
              <a:t>Кейс дает возможность приблизиться к </a:t>
            </a:r>
            <a:r>
              <a:rPr lang="ru-RU" altLang="ru-RU" b="1" dirty="0" smtClean="0">
                <a:cs typeface="Times New Roman" panose="02020603050405020304" pitchFamily="18" charset="0"/>
              </a:rPr>
              <a:t>практике</a:t>
            </a:r>
            <a:r>
              <a:rPr lang="ru-RU" altLang="ru-RU" dirty="0" smtClean="0">
                <a:cs typeface="Times New Roman" panose="02020603050405020304" pitchFamily="18" charset="0"/>
              </a:rPr>
              <a:t>, встать на позицию человека, реально </a:t>
            </a:r>
            <a:r>
              <a:rPr lang="ru-RU" altLang="ru-RU" b="1" dirty="0" smtClean="0">
                <a:cs typeface="Times New Roman" panose="02020603050405020304" pitchFamily="18" charset="0"/>
              </a:rPr>
              <a:t>принимающего решения</a:t>
            </a:r>
            <a:r>
              <a:rPr lang="ru-RU" altLang="ru-RU" dirty="0" smtClean="0">
                <a:cs typeface="Times New Roman" panose="02020603050405020304" pitchFamily="18" charset="0"/>
              </a:rPr>
              <a:t>, </a:t>
            </a:r>
            <a:r>
              <a:rPr lang="ru-RU" altLang="ru-RU" b="1" dirty="0" smtClean="0">
                <a:cs typeface="Times New Roman" panose="02020603050405020304" pitchFamily="18" charset="0"/>
              </a:rPr>
              <a:t>учиться на ошибках других. </a:t>
            </a:r>
          </a:p>
          <a:p>
            <a:pPr>
              <a:buFontTx/>
              <a:buNone/>
            </a:pPr>
            <a:r>
              <a:rPr lang="ru-RU" altLang="ru-RU" b="1" dirty="0" smtClean="0"/>
              <a:t>	</a:t>
            </a:r>
            <a:endParaRPr lang="ru-RU" altLang="ru-RU" dirty="0" smtClean="0"/>
          </a:p>
        </p:txBody>
      </p:sp>
      <p:pic>
        <p:nvPicPr>
          <p:cNvPr id="1026" name="Picture 2" descr="&amp;Pcy;&amp;rcy;&amp;ocy;&amp;gcy;&amp;rcy;&amp;acy;&amp;mcy;&amp;mcy;&amp;acy; &amp;tcy;&amp;rcy;&amp;ucy;&amp;dcy;&amp;ocy;&amp;vcy;&amp;ocy;&amp;gcy;&amp;ocy; &amp;vcy;&amp;ocy;&amp;scy;&amp;pcy;&amp;icy;&amp;tcy;&amp;acy;&amp;ncy;&amp;icy;&amp;yacy; &amp;dcy;&amp;ocy;&amp;shcy;&amp;kcy;&amp;ocy;&amp;lcy;&amp;softcy;&amp;ncy;&amp;icy;&amp;kcy;&amp;ocy;&amp;vcy; - &amp;Fcy;&amp;acy;&amp;jcy;&amp;lcy;&amp;ocy;&amp;vcy;&amp;ycy;&amp;jcy; &amp;acy;&amp;rcy;&amp;khcy;&amp;icy;&amp;v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429000"/>
            <a:ext cx="2639037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46973813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628800"/>
            <a:ext cx="7272808" cy="2880320"/>
          </a:xfrm>
        </p:spPr>
        <p:txBody>
          <a:bodyPr anchor="t">
            <a:normAutofit fontScale="90000"/>
          </a:bodyPr>
          <a:lstStyle/>
          <a:p>
            <a:pPr lvl="0" algn="l"/>
            <a:r>
              <a:rPr lang="ru-RU" sz="2800" dirty="0" smtClean="0"/>
              <a:t>-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соответствовать четко поставленной цели создания;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-иметь соответствующий уровень трудности;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-иллюстрировать типичные ситуации;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-развивать аналитическое мышление;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-провоцировать дискуссию;</a:t>
            </a:r>
            <a:br>
              <a:rPr lang="ru-RU" sz="2800" dirty="0" smtClean="0">
                <a:latin typeface="Arial" pitchFamily="34" charset="0"/>
                <a:cs typeface="Arial" pitchFamily="34" charset="0"/>
              </a:rPr>
            </a:br>
            <a:r>
              <a:rPr lang="ru-RU" sz="2800" dirty="0" smtClean="0">
                <a:latin typeface="Arial" pitchFamily="34" charset="0"/>
                <a:cs typeface="Arial" pitchFamily="34" charset="0"/>
              </a:rPr>
              <a:t>-иметь несколько решений.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7365" y="404665"/>
            <a:ext cx="6417734" cy="1224135"/>
          </a:xfrm>
        </p:spPr>
        <p:txBody>
          <a:bodyPr>
            <a:noAutofit/>
          </a:bodyPr>
          <a:lstStyle/>
          <a:p>
            <a:endParaRPr lang="ru-RU" sz="32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Требования:</a:t>
            </a:r>
          </a:p>
          <a:p>
            <a: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6146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4365104"/>
            <a:ext cx="3251663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5474669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628800"/>
            <a:ext cx="6840760" cy="3528392"/>
          </a:xfrm>
        </p:spPr>
        <p:txBody>
          <a:bodyPr anchor="t">
            <a:normAutofit fontScale="90000"/>
          </a:bodyPr>
          <a:lstStyle/>
          <a:p>
            <a:pPr lvl="0" algn="l"/>
            <a:r>
              <a:rPr lang="ru-RU" sz="2800" dirty="0" smtClean="0"/>
              <a:t>-</a:t>
            </a:r>
            <a:r>
              <a:rPr lang="ru-RU" sz="2800" dirty="0" smtClean="0">
                <a:latin typeface="+mn-lt"/>
              </a:rPr>
              <a:t>ситуация – случай, проблема, история из реальной жизни;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-контекст ситуации – хронологический, исторический, контекст места, особенности действия или участников ситуации;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-комментарий ситуации, представленный автором;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-вопросы или задания для работы с кейсом;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>-приложения;</a:t>
            </a:r>
            <a:br>
              <a:rPr lang="ru-RU" sz="2800" dirty="0" smtClean="0">
                <a:latin typeface="+mn-lt"/>
              </a:rPr>
            </a:br>
            <a:r>
              <a:rPr lang="ru-RU" sz="2800" dirty="0" smtClean="0">
                <a:latin typeface="+mn-lt"/>
              </a:rPr>
              <a:t/>
            </a:r>
            <a:br>
              <a:rPr lang="ru-RU" sz="2800" dirty="0" smtClean="0">
                <a:latin typeface="+mn-lt"/>
              </a:rPr>
            </a:b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79712" y="836712"/>
            <a:ext cx="5184576" cy="648072"/>
          </a:xfrm>
        </p:spPr>
        <p:txBody>
          <a:bodyPr anchor="ctr">
            <a:noAutofit/>
          </a:bodyPr>
          <a:lstStyle/>
          <a:p>
            <a:endParaRPr lang="ru-RU" sz="3200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Структура:</a:t>
            </a:r>
            <a: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6146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10416" y="4797152"/>
            <a:ext cx="2501279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15474669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908720"/>
            <a:ext cx="7056784" cy="864096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Методы кейс – технологии: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844824"/>
            <a:ext cx="6768752" cy="3096344"/>
          </a:xfrm>
        </p:spPr>
        <p:txBody>
          <a:bodyPr>
            <a:normAutofit fontScale="47500" lnSpcReduction="20000"/>
          </a:bodyPr>
          <a:lstStyle/>
          <a:p>
            <a:pPr marL="342900" indent="-342900" algn="just"/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инцидента;</a:t>
            </a:r>
          </a:p>
          <a:p>
            <a:pPr marL="342900" indent="-342900" algn="just"/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ситуационно-ролевых игр;</a:t>
            </a:r>
          </a:p>
          <a:p>
            <a:pPr marL="342900" indent="-342900" algn="just"/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разбора деловой корреспонденции;</a:t>
            </a:r>
          </a:p>
          <a:p>
            <a:pPr marL="342900" indent="-342900" algn="just"/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Игровое проектирование;</a:t>
            </a:r>
          </a:p>
          <a:p>
            <a:pPr marL="342900" indent="-342900" algn="just"/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Метод дискуссии.</a:t>
            </a:r>
          </a:p>
          <a:p>
            <a:pPr marL="342900" indent="-342900" algn="just"/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 ситуационного анализа (метод </a:t>
            </a: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анализа конкретных </a:t>
            </a:r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ситуаций, ситуационные задачи и упражнения, </a:t>
            </a:r>
            <a:r>
              <a:rPr lang="ru-RU" sz="51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кейс-стади</a:t>
            </a:r>
            <a:r>
              <a:rPr lang="ru-RU" sz="5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фото-кейсы, кейс-иллюстрации</a:t>
            </a:r>
            <a:r>
              <a:rPr lang="ru-RU" sz="51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5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581128"/>
            <a:ext cx="1921415" cy="1106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7685231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alt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Ситуационно-ролевая игра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44824"/>
            <a:ext cx="7056784" cy="26642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a typeface="Segoe UI" pitchFamily="34" charset="0"/>
                <a:cs typeface="Times New Roman" panose="02020603050405020304" pitchFamily="18" charset="0"/>
              </a:rPr>
              <a:t>Цель - в виде инсценировки создать перед аудиторией правдивую историческую, правовую, социально-психологическую ситуацию и затем дать возможность оценить поступки и поведение участников игры.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ea typeface="Segoe UI" pitchFamily="34" charset="0"/>
                <a:cs typeface="Times New Roman" panose="02020603050405020304" pitchFamily="18" charset="0"/>
              </a:rPr>
              <a:t>Одна из разновидностей метода инсценировки — ролевая игра.</a:t>
            </a:r>
          </a:p>
        </p:txBody>
      </p:sp>
      <p:pic>
        <p:nvPicPr>
          <p:cNvPr id="4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077072"/>
            <a:ext cx="3501791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3121830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817583"/>
            <a:ext cx="6728628" cy="1027242"/>
          </a:xfrm>
        </p:spPr>
        <p:txBody>
          <a:bodyPr>
            <a:noAutofit/>
          </a:bodyPr>
          <a:lstStyle/>
          <a:p>
            <a:r>
              <a:rPr lang="ru-RU" alt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Игровое </a:t>
            </a:r>
            <a:r>
              <a:rPr lang="ru-RU" alt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проектирование: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628800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anose="02020603050405020304" pitchFamily="18" charset="0"/>
                <a:ea typeface="Segoe UI" pitchFamily="34" charset="0"/>
                <a:cs typeface="Times New Roman" panose="02020603050405020304" pitchFamily="18" charset="0"/>
              </a:rPr>
              <a:t>  </a:t>
            </a:r>
            <a:r>
              <a:rPr lang="ru-RU" sz="2400" b="1" dirty="0" smtClean="0">
                <a:ea typeface="Segoe UI" pitchFamily="34" charset="0"/>
                <a:cs typeface="Times New Roman" panose="02020603050405020304" pitchFamily="18" charset="0"/>
              </a:rPr>
              <a:t>Цель  </a:t>
            </a:r>
            <a:r>
              <a:rPr lang="ru-RU" sz="2400" b="1" dirty="0">
                <a:ea typeface="Segoe UI" pitchFamily="34" charset="0"/>
                <a:cs typeface="Times New Roman" panose="02020603050405020304" pitchFamily="18" charset="0"/>
              </a:rPr>
              <a:t>— процесс создания или совершенствования проектов. </a:t>
            </a:r>
          </a:p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ea typeface="Segoe UI" pitchFamily="34" charset="0"/>
                <a:cs typeface="Times New Roman" panose="02020603050405020304" pitchFamily="18" charset="0"/>
              </a:rPr>
              <a:t>  </a:t>
            </a:r>
            <a:endParaRPr lang="ru-RU" sz="2400" b="1" dirty="0">
              <a:ea typeface="Segoe UI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10800000" flipV="1">
            <a:off x="827584" y="2420888"/>
            <a:ext cx="727280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indent="-4572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latin typeface="Times New Roman" panose="02020603050405020304" pitchFamily="18" charset="0"/>
                <a:ea typeface="Segoe UI" pitchFamily="34" charset="0"/>
                <a:cs typeface="Times New Roman" panose="02020603050405020304" pitchFamily="18" charset="0"/>
              </a:rPr>
              <a:t>  </a:t>
            </a:r>
            <a:r>
              <a:rPr lang="ru-RU" sz="2400" dirty="0" smtClean="0">
                <a:ea typeface="Segoe UI" pitchFamily="34" charset="0"/>
                <a:cs typeface="Arial" pitchFamily="34" charset="0"/>
              </a:rPr>
              <a:t>Игровое </a:t>
            </a:r>
            <a:r>
              <a:rPr lang="ru-RU" sz="2400" dirty="0">
                <a:ea typeface="Segoe UI" pitchFamily="34" charset="0"/>
                <a:cs typeface="Arial" pitchFamily="34" charset="0"/>
              </a:rPr>
              <a:t>проектирование может включать проекты разного типа: исследовательский, поисковый, творческий, аналитический, прогностический. </a:t>
            </a:r>
          </a:p>
          <a:p>
            <a:pPr marL="1800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atin typeface="Arial Narrow" pitchFamily="34" charset="0"/>
              <a:ea typeface="Segoe UI" pitchFamily="34" charset="0"/>
              <a:cs typeface="Times New Roman" pitchFamily="18" charset="0"/>
            </a:endParaRPr>
          </a:p>
        </p:txBody>
      </p:sp>
      <p:pic>
        <p:nvPicPr>
          <p:cNvPr id="5" name="Picture 2" descr="The Times &amp;vcy;&amp;ycy;&amp;bcy;&amp;rcy;&amp;acy;&amp;lcy;&amp;acy; &amp;gcy;&amp;lcy;&amp;acy;&amp;vcy;&amp;ncy;&amp;ycy;&amp;iecy; &amp;kcy;&amp;ncy;&amp;icy;&amp;gcy;&amp;icy; &amp;pcy;&amp;ocy;&amp;scy;&amp;lcy;&amp;iecy;&amp;dcy;&amp;ncy;&amp;icy;&amp;khcy; 60 &amp;lcy;&amp;iecy;&amp;tcy; - &amp;Bcy;&amp;Dcy;&amp;Gcy; &amp;Dcy;&amp;iecy;&amp;lcy;&amp;ocy;&amp;vcy;&amp;acy;&amp;yacy; &amp;gcy;&amp;acy;&amp;zcy;&amp;iecy;&amp;tcy;&amp;acy;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8512" y="4005064"/>
            <a:ext cx="3770920" cy="217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5696865"/>
      </p:ext>
    </p:extLst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642</TotalTime>
  <Words>273</Words>
  <Application>Microsoft Office PowerPoint</Application>
  <PresentationFormat>Экран (4:3)</PresentationFormat>
  <Paragraphs>46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Кнопка</vt:lpstr>
      <vt:lpstr>МБДОУ «Детский сад комбинированного вида №11 »  «Кейс технология метод развития активного проблемно-ситуативного анализа у детей дошкольного возраста»</vt:lpstr>
      <vt:lpstr>Слайд 2</vt:lpstr>
      <vt:lpstr>Слайд 3</vt:lpstr>
      <vt:lpstr>Для чего нужен кейс?</vt:lpstr>
      <vt:lpstr>-соответствовать четко поставленной цели создания; -иметь соответствующий уровень трудности; -иллюстрировать типичные ситуации; -развивать аналитическое мышление; -провоцировать дискуссию; -иметь несколько решений. </vt:lpstr>
      <vt:lpstr>-ситуация – случай, проблема, история из реальной жизни; -контекст ситуации – хронологический, исторический, контекст места, особенности действия или участников ситуации; -комментарий ситуации, представленный автором; -вопросы или задания для работы с кейсом; -приложения;  </vt:lpstr>
      <vt:lpstr>Методы кейс – технологии:</vt:lpstr>
      <vt:lpstr>Ситуационно-ролевая игра</vt:lpstr>
      <vt:lpstr>Игровое проектирование:</vt:lpstr>
      <vt:lpstr>В процессе освоения кейс-технологий дети: -учатся получать необходимую информацию в общении; -умение соотносить свои устремления с интересами других; -учатся доказывать свою точку зрения, аргументировать ответ, формулировать вопрос, --участвовать в дискуссии; -учатся отстаивать свою точку зрения;  -умение принимать помощь. </vt:lpstr>
      <vt:lpstr>Кейс-технологии формируют коммуникативные  навыки: -происходит формирование у детей навыков работы в команде; -умение вести диалог со взрослыми и сверстниками; -развивается умение адекватно реагировать в возникающих конфликтных ситуациях; -обеспечивается взаимосвязь с жизнью и игрой ребенка; -учатся применять самостоятельно, без помощи взрослого полученные знания в   реальной жизни; </vt:lpstr>
      <vt:lpstr>Чем отличается кейс от проблемной ситуации?  Отличительной особенностью кейс - метода является создание проблемной ситуации на основе фактов из реальной жизни.</vt:lpstr>
      <vt:lpstr>Кейс-иллюстрация, - это иллюстрация, которая используется для рассмотрения проблемной ситуации.  Целью работы с ней является разбор сути проблемы, анализ возможных решений и выбор лучшего из них. </vt:lpstr>
      <vt:lpstr>В «фото – кейс» входит: Фото, сюжет которого отражает какую – либо проблему. Текст к кейсу, который описывает совокупность событий. Задание – правильно поставленный вопрос. В нем должна быть мотивация на решение проблемы. </vt:lpstr>
      <vt:lpstr>Технология «Фото – кейс». Фото «Мальчик не ест суп» Цель: создать мотивацию необходимости кушать первое блюдо. Текст: В детском саду наступило время обеда. Повара постарались и приготовили вкусный и полезный суп. Аппетитный запах разносился по всему саду. Помощник воспитателя накрыла на стол. Дети сели за стол и стали кушать. И только Егор сидел над тарелкой. Почему мальчик не ест суп? Чем полезен суп? Как бы ты поступил на месте Егора? </vt:lpstr>
      <vt:lpstr>Главное предназначение  кейс-технологии — развивать способность исследовать  различные проблемы и находить их решение, то есть, научиться работать с информацией. </vt:lpstr>
      <vt:lpstr>   </vt:lpstr>
      <vt:lpstr>   </vt:lpstr>
      <vt:lpstr>   </vt:lpstr>
      <vt:lpstr>Литература:   Долгоруков, А. Метод case-study как современная технология профессионально-ориентированного обучения/ URL:http://www.evolkov.net/case/case.study.html Земскова А.С. Использование кейс-метода в образовательном процессе // Совет ректоров. – 2008. – №8. – С. 12-16. Кейс-метод. Окно в мир ситуационной методики обучения (case-study). [Электронный ресурс] / Доступ: http://www.casemethod.ru Сурмин, Ю. Что такое CASE-метод? Взгляд теоретика и практика./ URL: http://www.casemethod.ru/about.php?id_submenu=1 Федянин Н., Давиденко В. Чем «кейс» отличается от чемоданчика? – Обучение за рубежом, 2000, №7  Шимутина Е.Н. Использование кейс- технологий в учебном процессе http://www.psylist.net/pedagogika/inovacii.htm    Педагогические технологии и инновации http://www.ido.edu.ru/ffec/psych/ps13.html   Развивающие педагогические технологии   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Кейс – технология</dc:title>
  <dc:creator>user</dc:creator>
  <cp:lastModifiedBy>User</cp:lastModifiedBy>
  <cp:revision>49</cp:revision>
  <dcterms:created xsi:type="dcterms:W3CDTF">2015-01-09T08:17:04Z</dcterms:created>
  <dcterms:modified xsi:type="dcterms:W3CDTF">2017-12-13T19:35:42Z</dcterms:modified>
</cp:coreProperties>
</file>