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6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Тема: Теорема Безу и </a:t>
            </a:r>
            <a:r>
              <a:rPr lang="ru-RU" dirty="0" smtClean="0"/>
              <a:t>схема </a:t>
            </a:r>
            <a:r>
              <a:rPr lang="ru-RU" dirty="0" smtClean="0"/>
              <a:t>Горнера.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373216"/>
            <a:ext cx="2336304" cy="1296144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Презентацию выполнил 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Ученик 11 «А» класса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МОУ «СОШ №45»</a:t>
            </a:r>
          </a:p>
          <a:p>
            <a:r>
              <a:rPr lang="ru-RU" sz="1400" dirty="0" err="1" smtClean="0">
                <a:solidFill>
                  <a:schemeClr val="tx1"/>
                </a:solidFill>
              </a:rPr>
              <a:t>г.Саратов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671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мы убедились, что теорема Безу и следствия из неё а также схема Горнера позволяют быстро и эффективно находить корни уравнений с целыми коэффициентами.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815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8532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5842992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Этье́н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Безу́—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французский математик, член Французской академии наук (1758).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Преподавал математику в Училище гардемаринов (1763) и Королевском артиллерийском корпусе (1768). Основные его работы относятся к алгебре (исследование систем алгебраических уравнений высших степеней, исключение неизвестных в таких системах и др.). Автор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шеститомного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«Курса математики» (1764—1769), неоднократно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переиздававшегося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 descr="Etienne Bezou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20688"/>
            <a:ext cx="2543175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463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16127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езу: остаток от деления многочлена р(х) ненулевой степени на двучлен х-а равен р(а) (т.е. значению р(х) при х=а)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512" y="2204864"/>
            <a:ext cx="8784976" cy="31683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Доказательство: разделим с остатком многочлен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р(х)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двучлен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х-а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получим некоторый многочлен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q(x)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тогда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p(x)=(x-a)q(x)+r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p(x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делимое ;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(x-a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–делитель ;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q(x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частное и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остаток.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Следовательно при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х=а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тогда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р(а)=(а-а)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q(a)+r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p(a)=r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Ч.иТ.Д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860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разделим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2х</a:t>
            </a:r>
            <a:r>
              <a:rPr lang="ru-RU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-3х</a:t>
            </a:r>
            <a:r>
              <a:rPr lang="ru-RU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+2х+5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х-1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 и по теореме остаток от деления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равен 2*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-3*1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-2*1+5=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проверим: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276872"/>
            <a:ext cx="33843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2х</a:t>
            </a:r>
            <a:r>
              <a:rPr lang="ru-RU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-3х</a:t>
            </a:r>
            <a:r>
              <a:rPr lang="ru-RU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+2х+5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х-1__</a:t>
            </a:r>
            <a:endParaRPr lang="ru-RU" sz="2400" baseline="5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aseline="7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2х</a:t>
            </a:r>
            <a:r>
              <a:rPr lang="ru-RU" sz="2400" u="sng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-2х</a:t>
            </a:r>
            <a:r>
              <a:rPr lang="ru-RU" sz="2400" u="sng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2х</a:t>
            </a:r>
            <a:r>
              <a:rPr lang="ru-RU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–х+1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-х</a:t>
            </a:r>
            <a:r>
              <a:rPr lang="ru-RU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+2х+5</a:t>
            </a:r>
          </a:p>
          <a:p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u="sng" baseline="7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u="sng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+х____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х+5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baseline="7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х-1__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5487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число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корнем многочлена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р(х)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(то есть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р(а)=0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то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р(х)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делится на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х-а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без остатка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Свободный член многочлена делится на любой целый корень многочлена с целыми коэффициентами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целый корень приведённого многочлена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А(х)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целыми коэффициентами. Тогда для любого целого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число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А(к)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делится на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а-к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 число 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является корнем многочлена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Р(х)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 этот  многочлен  можно  представить в виде         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(х-а)Р</a:t>
            </a:r>
            <a:r>
              <a:rPr lang="ru-RU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многочлен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n-1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-ой степени.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Следствия теоремы: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2643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частный случай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р(х)=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bx</a:t>
            </a:r>
            <a:r>
              <a:rPr lang="en-US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+cx</a:t>
            </a:r>
            <a:r>
              <a:rPr lang="en-US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+dx</a:t>
            </a:r>
            <a:r>
              <a:rPr lang="en-US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+ex+f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разделив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р(х)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х-а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получим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p(x)=(x-a)q(x)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q(x)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некоторый многочлен вида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q(x)=kx</a:t>
            </a:r>
            <a:r>
              <a:rPr lang="en-US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+mx</a:t>
            </a:r>
            <a:r>
              <a:rPr lang="en-US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+nx+s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bx</a:t>
            </a:r>
            <a:r>
              <a:rPr lang="en-US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+cx</a:t>
            </a:r>
            <a:r>
              <a:rPr lang="en-US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+dx</a:t>
            </a:r>
            <a:r>
              <a:rPr lang="en-US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+ex+f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kx</a:t>
            </a:r>
            <a:r>
              <a:rPr lang="en-US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+mx</a:t>
            </a:r>
            <a:r>
              <a:rPr lang="en-US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+nx+s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)(х-а)+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 скобки получим: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bx</a:t>
            </a:r>
            <a:r>
              <a:rPr lang="en-US" sz="2800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+cx</a:t>
            </a:r>
            <a:r>
              <a:rPr lang="en-US" sz="2800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+dx</a:t>
            </a:r>
            <a:r>
              <a:rPr lang="en-US" sz="2800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+ex+f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kx</a:t>
            </a:r>
            <a:r>
              <a:rPr lang="en-US" sz="2800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+(m-</a:t>
            </a:r>
            <a:r>
              <a:rPr lang="en-US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)x</a:t>
            </a:r>
            <a:r>
              <a:rPr lang="en-US" sz="2800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+(n-ma)x</a:t>
            </a:r>
            <a:r>
              <a:rPr lang="en-US" sz="2800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+(s-</a:t>
            </a:r>
            <a:r>
              <a:rPr lang="en-US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x+r-sa</a:t>
            </a:r>
            <a:endParaRPr lang="en-US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следует, что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k=b;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m=</a:t>
            </a:r>
            <a:r>
              <a:rPr lang="en-US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ka+c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</a:t>
            </a:r>
            <a:r>
              <a:rPr lang="en-US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ma+d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s=</a:t>
            </a:r>
            <a:r>
              <a:rPr lang="en-US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na+e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r=</a:t>
            </a:r>
            <a:r>
              <a:rPr lang="en-US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sa+f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Схема Горнера: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836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607857"/>
              </p:ext>
            </p:extLst>
          </p:nvPr>
        </p:nvGraphicFramePr>
        <p:xfrm>
          <a:off x="467544" y="2492896"/>
          <a:ext cx="8229600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1224136"/>
                <a:gridCol w="1152128"/>
                <a:gridCol w="1224136"/>
                <a:gridCol w="360040"/>
                <a:gridCol w="1512168"/>
                <a:gridCol w="1316832"/>
              </a:tblGrid>
              <a:tr h="5400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n-1</a:t>
                      </a:r>
                      <a:endParaRPr lang="ru-RU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=k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+b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+b</a:t>
                      </a:r>
                      <a:r>
                        <a:rPr lang="en-US" sz="1800" kern="120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+b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n-1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n-1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+b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n-2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+b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n-1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общем виде схема </a:t>
            </a:r>
            <a:r>
              <a:rPr lang="ru-RU" dirty="0"/>
              <a:t>Г</a:t>
            </a:r>
            <a:r>
              <a:rPr lang="ru-RU" dirty="0" smtClean="0"/>
              <a:t>орнера выглядит следующим образом: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6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Разделим р(х)=2х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+х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-3х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+2х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+5 на х+2, здесь а= -2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(х+2=х-а)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2х</a:t>
            </a:r>
            <a:r>
              <a:rPr lang="ru-RU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+х</a:t>
            </a:r>
            <a:r>
              <a:rPr lang="ru-RU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-3х</a:t>
            </a:r>
            <a:r>
              <a:rPr lang="ru-RU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+2х</a:t>
            </a:r>
            <a:r>
              <a:rPr lang="ru-RU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+5=(х-2)(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х+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)-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28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Пример: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929600"/>
              </p:ext>
            </p:extLst>
          </p:nvPr>
        </p:nvGraphicFramePr>
        <p:xfrm>
          <a:off x="251520" y="2780928"/>
          <a:ext cx="8712970" cy="12241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1872208"/>
                <a:gridCol w="2304256"/>
                <a:gridCol w="1080120"/>
                <a:gridCol w="1080120"/>
                <a:gridCol w="936106"/>
              </a:tblGrid>
              <a:tr h="6120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b=2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c=1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d= -3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e= 2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f=0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l=5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а= -2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K=</a:t>
                      </a:r>
                      <a:r>
                        <a:rPr lang="en-US" sz="2000" b="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m=2*(-2)+1=</a:t>
                      </a:r>
                      <a:r>
                        <a:rPr lang="en-US" sz="2000" b="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</a:t>
                      </a:r>
                      <a:endParaRPr lang="ru-RU" sz="2000" b="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n=(-3)*(-2)+(-3)=</a:t>
                      </a:r>
                      <a:r>
                        <a:rPr lang="en-US" sz="2000" b="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s=</a:t>
                      </a:r>
                      <a:r>
                        <a:rPr lang="en-US" sz="2000" b="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</a:t>
                      </a:r>
                      <a:endParaRPr lang="ru-RU" sz="2000" b="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v=</a:t>
                      </a:r>
                      <a:r>
                        <a:rPr lang="en-US" sz="2000" b="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b="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r=</a:t>
                      </a:r>
                      <a:r>
                        <a:rPr lang="en-US" sz="2000" b="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endParaRPr lang="ru-RU" sz="2000" b="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734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9"/>
            <a:ext cx="8688660" cy="1728192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Решим уравнение: Р(х)= х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+5х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+5х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-5х-6=0 </a:t>
            </a:r>
          </a:p>
          <a:p>
            <a:pPr marL="365760" lvl="1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 делители свободного члена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:±1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,±2,±3,±6. По следствию 2.</a:t>
            </a:r>
          </a:p>
          <a:p>
            <a:pPr marL="365760" lvl="1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Р(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)=1+5+5-5-6=0</a:t>
            </a:r>
          </a:p>
          <a:p>
            <a:pPr marL="365760" lvl="1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(-1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)=1-5+5+5-6=0</a:t>
            </a:r>
          </a:p>
          <a:p>
            <a:pPr marL="365760" lvl="1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514470"/>
              </p:ext>
            </p:extLst>
          </p:nvPr>
        </p:nvGraphicFramePr>
        <p:xfrm>
          <a:off x="611560" y="1988840"/>
          <a:ext cx="7992888" cy="11521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2148"/>
                <a:gridCol w="1332148"/>
                <a:gridCol w="1332148"/>
                <a:gridCol w="1332148"/>
                <a:gridCol w="1332148"/>
                <a:gridCol w="1332148"/>
              </a:tblGrid>
              <a:tr h="384043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404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404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Объект 2"/>
          <p:cNvSpPr txBox="1">
            <a:spLocks/>
          </p:cNvSpPr>
          <p:nvPr/>
        </p:nvSpPr>
        <p:spPr>
          <a:xfrm>
            <a:off x="638572" y="3212976"/>
            <a:ext cx="8229600" cy="244827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Font typeface="Wingdings 3"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(х-1)(х</a:t>
            </a:r>
            <a:r>
              <a:rPr lang="ru-RU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+6х</a:t>
            </a:r>
            <a:r>
              <a:rPr lang="ru-RU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+11х+6)=0</a:t>
            </a:r>
          </a:p>
          <a:p>
            <a:pPr marL="109728" indent="0">
              <a:buFont typeface="Wingdings 3"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(х-1)(х+1)(х</a:t>
            </a:r>
            <a:r>
              <a:rPr lang="ru-RU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+5х+6)=0  По следствию 4.</a:t>
            </a:r>
          </a:p>
          <a:p>
            <a:pPr marL="109728" indent="0">
              <a:buFont typeface="Wingdings 3"/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Font typeface="Wingdings 3"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+5х+6=0</a:t>
            </a:r>
          </a:p>
          <a:p>
            <a:pPr marL="109728" indent="0">
              <a:buFont typeface="Wingdings 3"/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; х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</a:p>
          <a:p>
            <a:pPr marL="109728" indent="0">
              <a:buFont typeface="Wingdings 3"/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Font typeface="Wingdings 3"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1;-1;-3;-2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0" lvl="1" indent="0">
              <a:buFont typeface="Verdana"/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lvl="1" indent="0">
              <a:buFont typeface="Verdana"/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Font typeface="Wingdings 3"/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8273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193</TotalTime>
  <Words>581</Words>
  <Application>Microsoft Office PowerPoint</Application>
  <PresentationFormat>Экран (4:3)</PresentationFormat>
  <Paragraphs>101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Тема: Теорема Безу и схема Горнера.</vt:lpstr>
      <vt:lpstr>Презентация PowerPoint</vt:lpstr>
      <vt:lpstr>Презентация PowerPoint</vt:lpstr>
      <vt:lpstr>Презентация PowerPoint</vt:lpstr>
      <vt:lpstr>Следствия теоремы:</vt:lpstr>
      <vt:lpstr>Схема Горнера:</vt:lpstr>
      <vt:lpstr>В общем виде схема Горнера выглядит следующим образом:</vt:lpstr>
      <vt:lpstr>Пример: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Теорема Безу и схима Горнера.</dc:title>
  <cp:lastModifiedBy>Vova-001</cp:lastModifiedBy>
  <cp:revision>16</cp:revision>
  <dcterms:modified xsi:type="dcterms:W3CDTF">2017-10-06T13:25:51Z</dcterms:modified>
</cp:coreProperties>
</file>