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3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08A3E-E913-4978-A7C4-A51EDAE97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6CE8B-404D-4B02-92BC-784ECA5DC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1673-0895-4680-893D-50366F7C1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200F0-89F1-4E07-8FBB-252F6E343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96EFA-1F17-4430-84A5-91DBD6772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F9BFD-AF39-44FA-97DF-1D499AC72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95702-4280-4BA5-A0D8-EBA3FF5B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15229-8EAE-4DA9-A7C5-CF340FCC9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B1B5A-DB50-4E92-A678-AA72E253D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C10C-473F-47CE-A53B-1D5E48285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2693B-B21B-4BF5-84EC-B05C04711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45A52-ADA9-4E01-B2AA-A41F47C70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B80133B-3E6D-4D32-A6ED-3DBA78AAA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0" r:id="rId2"/>
    <p:sldLayoutId id="2147483876" r:id="rId3"/>
    <p:sldLayoutId id="2147483871" r:id="rId4"/>
    <p:sldLayoutId id="2147483872" r:id="rId5"/>
    <p:sldLayoutId id="2147483877" r:id="rId6"/>
    <p:sldLayoutId id="2147483878" r:id="rId7"/>
    <p:sldLayoutId id="2147483879" r:id="rId8"/>
    <p:sldLayoutId id="2147483880" r:id="rId9"/>
    <p:sldLayoutId id="2147483873" r:id="rId10"/>
    <p:sldLayoutId id="2147483881" r:id="rId11"/>
    <p:sldLayoutId id="214748387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1043608" y="3429000"/>
            <a:ext cx="748982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Times New Roman" pitchFamily="18" charset="0"/>
              </a:rPr>
              <a:t>Программирование статистических испытаний </a:t>
            </a:r>
          </a:p>
          <a:p>
            <a:pPr>
              <a:spcBef>
                <a:spcPct val="50000"/>
              </a:spcBef>
            </a:pPr>
            <a:r>
              <a:rPr lang="ru-RU" sz="4400" b="1" dirty="0">
                <a:latin typeface="Times New Roman" pitchFamily="18" charset="0"/>
              </a:rPr>
              <a:t>              Метод Монте-Карло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8207375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1"/>
                </a:solidFill>
              </a:rPr>
              <a:t>Качественная модель метода Монте-Карло: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800">
                <a:latin typeface="Times New Roman" pitchFamily="18" charset="0"/>
              </a:rPr>
              <a:t>поместим геометрическую фигуру(окружность с радиусом 1) полностью внутрь квадрата;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800">
                <a:latin typeface="Times New Roman" pitchFamily="18" charset="0"/>
              </a:rPr>
              <a:t>случайным образом </a:t>
            </a:r>
            <a:r>
              <a:rPr lang="ru-RU" sz="2800" b="1">
                <a:latin typeface="Times New Roman" pitchFamily="18" charset="0"/>
              </a:rPr>
              <a:t>«бросать»</a:t>
            </a:r>
            <a:r>
              <a:rPr lang="ru-RU" sz="2800">
                <a:latin typeface="Times New Roman" pitchFamily="18" charset="0"/>
              </a:rPr>
              <a:t> точки в этот квадрат, то есть с помощью </a:t>
            </a:r>
            <a:r>
              <a:rPr lang="ru-RU" sz="2800" b="1" u="sng">
                <a:latin typeface="Times New Roman" pitchFamily="18" charset="0"/>
              </a:rPr>
              <a:t>генератора случайных чисел</a:t>
            </a:r>
            <a:r>
              <a:rPr lang="ru-RU" sz="2800">
                <a:latin typeface="Times New Roman" pitchFamily="18" charset="0"/>
              </a:rPr>
              <a:t> задавать точкам координаты внутри квадрата;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800">
                <a:latin typeface="Times New Roman" pitchFamily="18" charset="0"/>
              </a:rPr>
              <a:t> будем считать, что отношение числа точек, попавших внутрь фигуры, к общему числу точек в квадрате приблизительно равно отношению площади фигуры к площади квадрата, причём это отношение тем точнее, чем больше количество точек.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4"/>
          <p:cNvSpPr>
            <a:spLocks noChangeShapeType="1"/>
          </p:cNvSpPr>
          <p:nvPr/>
        </p:nvSpPr>
        <p:spPr bwMode="auto">
          <a:xfrm flipV="1">
            <a:off x="2124075" y="692150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>
            <a:off x="755650" y="2060575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1331913" y="1196975"/>
            <a:ext cx="1584325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Oval 7"/>
          <p:cNvSpPr>
            <a:spLocks noChangeArrowheads="1"/>
          </p:cNvSpPr>
          <p:nvPr/>
        </p:nvSpPr>
        <p:spPr bwMode="auto">
          <a:xfrm>
            <a:off x="1331913" y="1196975"/>
            <a:ext cx="1584325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 flipV="1">
            <a:off x="2124075" y="1484313"/>
            <a:ext cx="5762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2195513" y="1268413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</a:t>
            </a:r>
            <a:endParaRPr lang="ru-RU"/>
          </a:p>
        </p:txBody>
      </p:sp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1692275" y="476250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  <a:endParaRPr lang="ru-RU"/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3348038" y="21336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  <a:endParaRPr lang="ru-RU"/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2195513" y="27813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-R</a:t>
            </a:r>
            <a:endParaRPr lang="ru-RU"/>
          </a:p>
        </p:txBody>
      </p:sp>
      <p:sp>
        <p:nvSpPr>
          <p:cNvPr id="1036" name="Text Box 14"/>
          <p:cNvSpPr txBox="1">
            <a:spLocks noChangeArrowheads="1"/>
          </p:cNvSpPr>
          <p:nvPr/>
        </p:nvSpPr>
        <p:spPr bwMode="auto">
          <a:xfrm>
            <a:off x="4067175" y="476250"/>
            <a:ext cx="4465638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1"/>
                </a:solidFill>
              </a:rPr>
              <a:t>Формальная модель:</a:t>
            </a:r>
          </a:p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М – количество точек попавших внутрь квадрата;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N</a:t>
            </a:r>
            <a:r>
              <a:rPr lang="ru-RU" sz="2800">
                <a:latin typeface="Times New Roman" pitchFamily="18" charset="0"/>
              </a:rPr>
              <a:t> – количество точек, которые случайно генерируются внутри квадрата.</a:t>
            </a:r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714375" y="4500563"/>
            <a:ext cx="7777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1026" name="Object 16"/>
          <p:cNvGraphicFramePr>
            <a:graphicFrameLocks noChangeAspect="1"/>
          </p:cNvGraphicFramePr>
          <p:nvPr>
            <p:ph/>
          </p:nvPr>
        </p:nvGraphicFramePr>
        <p:xfrm>
          <a:off x="1314450" y="4429125"/>
          <a:ext cx="1471613" cy="1127125"/>
        </p:xfrm>
        <a:graphic>
          <a:graphicData uri="http://schemas.openxmlformats.org/presentationml/2006/ole">
            <p:oleObj spid="_x0000_s1026" name="Формула" r:id="rId3" imgW="596880" imgH="457200" progId="">
              <p:embed/>
            </p:oleObj>
          </a:graphicData>
        </a:graphic>
      </p:graphicFrame>
      <p:sp>
        <p:nvSpPr>
          <p:cNvPr id="1038" name="TextBox 13"/>
          <p:cNvSpPr txBox="1">
            <a:spLocks noChangeArrowheads="1"/>
          </p:cNvSpPr>
          <p:nvPr/>
        </p:nvSpPr>
        <p:spPr bwMode="auto">
          <a:xfrm>
            <a:off x="3571875" y="4286250"/>
            <a:ext cx="5143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/>
          </a:p>
          <a:p>
            <a:r>
              <a:rPr lang="en-US" sz="2800" b="1"/>
              <a:t>        S</a:t>
            </a:r>
            <a:r>
              <a:rPr lang="ru-RU" sz="2800" b="1" baseline="-25000"/>
              <a:t>кр</a:t>
            </a:r>
            <a:r>
              <a:rPr lang="en-US" sz="2800" b="1"/>
              <a:t>=S</a:t>
            </a:r>
            <a:r>
              <a:rPr lang="ru-RU" sz="2800" b="1" baseline="-25000"/>
              <a:t>кв</a:t>
            </a:r>
            <a:r>
              <a:rPr lang="en-US" sz="2800" b="1"/>
              <a:t>*M/N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" grpId="0"/>
      <p:bldP spid="10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642938"/>
            <a:ext cx="8001000" cy="5140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Круг вписан в квадрат со стороной </a:t>
            </a:r>
            <a:r>
              <a:rPr lang="en-US" sz="2400" dirty="0"/>
              <a:t>2R</a:t>
            </a:r>
            <a:r>
              <a:rPr lang="ru-RU" sz="2400" dirty="0"/>
              <a:t>, площадь которого вычисляется по формуле: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ru-RU" sz="2800" b="1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кв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=4</a:t>
            </a:r>
            <a:endParaRPr lang="ru-RU" sz="28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ru-RU" sz="2400" dirty="0"/>
              <a:t>Случайный выбор координат точек, которые попадают внутрь квадрата (</a:t>
            </a:r>
            <a:r>
              <a:rPr lang="en-US" sz="2400" dirty="0"/>
              <a:t>N</a:t>
            </a:r>
            <a:r>
              <a:rPr lang="ru-RU" sz="2400" dirty="0"/>
              <a:t> точек), должен производиться так, чтобы координаты точек </a:t>
            </a:r>
            <a:r>
              <a:rPr lang="en-US" sz="2400" dirty="0"/>
              <a:t>x</a:t>
            </a:r>
            <a:r>
              <a:rPr lang="ru-RU" sz="2400" dirty="0"/>
              <a:t> и</a:t>
            </a:r>
            <a:r>
              <a:rPr lang="en-US" sz="2400" dirty="0"/>
              <a:t> y</a:t>
            </a:r>
            <a:r>
              <a:rPr lang="ru-RU" sz="2400" dirty="0"/>
              <a:t> удовлетворяли условиям: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-R&lt;=x&lt;=R      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       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-R&lt;=y&lt;=R</a:t>
            </a:r>
          </a:p>
          <a:p>
            <a:pPr>
              <a:defRPr/>
            </a:pPr>
            <a:r>
              <a:rPr lang="ru-RU" sz="2400" dirty="0"/>
              <a:t>Координаты точек, попавших внутрь круга (М), удовлетворяют условию: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x</a:t>
            </a:r>
            <a:r>
              <a:rPr lang="en-US" sz="2800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 y</a:t>
            </a:r>
            <a:r>
              <a:rPr lang="en-US" sz="2800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&lt;= R</a:t>
            </a:r>
            <a:r>
              <a:rPr lang="en-US" sz="2800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pPr>
              <a:defRPr/>
            </a:pPr>
            <a:r>
              <a:rPr lang="ru-RU" sz="2400" dirty="0"/>
              <a:t>Тогда площадь круга можно вычислить по формуле: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S=4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 / N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611560" y="0"/>
            <a:ext cx="79295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Компьютерная модель </a:t>
            </a:r>
            <a:endParaRPr lang="en-US" sz="2400" b="1" dirty="0">
              <a:solidFill>
                <a:srgbClr val="0070C0"/>
              </a:solidFill>
            </a:endParaRPr>
          </a:p>
          <a:p>
            <a:pPr algn="ctr"/>
            <a:r>
              <a:rPr lang="ru-RU" sz="2400" b="1" dirty="0">
                <a:solidFill>
                  <a:srgbClr val="0070C0"/>
                </a:solidFill>
              </a:rPr>
              <a:t>«Метод Монте-Карло»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 l="20672" t="28793" r="27354" b="9931"/>
          <a:stretch>
            <a:fillRect/>
          </a:stretch>
        </p:blipFill>
        <p:spPr bwMode="auto">
          <a:xfrm>
            <a:off x="1331640" y="836712"/>
            <a:ext cx="6048672" cy="570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 l="20672" t="28054" r="27354" b="9931"/>
          <a:stretch>
            <a:fillRect/>
          </a:stretch>
        </p:blipFill>
        <p:spPr bwMode="auto">
          <a:xfrm>
            <a:off x="4067944" y="188640"/>
            <a:ext cx="490340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374441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 smtClean="0">
                <a:latin typeface="+mj-lt"/>
              </a:rPr>
              <a:t>var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  Form1: TForm1;</a:t>
            </a:r>
          </a:p>
          <a:p>
            <a:r>
              <a:rPr lang="en-US" dirty="0" smtClean="0">
                <a:latin typeface="+mj-lt"/>
              </a:rPr>
              <a:t>j: Integer; n, m: Int64;</a:t>
            </a:r>
          </a:p>
          <a:p>
            <a:r>
              <a:rPr lang="en-US" dirty="0" err="1" smtClean="0">
                <a:latin typeface="+mj-lt"/>
              </a:rPr>
              <a:t>x,y</a:t>
            </a:r>
            <a:r>
              <a:rPr lang="en-US" dirty="0" smtClean="0">
                <a:latin typeface="+mj-lt"/>
              </a:rPr>
              <a:t>, s: Double;</a:t>
            </a: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3024336" cy="923330"/>
          </a:xfrm>
          <a:prstGeom prst="rect">
            <a:avLst/>
          </a:prstGeom>
        </p:spPr>
        <p:style>
          <a:lnRef idx="1">
            <a:schemeClr val="accent5"/>
          </a:lnRef>
          <a:fillRef idx="1002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randomize;</a:t>
            </a:r>
          </a:p>
          <a:p>
            <a:r>
              <a:rPr lang="en-US" dirty="0" smtClean="0">
                <a:latin typeface="+mj-lt"/>
              </a:rPr>
              <a:t>   n:=</a:t>
            </a:r>
            <a:r>
              <a:rPr lang="en-US" dirty="0" err="1" smtClean="0">
                <a:latin typeface="+mj-lt"/>
              </a:rPr>
              <a:t>StrToInt</a:t>
            </a:r>
            <a:r>
              <a:rPr lang="en-US" dirty="0" smtClean="0">
                <a:latin typeface="+mj-lt"/>
              </a:rPr>
              <a:t>(edt1.Text);</a:t>
            </a:r>
          </a:p>
          <a:p>
            <a:r>
              <a:rPr lang="en-US" dirty="0" smtClean="0">
                <a:latin typeface="+mj-lt"/>
              </a:rPr>
              <a:t>    m:=0;</a:t>
            </a:r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852936"/>
            <a:ext cx="3816424" cy="25922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dirty="0" smtClean="0"/>
              <a:t>begin</a:t>
            </a:r>
          </a:p>
          <a:p>
            <a:r>
              <a:rPr lang="en-US" dirty="0" smtClean="0"/>
              <a:t>   for j:=1 to n do</a:t>
            </a:r>
          </a:p>
          <a:p>
            <a:r>
              <a:rPr lang="en-US" dirty="0" smtClean="0"/>
              <a:t>   begin</a:t>
            </a:r>
          </a:p>
          <a:p>
            <a:r>
              <a:rPr lang="en-US" dirty="0" smtClean="0"/>
              <a:t>     x:=2*random-1;</a:t>
            </a:r>
          </a:p>
          <a:p>
            <a:r>
              <a:rPr lang="en-US" dirty="0" smtClean="0"/>
              <a:t>      y:=random;</a:t>
            </a:r>
          </a:p>
          <a:p>
            <a:r>
              <a:rPr lang="en-US" dirty="0" smtClean="0"/>
              <a:t>      if (x*</a:t>
            </a:r>
            <a:r>
              <a:rPr lang="en-US" dirty="0" err="1" smtClean="0"/>
              <a:t>x+y</a:t>
            </a:r>
            <a:r>
              <a:rPr lang="en-US" dirty="0" smtClean="0"/>
              <a:t>*y)&lt;=1 Then M:=M+1;</a:t>
            </a:r>
          </a:p>
          <a:p>
            <a:r>
              <a:rPr lang="en-US" dirty="0" smtClean="0"/>
              <a:t>   end;</a:t>
            </a:r>
          </a:p>
          <a:p>
            <a:r>
              <a:rPr lang="en-US" dirty="0" smtClean="0"/>
              <a:t> end;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661248"/>
            <a:ext cx="8712968" cy="923330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dirty="0" smtClean="0"/>
              <a:t>s:=4*(m/n);</a:t>
            </a:r>
          </a:p>
          <a:p>
            <a:r>
              <a:rPr lang="en-US" dirty="0" smtClean="0"/>
              <a:t> lst1.items.add(</a:t>
            </a:r>
            <a:r>
              <a:rPr lang="en-US" dirty="0" err="1" smtClean="0"/>
              <a:t>IntToStr</a:t>
            </a:r>
            <a:r>
              <a:rPr lang="en-US" dirty="0" smtClean="0"/>
              <a:t>(1*n)+    's='+</a:t>
            </a:r>
            <a:r>
              <a:rPr lang="en-US" dirty="0" err="1" smtClean="0"/>
              <a:t>FloatToStr</a:t>
            </a:r>
            <a:r>
              <a:rPr lang="en-US" dirty="0" smtClean="0"/>
              <a:t>(s));</a:t>
            </a:r>
          </a:p>
          <a:p>
            <a:r>
              <a:rPr lang="en-US" dirty="0" smtClean="0"/>
              <a:t>  edt2.Text:=</a:t>
            </a:r>
            <a:r>
              <a:rPr lang="en-US" dirty="0" err="1" smtClean="0"/>
              <a:t>IntToStr</a:t>
            </a:r>
            <a:r>
              <a:rPr lang="en-US" dirty="0" smtClean="0"/>
              <a:t>(m);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539750" y="260350"/>
            <a:ext cx="8215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</a:rPr>
              <a:t>Задание: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427538" y="908050"/>
            <a:ext cx="4143375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Определить методом Монте-Карло площадь треугольника, вершины которого имеют координаты </a:t>
            </a:r>
          </a:p>
          <a:p>
            <a:pPr algn="ctr">
              <a:defRPr/>
            </a:pPr>
            <a:r>
              <a:rPr lang="ru-RU" sz="2400" b="1" dirty="0"/>
              <a:t>(-1,0);  (0, 1) и (1,0).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964407" y="2607469"/>
            <a:ext cx="25003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57250" y="2928938"/>
            <a:ext cx="292893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571625" y="2143125"/>
            <a:ext cx="1285875" cy="7858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0"/>
          </p:cNvCxnSpPr>
          <p:nvPr/>
        </p:nvCxnSpPr>
        <p:spPr>
          <a:xfrm rot="16200000" flipH="1" flipV="1">
            <a:off x="1500187" y="2214563"/>
            <a:ext cx="785813" cy="642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8" idx="0"/>
          </p:cNvCxnSpPr>
          <p:nvPr/>
        </p:nvCxnSpPr>
        <p:spPr>
          <a:xfrm rot="16200000" flipH="1">
            <a:off x="2143125" y="2214563"/>
            <a:ext cx="785813" cy="6429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1214438" y="30003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-1</a:t>
            </a:r>
          </a:p>
        </p:txBody>
      </p:sp>
      <p:sp>
        <p:nvSpPr>
          <p:cNvPr id="15370" name="TextBox 13"/>
          <p:cNvSpPr txBox="1">
            <a:spLocks noChangeArrowheads="1"/>
          </p:cNvSpPr>
          <p:nvPr/>
        </p:nvSpPr>
        <p:spPr bwMode="auto">
          <a:xfrm>
            <a:off x="2643188" y="30003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1</a:t>
            </a:r>
          </a:p>
        </p:txBody>
      </p:sp>
      <p:sp>
        <p:nvSpPr>
          <p:cNvPr id="15371" name="TextBox 15"/>
          <p:cNvSpPr txBox="1">
            <a:spLocks noChangeArrowheads="1"/>
          </p:cNvSpPr>
          <p:nvPr/>
        </p:nvSpPr>
        <p:spPr bwMode="auto">
          <a:xfrm>
            <a:off x="2214563" y="30003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0</a:t>
            </a:r>
          </a:p>
        </p:txBody>
      </p:sp>
      <p:sp>
        <p:nvSpPr>
          <p:cNvPr id="15372" name="TextBox 16"/>
          <p:cNvSpPr txBox="1">
            <a:spLocks noChangeArrowheads="1"/>
          </p:cNvSpPr>
          <p:nvPr/>
        </p:nvSpPr>
        <p:spPr bwMode="auto">
          <a:xfrm>
            <a:off x="2214563" y="1714500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</a:t>
            </a:r>
          </a:p>
        </p:txBody>
      </p:sp>
      <p:sp>
        <p:nvSpPr>
          <p:cNvPr id="15373" name="TextBox 18"/>
          <p:cNvSpPr txBox="1">
            <a:spLocks noChangeArrowheads="1"/>
          </p:cNvSpPr>
          <p:nvPr/>
        </p:nvSpPr>
        <p:spPr bwMode="auto">
          <a:xfrm>
            <a:off x="3500438" y="30003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x</a:t>
            </a:r>
            <a:endParaRPr lang="ru-RU"/>
          </a:p>
        </p:txBody>
      </p:sp>
      <p:sp>
        <p:nvSpPr>
          <p:cNvPr id="15374" name="TextBox 20"/>
          <p:cNvSpPr txBox="1">
            <a:spLocks noChangeArrowheads="1"/>
          </p:cNvSpPr>
          <p:nvPr/>
        </p:nvSpPr>
        <p:spPr bwMode="auto">
          <a:xfrm>
            <a:off x="2214563" y="1143000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y</a:t>
            </a: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14375" y="4071938"/>
            <a:ext cx="792956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70C0"/>
                </a:solidFill>
              </a:rPr>
              <a:t>Замечание: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Функция генерации случайных чисел работает так: если дать команду </a:t>
            </a:r>
            <a:r>
              <a:rPr lang="en-US" sz="2400" dirty="0"/>
              <a:t>f= random</a:t>
            </a:r>
            <a:r>
              <a:rPr lang="ru-RU" sz="2400" dirty="0"/>
              <a:t>, то в переменную </a:t>
            </a:r>
            <a:r>
              <a:rPr lang="en-US" sz="2400" dirty="0"/>
              <a:t>f</a:t>
            </a:r>
            <a:r>
              <a:rPr lang="ru-RU" sz="2400" dirty="0"/>
              <a:t> будут попадать числа из интервала </a:t>
            </a:r>
            <a:r>
              <a:rPr lang="en-US" sz="2400" dirty="0"/>
              <a:t>[0, 1].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dirty="0"/>
              <a:t>Условие попадания точек внутрь треугольника :</a:t>
            </a:r>
          </a:p>
          <a:p>
            <a:pPr marL="342900" indent="-342900" algn="ctr">
              <a:defRPr/>
            </a:pPr>
            <a:r>
              <a:rPr lang="en-US" sz="2400" b="1" dirty="0">
                <a:solidFill>
                  <a:srgbClr val="0070C0"/>
                </a:solidFill>
              </a:rPr>
              <a:t>Y&gt;=0   </a:t>
            </a:r>
            <a:r>
              <a:rPr lang="ru-RU" sz="2400" b="1" dirty="0">
                <a:solidFill>
                  <a:srgbClr val="0070C0"/>
                </a:solidFill>
              </a:rPr>
              <a:t>и</a:t>
            </a:r>
            <a:r>
              <a:rPr lang="en-US" sz="2400" b="1" dirty="0">
                <a:solidFill>
                  <a:srgbClr val="0070C0"/>
                </a:solidFill>
              </a:rPr>
              <a:t>   ABS(X) + ABS(Y)&lt;=1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23625" t="14764" r="24110" b="16576"/>
          <a:stretch>
            <a:fillRect/>
          </a:stretch>
        </p:blipFill>
        <p:spPr bwMode="auto">
          <a:xfrm>
            <a:off x="1331913" y="161925"/>
            <a:ext cx="6372225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7475"/>
            <a:ext cx="8137525" cy="67405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B050"/>
                </a:solidFill>
              </a:rPr>
              <a:t>procedure TForm1.btn1Click(Sender: </a:t>
            </a:r>
            <a:r>
              <a:rPr lang="en-US" sz="1600" dirty="0" err="1">
                <a:solidFill>
                  <a:srgbClr val="00B050"/>
                </a:solidFill>
              </a:rPr>
              <a:t>TObject</a:t>
            </a:r>
            <a:r>
              <a:rPr lang="en-US" sz="1600" dirty="0">
                <a:solidFill>
                  <a:srgbClr val="00B050"/>
                </a:solidFill>
              </a:rPr>
              <a:t>);</a:t>
            </a:r>
          </a:p>
          <a:p>
            <a:pPr>
              <a:defRPr/>
            </a:pPr>
            <a:r>
              <a:rPr lang="en-US" sz="1600" dirty="0" err="1">
                <a:solidFill>
                  <a:srgbClr val="00B050"/>
                </a:solidFill>
              </a:rPr>
              <a:t>var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i,j</a:t>
            </a:r>
            <a:r>
              <a:rPr lang="en-US" sz="1600" dirty="0">
                <a:solidFill>
                  <a:srgbClr val="00B050"/>
                </a:solidFill>
              </a:rPr>
              <a:t>: Integer; n, m: Int64;</a:t>
            </a:r>
          </a:p>
          <a:p>
            <a:pPr>
              <a:defRPr/>
            </a:pPr>
            <a:r>
              <a:rPr lang="en-US" sz="1600" dirty="0" err="1">
                <a:solidFill>
                  <a:srgbClr val="00B050"/>
                </a:solidFill>
              </a:rPr>
              <a:t>x,y</a:t>
            </a:r>
            <a:r>
              <a:rPr lang="en-US" sz="1600" dirty="0">
                <a:solidFill>
                  <a:srgbClr val="00B050"/>
                </a:solidFill>
              </a:rPr>
              <a:t>, s: Double;</a:t>
            </a:r>
          </a:p>
          <a:p>
            <a:pPr>
              <a:defRPr/>
            </a:pPr>
            <a:r>
              <a:rPr lang="en-US" sz="1600" dirty="0"/>
              <a:t>Begin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 n:=</a:t>
            </a:r>
            <a:r>
              <a:rPr lang="en-US" sz="1600" dirty="0" err="1">
                <a:solidFill>
                  <a:srgbClr val="C00000"/>
                </a:solidFill>
              </a:rPr>
              <a:t>StrToInt</a:t>
            </a:r>
            <a:r>
              <a:rPr lang="en-US" sz="1600" dirty="0">
                <a:solidFill>
                  <a:srgbClr val="C00000"/>
                </a:solidFill>
              </a:rPr>
              <a:t>(edt1.Text);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 randomize;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 m:=0;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begin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for j:=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to n do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begin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  x:=2*random-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   y:=random;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   if (x&gt;0) and (abs(x)+abs(y)&lt;=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) Then M:=M+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  end;</a:t>
            </a:r>
          </a:p>
          <a:p>
            <a:pPr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end;</a:t>
            </a:r>
          </a:p>
          <a:p>
            <a:pPr>
              <a:defRPr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s:=2*(m/n);</a:t>
            </a:r>
          </a:p>
          <a:p>
            <a:pPr>
              <a:defRPr/>
            </a:pPr>
            <a:r>
              <a:rPr lang="en-US" sz="1600" dirty="0">
                <a:solidFill>
                  <a:srgbClr val="00B050"/>
                </a:solidFill>
              </a:rPr>
              <a:t> lst1.items.add(</a:t>
            </a:r>
            <a:r>
              <a:rPr lang="en-US" sz="1600" dirty="0" err="1">
                <a:solidFill>
                  <a:srgbClr val="00B050"/>
                </a:solidFill>
              </a:rPr>
              <a:t>inttostr</a:t>
            </a:r>
            <a:r>
              <a:rPr lang="en-US" sz="1600" dirty="0">
                <a:solidFill>
                  <a:srgbClr val="00B050"/>
                </a:solidFill>
              </a:rPr>
              <a:t>(</a:t>
            </a:r>
            <a:r>
              <a:rPr lang="ru-RU" sz="1600" dirty="0">
                <a:solidFill>
                  <a:srgbClr val="00B050"/>
                </a:solidFill>
              </a:rPr>
              <a:t>1</a:t>
            </a:r>
            <a:r>
              <a:rPr lang="en-US" sz="1600" dirty="0">
                <a:solidFill>
                  <a:srgbClr val="00B050"/>
                </a:solidFill>
              </a:rPr>
              <a:t>*n)+</a:t>
            </a:r>
            <a:r>
              <a:rPr lang="ru-RU" sz="1600" dirty="0">
                <a:solidFill>
                  <a:srgbClr val="00B050"/>
                </a:solidFill>
              </a:rPr>
              <a:t>    </a:t>
            </a:r>
            <a:r>
              <a:rPr lang="en-US" sz="1600" dirty="0">
                <a:solidFill>
                  <a:srgbClr val="00B050"/>
                </a:solidFill>
              </a:rPr>
              <a:t>s='+</a:t>
            </a:r>
            <a:r>
              <a:rPr lang="en-US" sz="1600" dirty="0" err="1">
                <a:solidFill>
                  <a:srgbClr val="00B050"/>
                </a:solidFill>
              </a:rPr>
              <a:t>floattostr</a:t>
            </a:r>
            <a:r>
              <a:rPr lang="en-US" sz="1600" dirty="0">
                <a:solidFill>
                  <a:srgbClr val="00B050"/>
                </a:solidFill>
              </a:rPr>
              <a:t>(s));</a:t>
            </a:r>
          </a:p>
          <a:p>
            <a:pPr>
              <a:defRPr/>
            </a:pPr>
            <a:r>
              <a:rPr lang="en-US" sz="1600" dirty="0">
                <a:solidFill>
                  <a:srgbClr val="00B050"/>
                </a:solidFill>
              </a:rPr>
              <a:t>end;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procedure TForm1.btn2Click(Sender: </a:t>
            </a:r>
            <a:r>
              <a:rPr lang="en-US" sz="1600" dirty="0" err="1">
                <a:solidFill>
                  <a:srgbClr val="C00000"/>
                </a:solidFill>
              </a:rPr>
              <a:t>TObject</a:t>
            </a:r>
            <a:r>
              <a:rPr lang="en-US" sz="1600" dirty="0">
                <a:solidFill>
                  <a:srgbClr val="C00000"/>
                </a:solidFill>
              </a:rPr>
              <a:t>);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begin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close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end;</a:t>
            </a:r>
            <a:endParaRPr lang="ru-RU" sz="16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procedure TForm1.btn3Click(Sender: </a:t>
            </a:r>
            <a:r>
              <a:rPr lang="en-US" sz="1600" dirty="0" err="1">
                <a:solidFill>
                  <a:srgbClr val="C00000"/>
                </a:solidFill>
              </a:rPr>
              <a:t>TObject</a:t>
            </a:r>
            <a:r>
              <a:rPr lang="en-US" sz="1600" dirty="0">
                <a:solidFill>
                  <a:srgbClr val="C00000"/>
                </a:solidFill>
              </a:rPr>
              <a:t>);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begin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  Lst1.Items.Clear;</a:t>
            </a:r>
          </a:p>
          <a:p>
            <a:pPr>
              <a:defRPr/>
            </a:pPr>
            <a:r>
              <a:rPr lang="en-US" sz="1600" dirty="0">
                <a:solidFill>
                  <a:srgbClr val="C00000"/>
                </a:solidFill>
              </a:rPr>
              <a:t>end;</a:t>
            </a:r>
          </a:p>
          <a:p>
            <a:pPr>
              <a:defRPr/>
            </a:pPr>
            <a:r>
              <a:rPr lang="en-US" sz="1600" dirty="0"/>
              <a:t>End.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387</TotalTime>
  <Words>501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Начальная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San-Prof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Дом</cp:lastModifiedBy>
  <cp:revision>36</cp:revision>
  <dcterms:created xsi:type="dcterms:W3CDTF">2009-01-12T09:19:46Z</dcterms:created>
  <dcterms:modified xsi:type="dcterms:W3CDTF">2018-04-09T19:38:50Z</dcterms:modified>
</cp:coreProperties>
</file>