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7" r:id="rId4"/>
    <p:sldId id="259" r:id="rId5"/>
    <p:sldId id="258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73" r:id="rId14"/>
    <p:sldId id="274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38" autoAdjust="0"/>
    <p:restoredTop sz="94660"/>
  </p:normalViewPr>
  <p:slideViewPr>
    <p:cSldViewPr>
      <p:cViewPr varScale="1">
        <p:scale>
          <a:sx n="69" d="100"/>
          <a:sy n="69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027664"/>
            <a:ext cx="6880610" cy="14652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Конкурсное задание</a:t>
            </a:r>
            <a:br>
              <a:rPr lang="ru-RU" b="1" dirty="0"/>
            </a:br>
            <a:r>
              <a:rPr lang="ru-RU" b="1" dirty="0"/>
              <a:t>«Методический семинар»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283968" y="2564903"/>
            <a:ext cx="4104456" cy="3241535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dirty="0"/>
              <a:t>Учитель начальных классов</a:t>
            </a:r>
          </a:p>
          <a:p>
            <a:pPr marL="68580" indent="0">
              <a:buNone/>
            </a:pPr>
            <a:r>
              <a:rPr lang="ru-RU" dirty="0"/>
              <a:t>I квалификационной категории</a:t>
            </a:r>
          </a:p>
          <a:p>
            <a:pPr marL="68580" indent="0">
              <a:buNone/>
            </a:pPr>
            <a:r>
              <a:rPr lang="ru-RU" dirty="0" err="1" smtClean="0"/>
              <a:t>Протопопова</a:t>
            </a:r>
            <a:r>
              <a:rPr lang="ru-RU" dirty="0" smtClean="0"/>
              <a:t> Светлана Викторовна</a:t>
            </a:r>
          </a:p>
          <a:p>
            <a:pPr marL="68580" indent="0">
              <a:buNone/>
            </a:pPr>
            <a:r>
              <a:rPr lang="ru-RU" dirty="0" smtClean="0"/>
              <a:t>МБОУ «Депутатская СОШ</a:t>
            </a:r>
            <a:r>
              <a:rPr lang="ru-RU" dirty="0"/>
              <a:t>»</a:t>
            </a:r>
          </a:p>
          <a:p>
            <a:pPr marL="68580" indent="0">
              <a:buNone/>
            </a:pPr>
            <a:endParaRPr lang="ru-RU" dirty="0"/>
          </a:p>
        </p:txBody>
      </p:sp>
      <p:pic>
        <p:nvPicPr>
          <p:cNvPr id="1027" name="Picture 3" descr="D:\конк\мое фото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492896"/>
            <a:ext cx="2521118" cy="349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9317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64704"/>
            <a:ext cx="7776864" cy="5544616"/>
          </a:xfrm>
        </p:spPr>
        <p:txBody>
          <a:bodyPr>
            <a:normAutofit fontScale="62500" lnSpcReduction="20000"/>
          </a:bodyPr>
          <a:lstStyle/>
          <a:p>
            <a:pPr marL="68580" indent="0">
              <a:buNone/>
            </a:pPr>
            <a:r>
              <a:rPr lang="ru-RU" sz="2900" dirty="0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ru-RU" sz="2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Учащиеся </a:t>
            </a:r>
            <a:r>
              <a:rPr lang="ru-RU" sz="2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большим удовольствием принимают участие в разработке проектов по темам:</a:t>
            </a:r>
          </a:p>
          <a:p>
            <a:pPr marL="68580" indent="0">
              <a:buNone/>
            </a:pPr>
            <a:endParaRPr lang="ru-RU" sz="29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68580" indent="0">
              <a:buNone/>
            </a:pPr>
            <a:r>
              <a:rPr lang="ru-RU" sz="2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«Моя малая Родина»;</a:t>
            </a:r>
          </a:p>
          <a:p>
            <a:pPr marL="68580" indent="0">
              <a:buNone/>
            </a:pPr>
            <a:r>
              <a:rPr lang="ru-RU" sz="2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«Газета :Они сражались за Родину»;</a:t>
            </a:r>
            <a:endParaRPr lang="ru-RU" sz="29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68580" indent="0">
              <a:buNone/>
            </a:pPr>
            <a:r>
              <a:rPr lang="ru-RU" sz="2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«Книжки- малышки»;</a:t>
            </a:r>
            <a:endParaRPr lang="ru-RU" sz="29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68580" indent="0">
              <a:buNone/>
            </a:pPr>
            <a:r>
              <a:rPr lang="ru-RU" sz="2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 Народные праздники»;</a:t>
            </a:r>
            <a:endParaRPr lang="ru-RU" sz="29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68580" indent="0">
              <a:buNone/>
            </a:pPr>
            <a:r>
              <a:rPr lang="ru-RU" sz="2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«Моя родословная»;</a:t>
            </a:r>
          </a:p>
          <a:p>
            <a:pPr marL="68580" indent="0">
              <a:buNone/>
            </a:pPr>
            <a:r>
              <a:rPr lang="ru-RU" sz="2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«Моя семья»;</a:t>
            </a:r>
            <a:endParaRPr lang="ru-RU" sz="29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68580" indent="0">
              <a:buNone/>
            </a:pPr>
            <a:r>
              <a:rPr lang="ru-RU" sz="2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«Мои друзья»;</a:t>
            </a:r>
            <a:endParaRPr lang="ru-RU" sz="29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68580" indent="0">
              <a:buNone/>
            </a:pPr>
            <a:r>
              <a:rPr lang="ru-RU" sz="2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«Узоры на посуде»;</a:t>
            </a:r>
          </a:p>
          <a:p>
            <a:pPr marL="68580" indent="0">
              <a:buNone/>
            </a:pPr>
            <a:r>
              <a:rPr lang="ru-RU" sz="2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«Рифма»</a:t>
            </a:r>
          </a:p>
          <a:p>
            <a:pPr marL="68580" indent="0">
              <a:buNone/>
            </a:pPr>
            <a:r>
              <a:rPr lang="ru-RU" sz="2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«Мой родной язык»;</a:t>
            </a:r>
          </a:p>
          <a:p>
            <a:pPr marL="68580" indent="0">
              <a:buNone/>
            </a:pPr>
            <a:r>
              <a:rPr lang="ru-RU" sz="2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90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Словарные слова»;</a:t>
            </a:r>
            <a:endParaRPr lang="ru-RU" sz="29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68580" indent="0">
              <a:buNone/>
            </a:pPr>
            <a:r>
              <a:rPr lang="ru-RU" sz="2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«Наши домашние животные».</a:t>
            </a:r>
          </a:p>
          <a:p>
            <a:pPr marL="68580" indent="0">
              <a:buNone/>
            </a:pPr>
            <a:r>
              <a:rPr lang="ru-RU" sz="2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 предоставляет детям возможность увидеть практическое применение добытых ими знаний.</a:t>
            </a:r>
          </a:p>
          <a:p>
            <a:pPr marL="68580" indent="0">
              <a:buNone/>
            </a:pPr>
            <a:endParaRPr lang="ru-RU" sz="2900" dirty="0">
              <a:solidFill>
                <a:schemeClr val="accent1">
                  <a:lumMod val="50000"/>
                </a:schemeClr>
              </a:solidFill>
            </a:endParaRPr>
          </a:p>
          <a:p>
            <a:pPr marL="68580" indent="0">
              <a:buNone/>
            </a:pPr>
            <a:r>
              <a:rPr lang="ru-RU" sz="29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8015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6841952" cy="349300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Учебное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проектирование в начальной школе – это универсальное средство комплексного развития личностных, познавательных, регулятивных, коммуникативных действий младших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школьников,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способ формирования социально ориентированной личности гражданина России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7596336" y="2313431"/>
            <a:ext cx="468672" cy="248372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681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7284"/>
            <a:ext cx="8064896" cy="60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66327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541" y="332656"/>
            <a:ext cx="8160907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4572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Материал для газеты.</a:t>
            </a:r>
            <a:endParaRPr lang="ru-RU" dirty="0"/>
          </a:p>
        </p:txBody>
      </p:sp>
      <p:pic>
        <p:nvPicPr>
          <p:cNvPr id="6146" name="Picture 2" descr="D:\2а протопопова С.В\маша9.jpe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276872"/>
            <a:ext cx="2541335" cy="349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2а протопопова С.В\машин.jpe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312988"/>
            <a:ext cx="2664296" cy="349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:\2а протопопова С.В\маща9.jpe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093454"/>
            <a:ext cx="2664296" cy="3663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327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Учитель\Desktop\IMG-20180409-WA000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780928"/>
            <a:ext cx="2620565" cy="349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Учитель\Desktop\20180409_1432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7704856" cy="2647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Учитель\Desktop\2а протопопова С.В\вер.jpe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3545">
            <a:off x="4758844" y="2604983"/>
            <a:ext cx="3024336" cy="4195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341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312658" cy="6624736"/>
          </a:xfrm>
        </p:spPr>
        <p:txBody>
          <a:bodyPr>
            <a:normAutofit fontScale="90000"/>
          </a:bodyPr>
          <a:lstStyle/>
          <a:p>
            <a:r>
              <a:rPr lang="ru-RU" sz="2600" b="1" dirty="0" smtClean="0"/>
              <a:t>   </a:t>
            </a:r>
            <a:br>
              <a:rPr lang="ru-RU" sz="2600" b="1" dirty="0" smtClean="0"/>
            </a:br>
            <a:r>
              <a:rPr lang="ru-RU" sz="2600" b="1" dirty="0"/>
              <a:t> </a:t>
            </a:r>
            <a:r>
              <a:rPr lang="ru-RU" sz="2600" b="1" dirty="0" smtClean="0"/>
              <a:t>  </a:t>
            </a:r>
            <a:br>
              <a:rPr lang="ru-RU" sz="2600" b="1" dirty="0" smtClean="0"/>
            </a:br>
            <a:r>
              <a:rPr lang="ru-RU" sz="2600" b="1" dirty="0"/>
              <a:t/>
            </a:r>
            <a:br>
              <a:rPr lang="ru-RU" sz="2600" b="1" dirty="0"/>
            </a:br>
            <a:r>
              <a:rPr lang="ru-RU" sz="2600" b="1" dirty="0" smtClean="0"/>
              <a:t/>
            </a:r>
            <a:br>
              <a:rPr lang="ru-RU" sz="2600" b="1" dirty="0" smtClean="0"/>
            </a:br>
            <a:r>
              <a:rPr lang="ru-RU" sz="2600" b="1" dirty="0"/>
              <a:t> </a:t>
            </a:r>
            <a:r>
              <a:rPr lang="ru-RU" sz="2600" b="1" dirty="0" smtClean="0"/>
              <a:t>  Тема: «</a:t>
            </a:r>
            <a:r>
              <a:rPr lang="ru-RU" sz="2600" b="1" dirty="0" smtClean="0">
                <a:solidFill>
                  <a:srgbClr val="94C600"/>
                </a:solidFill>
              </a:rPr>
              <a:t>Проектно-исследовательская деятельности, как средство развития </a:t>
            </a:r>
            <a:r>
              <a:rPr lang="ru-RU" sz="2600" b="1" dirty="0" smtClean="0"/>
              <a:t>познавательных </a:t>
            </a:r>
            <a:r>
              <a:rPr lang="ru-RU" sz="2600" b="1" dirty="0"/>
              <a:t>способностей младших школьников»</a:t>
            </a:r>
            <a:br>
              <a:rPr lang="ru-RU" sz="2600" b="1" dirty="0"/>
            </a:br>
            <a:r>
              <a:rPr lang="ru-RU" sz="2600" b="1" dirty="0" smtClean="0"/>
              <a:t>  </a:t>
            </a:r>
            <a:br>
              <a:rPr lang="ru-RU" sz="2600" b="1" dirty="0" smtClean="0"/>
            </a:br>
            <a:r>
              <a:rPr lang="ru-RU" sz="2600" b="1" dirty="0" smtClean="0"/>
              <a:t>  Актуальность </a:t>
            </a:r>
            <a:r>
              <a:rPr lang="ru-RU" sz="2600" b="1" dirty="0"/>
              <a:t>темы: </a:t>
            </a:r>
            <a:r>
              <a:rPr lang="ru-RU" sz="2600" b="1" dirty="0" smtClean="0"/>
              <a:t/>
            </a:r>
            <a:br>
              <a:rPr lang="ru-RU" sz="2600" b="1" dirty="0" smtClean="0"/>
            </a:br>
            <a:r>
              <a:rPr lang="ru-RU" sz="2600" b="1" dirty="0" smtClean="0"/>
              <a:t>В связи с введением </a:t>
            </a:r>
            <a:r>
              <a:rPr lang="ru-RU" sz="2600" b="1" dirty="0"/>
              <a:t>новых федеральных государственных образовательных стандартов общего образования </a:t>
            </a:r>
            <a:r>
              <a:rPr lang="ru-RU" sz="2600" b="1" dirty="0" smtClean="0"/>
              <a:t> передо встала проблема поиска  эффективных </a:t>
            </a:r>
            <a:r>
              <a:rPr lang="ru-RU" sz="2600" b="1" dirty="0"/>
              <a:t>форм,   методов,    обучения для  активизации  познавательной  деятельности  младших  </a:t>
            </a:r>
            <a:r>
              <a:rPr lang="ru-RU" sz="2600" b="1" dirty="0" smtClean="0"/>
              <a:t>школьников.</a:t>
            </a:r>
            <a:r>
              <a:rPr lang="ru-RU" sz="2600" b="1" dirty="0"/>
              <a:t/>
            </a:r>
            <a:br>
              <a:rPr lang="ru-RU" sz="2600" b="1" dirty="0"/>
            </a:br>
            <a:r>
              <a:rPr lang="ru-RU" sz="2600" b="1" dirty="0"/>
              <a:t> </a:t>
            </a:r>
            <a:br>
              <a:rPr lang="ru-RU" sz="2600" b="1" dirty="0"/>
            </a:br>
            <a:r>
              <a:rPr lang="ru-RU" sz="2600" b="1" dirty="0" smtClean="0"/>
              <a:t/>
            </a:r>
            <a:br>
              <a:rPr lang="ru-RU" sz="2600" b="1" dirty="0" smtClean="0"/>
            </a:br>
            <a:r>
              <a:rPr lang="ru-RU" sz="2600" b="1" dirty="0"/>
              <a:t/>
            </a:r>
            <a:br>
              <a:rPr lang="ru-RU" sz="2600" b="1" dirty="0"/>
            </a:br>
            <a:r>
              <a:rPr lang="ru-RU" sz="2600" b="1" dirty="0" smtClean="0"/>
              <a:t/>
            </a:r>
            <a:br>
              <a:rPr lang="ru-RU" sz="2600" b="1" dirty="0" smtClean="0"/>
            </a:br>
            <a:endParaRPr lang="ru-RU" sz="26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71800" y="5805264"/>
            <a:ext cx="1619656" cy="324656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 flipV="1">
            <a:off x="6732240" y="5806438"/>
            <a:ext cx="1332768" cy="143898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7643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06372"/>
            <a:ext cx="7024744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Особое внимание в новом ФГОС  уделяется становлению коммуникативных универсальных учебных действий.</a:t>
            </a:r>
            <a:endParaRPr lang="ru-RU" sz="2800" b="1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971600" y="2708920"/>
            <a:ext cx="3490672" cy="3097520"/>
          </a:xfrm>
        </p:spPr>
        <p:txBody>
          <a:bodyPr/>
          <a:lstStyle/>
          <a:p>
            <a:pPr marL="68580" indent="0" algn="ctr"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 Совместное выполнение проектов способствует развитию коммуникативных навыков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4"/>
          </p:nvPr>
        </p:nvSpPr>
        <p:spPr>
          <a:xfrm>
            <a:off x="4788024" y="2313431"/>
            <a:ext cx="3276984" cy="3493008"/>
          </a:xfrm>
        </p:spPr>
        <p:txBody>
          <a:bodyPr/>
          <a:lstStyle/>
          <a:p>
            <a:pPr marL="68580" indent="0" algn="ctr"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 </a:t>
            </a:r>
          </a:p>
          <a:p>
            <a:pPr marL="68580" indent="0" algn="ctr"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 При использовании интерактивных технологий лучше усваивается информация</a:t>
            </a:r>
            <a:endParaRPr lang="ru-RU" b="1" dirty="0">
              <a:solidFill>
                <a:schemeClr val="accent1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5796136" y="2132856"/>
            <a:ext cx="50405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2555776" y="2132856"/>
            <a:ext cx="50405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045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225732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Цель: создать </a:t>
            </a:r>
            <a:r>
              <a:rPr lang="ru-RU" sz="2800" b="1" dirty="0"/>
              <a:t>условия для развития </a:t>
            </a:r>
            <a:r>
              <a:rPr lang="ru-RU" sz="2800" b="1" dirty="0" smtClean="0"/>
              <a:t>познавательных </a:t>
            </a:r>
            <a:r>
              <a:rPr lang="ru-RU" sz="2800" b="1" dirty="0"/>
              <a:t>способностей младших школьников посредством проектно-исследовательской </a:t>
            </a:r>
            <a:r>
              <a:rPr lang="ru-RU" sz="2800" b="1" dirty="0" smtClean="0"/>
              <a:t>деятельности.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2852936"/>
            <a:ext cx="7704856" cy="3384376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Задачи: </a:t>
            </a:r>
          </a:p>
          <a:p>
            <a:pPr marL="68580" indent="0">
              <a:buNone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1. изучить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материалы научно-методической литературы;</a:t>
            </a:r>
          </a:p>
          <a:p>
            <a:pPr marL="68580" indent="0">
              <a:buNone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2. подготовить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учащихся к овладению универсальными учебными действиями на основе взаимосвязанных педагогических способов;</a:t>
            </a:r>
          </a:p>
          <a:p>
            <a:pPr marL="68580" indent="0">
              <a:buNone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. развивать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у ребенка естественную потребность познания окружающего мира;</a:t>
            </a:r>
          </a:p>
          <a:p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0433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45152"/>
          </a:xfrm>
        </p:spPr>
        <p:txBody>
          <a:bodyPr/>
          <a:lstStyle/>
          <a:p>
            <a:pPr algn="ctr"/>
            <a:r>
              <a:rPr lang="ru-RU" b="1" dirty="0" smtClean="0"/>
              <a:t>Принципы: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7274000" cy="3493008"/>
          </a:xfrm>
        </p:spPr>
        <p:txBody>
          <a:bodyPr>
            <a:normAutofit fontScale="62500" lnSpcReduction="20000"/>
          </a:bodyPr>
          <a:lstStyle/>
          <a:p>
            <a:pPr marL="68580" indent="0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1. создавать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условия для приобретения обучающимися опыта проектно-исследовательской деятельности;</a:t>
            </a:r>
          </a:p>
          <a:p>
            <a:pPr marL="68580" indent="0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2. учитывать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возрастные психологические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особенности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развития детей;</a:t>
            </a:r>
          </a:p>
          <a:p>
            <a:pPr marL="68580" indent="0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3. не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преподносить ученикам новое знание в готовом виде, а организовывать процесс обучения так, чтобы они добывали это знание в процессе собственной проектно-исследовательской деятельности;</a:t>
            </a:r>
          </a:p>
          <a:p>
            <a:pPr marL="68580" indent="0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4. создавать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доброжелательную атмосферу при организации учебного взаимодействия, создавать ситуацию успеха;</a:t>
            </a:r>
          </a:p>
          <a:p>
            <a:pPr marL="68580" indent="0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5. формировать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у обучающихся способность к аналитическому выбору и адекватному принятию решения в ситуации выбора;</a:t>
            </a:r>
          </a:p>
          <a:p>
            <a:pPr marL="68580" indent="0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6. предлагать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ученику возможность освоения содержания образования на максимальном для него уровне и обеспечивать при этом его усвоение на уровне государственного стандарта знаний.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012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404664"/>
            <a:ext cx="7024744" cy="1080120"/>
          </a:xfrm>
        </p:spPr>
        <p:txBody>
          <a:bodyPr/>
          <a:lstStyle/>
          <a:p>
            <a:pPr algn="ctr"/>
            <a:r>
              <a:rPr lang="ru-RU" b="1" dirty="0" smtClean="0"/>
              <a:t>Методы проектов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1484784"/>
            <a:ext cx="7200800" cy="5040560"/>
          </a:xfrm>
        </p:spPr>
        <p:txBody>
          <a:bodyPr>
            <a:normAutofit fontScale="85000" lnSpcReduction="20000"/>
          </a:bodyPr>
          <a:lstStyle/>
          <a:p>
            <a:pPr marL="68580" indent="0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создавать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условия для приобретения обучающимися опыта проектно-исследовательской деятельности;</a:t>
            </a:r>
          </a:p>
          <a:p>
            <a:pPr marL="6858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учитывать возрастные психологические особенности развития детей;</a:t>
            </a:r>
          </a:p>
          <a:p>
            <a:pPr marL="68580" indent="0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не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преподносить ученикам новое знание в готовом виде, а организовывать процесс обучения так, чтобы они добывали это знание в процессе собственной проектно-исследовательской деятельности;</a:t>
            </a:r>
          </a:p>
          <a:p>
            <a:pPr marL="68580" indent="0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создавать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доброжелательную атмосферу при организации учебного взаимодействия, создавать ситуацию успеха;</a:t>
            </a:r>
          </a:p>
          <a:p>
            <a:pPr marL="68580" indent="0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формировать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обучающихся способность к аналитическому выбору и адекватному принятию решения в ситуации выбора;</a:t>
            </a:r>
          </a:p>
          <a:p>
            <a:pPr marL="68580" indent="0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предлагать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ученику возможность освоения содержания образования на максимальном для него уровне и обеспечивать при этом его усвоение на уровне государственного стандарта знаний.</a:t>
            </a:r>
          </a:p>
          <a:p>
            <a:pPr marL="68580" indent="0">
              <a:buNone/>
            </a:pP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962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764704"/>
            <a:ext cx="6736594" cy="79208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Дидактические средства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2416" y="1700808"/>
            <a:ext cx="7201992" cy="4536504"/>
          </a:xfrm>
        </p:spPr>
        <p:txBody>
          <a:bodyPr>
            <a:normAutofit fontScale="70000" lnSpcReduction="20000"/>
          </a:bodyPr>
          <a:lstStyle/>
          <a:p>
            <a:pPr marL="6858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Использую следующие дидактические средства создания проблемных ситуаций:</a:t>
            </a:r>
          </a:p>
          <a:p>
            <a:pPr marL="6858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исследовательская задача;</a:t>
            </a:r>
          </a:p>
          <a:p>
            <a:pPr marL="6858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проблемный вопрос;</a:t>
            </a:r>
          </a:p>
          <a:p>
            <a:pPr marL="6858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моделирование эксперимента.</a:t>
            </a:r>
          </a:p>
          <a:p>
            <a:pPr marL="6858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Учебные исследования дети выполняют на уроке и в ходе подготовки домашнего задания; проведение наблюдений, постановка несложных опытов, проблемный анализ текста, подготовка вопросов для дискуссии, творческие работы (сочинение – путешествие, рассказы, стихи). </a:t>
            </a:r>
          </a:p>
          <a:p>
            <a:pPr marL="6858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мой взгляд, в методике изучения окружающего мира в начальных классах проектно-исследовательская деятельность занимает значительное место. Она представляет собой способ организации процесса познания, который обеспечивает поисковую деятельность учащихся в открытии фактических знаний и взаимосвязи между ними. Его реализация предполагает использование таких методов, как наблюдения, опыты, самонаблюдение. В ходе наблюдений осуществляется и изучение исследовательских способностей детей. </a:t>
            </a:r>
          </a:p>
          <a:p>
            <a:pPr marL="6858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842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2416" y="908720"/>
            <a:ext cx="7129984" cy="4897720"/>
          </a:xfrm>
        </p:spPr>
        <p:txBody>
          <a:bodyPr>
            <a:normAutofit fontScale="85000" lnSpcReduction="20000"/>
          </a:bodyPr>
          <a:lstStyle/>
          <a:p>
            <a:pPr marL="6858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Организация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учебно-воспитательного процесса в рамках методического опыта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solidFill>
                  <a:srgbClr val="94C600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94C600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Проектно-исследовательская деятельность, как средство развития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познавательных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способностей младших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школьников»,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предполагает использование метода проектов для достижения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вышепоставленных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целей обучения. </a:t>
            </a:r>
          </a:p>
          <a:p>
            <a:pPr marL="6858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проектов – ведущий метод моего опыта, который опирается на уже имеющийся опыт ребенка, на его собственный путь поиска и преодоления затруднений. Ученик сам исследует изучение какого-либо правила, темы и ищет научные знания в форме диалога учителя, ученика и другого источника получения знаний. Роль учителя в данном случае – роль организатора, руководителя, не подменяющая самостоятельной работы ребенка. Велика роль проектно-исследовательской деятельности как в общем, так и в индивидуальном развитии школьника. Она дает представление о широкой картине мира, обогащает нравственно и эмоционально, развивает воображение, речь, развивает собственное творчество.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119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65521"/>
            <a:ext cx="8208912" cy="5411751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Наблюдая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детьми в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ситуациях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требующих исследовательского поведения, необходимо ориентироваться на следующие критерии: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видеть проблемы;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ставить вопросы;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выдвигать гипотезы;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классифицировать;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делать выводы и умозаключения;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структурировать материал;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объяснять, доказывать и защищать свои идеи.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Проектно-исследовательская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деятельность проходит в форме небольших междисциплинарных исследований. Содержанием проектной деятельности младших школьников становятся извечные детские «почему?». Осуществляя работу над проектом, ребенок получает возможность самостоятельно (конечно с помощью взрослых) найти ответы на свои вопросы. 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71800" y="5301208"/>
            <a:ext cx="1690472" cy="5052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7380312" y="5373215"/>
            <a:ext cx="684696" cy="433223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33582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81</TotalTime>
  <Words>697</Words>
  <Application>Microsoft Office PowerPoint</Application>
  <PresentationFormat>Экран (4:3)</PresentationFormat>
  <Paragraphs>59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Остин</vt:lpstr>
      <vt:lpstr>Конкурсное задание «Методический семинар» </vt:lpstr>
      <vt:lpstr>             Тема: «Проектно-исследовательская деятельности, как средство развития познавательных способностей младших школьников»      Актуальность темы:  В связи с введением новых федеральных государственных образовательных стандартов общего образования  передо встала проблема поиска  эффективных форм,   методов,    обучения для  активизации  познавательной  деятельности  младших  школьников.      </vt:lpstr>
      <vt:lpstr>Особое внимание в новом ФГОС  уделяется становлению коммуникативных универсальных учебных действий.</vt:lpstr>
      <vt:lpstr>Цель: создать условия для развития познавательных способностей младших школьников посредством проектно-исследовательской деятельности. </vt:lpstr>
      <vt:lpstr>Принципы:</vt:lpstr>
      <vt:lpstr>Методы проектов</vt:lpstr>
      <vt:lpstr>Дидактические средства</vt:lpstr>
      <vt:lpstr>Презентация PowerPoint</vt:lpstr>
      <vt:lpstr>    Наблюдая за детьми в ситуациях, требующих исследовательского поведения, необходимо ориентироваться на следующие критерии: умение видеть проблемы; умение ставить вопросы; умение выдвигать гипотезы; умение классифицировать; умение делать выводы и умозаключения; умение структурировать материал; умение объяснять, доказывать и защищать свои идеи. Проектно-исследовательская деятельность проходит в форме небольших междисциплинарных исследований. Содержанием проектной деятельности младших школьников становятся извечные детские «почему?». Осуществляя работу над проектом, ребенок получает возможность самостоятельно (конечно с помощью взрослых) найти ответы на свои вопросы.  </vt:lpstr>
      <vt:lpstr>Презентация PowerPoint</vt:lpstr>
      <vt:lpstr>Вывод:</vt:lpstr>
      <vt:lpstr>Презентация PowerPoint</vt:lpstr>
      <vt:lpstr>Презентация PowerPoint</vt:lpstr>
      <vt:lpstr>Материал для газеты.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Конкурсное задание «Методический семинар»</dc:title>
  <dc:creator>Учитель</dc:creator>
  <cp:lastModifiedBy>Учитель</cp:lastModifiedBy>
  <cp:revision>13</cp:revision>
  <dcterms:created xsi:type="dcterms:W3CDTF">2018-04-09T03:08:55Z</dcterms:created>
  <dcterms:modified xsi:type="dcterms:W3CDTF">2018-04-09T05:01:12Z</dcterms:modified>
</cp:coreProperties>
</file>