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72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8C5C41-B34B-48D4-A7E8-EBFAFB242A99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2645B-7C60-4084-81CF-230CD1F734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0683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2645B-7C60-4084-81CF-230CD1F7343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1771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A4D6F30A-8C96-43FB-8A20-1492E70AC0DA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0067-9225-4D85-A35F-D7AEE8DEF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F30A-8C96-43FB-8A20-1492E70AC0DA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0067-9225-4D85-A35F-D7AEE8DEF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F30A-8C96-43FB-8A20-1492E70AC0DA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0067-9225-4D85-A35F-D7AEE8DEF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F30A-8C96-43FB-8A20-1492E70AC0DA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0067-9225-4D85-A35F-D7AEE8DEFB1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F30A-8C96-43FB-8A20-1492E70AC0DA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0067-9225-4D85-A35F-D7AEE8DEFB1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F30A-8C96-43FB-8A20-1492E70AC0DA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0067-9225-4D85-A35F-D7AEE8DEFB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F30A-8C96-43FB-8A20-1492E70AC0DA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0067-9225-4D85-A35F-D7AEE8DEF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F30A-8C96-43FB-8A20-1492E70AC0DA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0067-9225-4D85-A35F-D7AEE8DEFB1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F30A-8C96-43FB-8A20-1492E70AC0DA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0067-9225-4D85-A35F-D7AEE8DEF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F30A-8C96-43FB-8A20-1492E70AC0DA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0067-9225-4D85-A35F-D7AEE8DEFB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6F30A-8C96-43FB-8A20-1492E70AC0DA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D0067-9225-4D85-A35F-D7AEE8DEF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D6F30A-8C96-43FB-8A20-1492E70AC0DA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44D0067-9225-4D85-A35F-D7AEE8DEF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Натюрморт Как жанр фотографии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32248"/>
          </a:xfrm>
        </p:spPr>
        <p:txBody>
          <a:bodyPr>
            <a:noAutofit/>
          </a:bodyPr>
          <a:lstStyle/>
          <a:p>
            <a:r>
              <a:rPr lang="ru-RU" sz="1800" dirty="0"/>
              <a:t>Выполнил: Андрей </a:t>
            </a:r>
            <a:r>
              <a:rPr lang="ru-RU" sz="1800" dirty="0" err="1"/>
              <a:t>Петеримов</a:t>
            </a:r>
            <a:endParaRPr lang="ru-RU" sz="1800" dirty="0"/>
          </a:p>
          <a:p>
            <a:r>
              <a:rPr lang="ru-RU" sz="1800" dirty="0"/>
              <a:t>                    учащийся 8Б класса</a:t>
            </a:r>
          </a:p>
          <a:p>
            <a:endParaRPr lang="ru-RU" sz="1800" dirty="0"/>
          </a:p>
          <a:p>
            <a:r>
              <a:rPr lang="ru-RU" sz="1800" dirty="0"/>
              <a:t>Руководитель: Крушина М. Ю.,</a:t>
            </a:r>
          </a:p>
          <a:p>
            <a:r>
              <a:rPr lang="ru-RU" sz="1800" dirty="0"/>
              <a:t>Учитель ИЗО и МХК</a:t>
            </a:r>
          </a:p>
        </p:txBody>
      </p:sp>
    </p:spTree>
    <p:extLst>
      <p:ext uri="{BB962C8B-B14F-4D97-AF65-F5344CB8AC3E}">
        <p14:creationId xmlns:p14="http://schemas.microsoft.com/office/powerpoint/2010/main" xmlns="" val="77550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1124744"/>
            <a:ext cx="2819399" cy="599440"/>
          </a:xfrm>
        </p:spPr>
        <p:txBody>
          <a:bodyPr/>
          <a:lstStyle/>
          <a:p>
            <a:r>
              <a:rPr lang="ru-RU" dirty="0" smtClean="0"/>
              <a:t>На уровне глаз фотографа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88025" y="1700808"/>
            <a:ext cx="3528392" cy="4104456"/>
          </a:xfrm>
        </p:spPr>
        <p:txBody>
          <a:bodyPr/>
          <a:lstStyle/>
          <a:p>
            <a:r>
              <a:rPr lang="ru-RU" sz="1800" dirty="0"/>
              <a:t>Этот ракурс позволяет передать естественные очертания предметов, показывая тем самым «натуральность». При такой позиции фотографирования картинка почти не терпит искажений.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124744"/>
            <a:ext cx="3740619" cy="2690573"/>
          </a:xfrm>
        </p:spPr>
      </p:pic>
      <p:sp>
        <p:nvSpPr>
          <p:cNvPr id="6" name="TextBox 5"/>
          <p:cNvSpPr txBox="1"/>
          <p:nvPr/>
        </p:nvSpPr>
        <p:spPr>
          <a:xfrm>
            <a:off x="1043608" y="3933056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Виктория </a:t>
            </a:r>
            <a:r>
              <a:rPr lang="ru-RU" sz="16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Роготнева</a:t>
            </a:r>
            <a:r>
              <a:rPr lang="ru-RU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ru-RU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Зеркало…</a:t>
            </a:r>
            <a:endParaRPr lang="ru-RU" sz="16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1761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1124744"/>
            <a:ext cx="2819399" cy="599440"/>
          </a:xfrm>
        </p:spPr>
        <p:txBody>
          <a:bodyPr/>
          <a:lstStyle/>
          <a:p>
            <a:r>
              <a:rPr lang="ru-RU" dirty="0" smtClean="0"/>
              <a:t>Снизу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04048" y="1700808"/>
            <a:ext cx="3363415" cy="4032448"/>
          </a:xfrm>
        </p:spPr>
        <p:txBody>
          <a:bodyPr>
            <a:normAutofit/>
          </a:bodyPr>
          <a:lstStyle/>
          <a:p>
            <a:r>
              <a:rPr lang="ru-RU" sz="1800" dirty="0"/>
              <a:t>Часто используется в пейзажной съемке, когда необходимо сконцентрировать внимание на каком-то мелком объекте или, например, показать величину дерева.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268760"/>
            <a:ext cx="4034454" cy="2667309"/>
          </a:xfrm>
        </p:spPr>
      </p:pic>
      <p:sp>
        <p:nvSpPr>
          <p:cNvPr id="6" name="TextBox 5"/>
          <p:cNvSpPr txBox="1"/>
          <p:nvPr/>
        </p:nvSpPr>
        <p:spPr>
          <a:xfrm>
            <a:off x="899592" y="4005064"/>
            <a:ext cx="20882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Джон </a:t>
            </a:r>
            <a:r>
              <a:rPr lang="ru-RU" sz="16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Кролл</a:t>
            </a:r>
            <a:r>
              <a:rPr lang="ru-RU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Эйфелева башня.</a:t>
            </a:r>
            <a:endParaRPr lang="ru-RU" sz="16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2243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1196752"/>
            <a:ext cx="2819399" cy="599440"/>
          </a:xfrm>
        </p:spPr>
        <p:txBody>
          <a:bodyPr/>
          <a:lstStyle/>
          <a:p>
            <a:r>
              <a:rPr lang="ru-RU" dirty="0" smtClean="0"/>
              <a:t>Сверху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355976" y="1700808"/>
            <a:ext cx="3888431" cy="4032448"/>
          </a:xfrm>
        </p:spPr>
        <p:txBody>
          <a:bodyPr>
            <a:normAutofit/>
          </a:bodyPr>
          <a:lstStyle/>
          <a:p>
            <a:r>
              <a:rPr lang="ru-RU" sz="1800" dirty="0"/>
              <a:t>При съемке натюрмортов верхнюю точку съемки выбирают, когда нужно показать все предметы, входящие в композицию, разные по высоте, величине и форме.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052736"/>
            <a:ext cx="3276600" cy="3276600"/>
          </a:xfrm>
        </p:spPr>
      </p:pic>
      <p:sp>
        <p:nvSpPr>
          <p:cNvPr id="6" name="TextBox 5"/>
          <p:cNvSpPr txBox="1"/>
          <p:nvPr/>
        </p:nvSpPr>
        <p:spPr>
          <a:xfrm>
            <a:off x="899592" y="4365104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Андрей </a:t>
            </a:r>
            <a:r>
              <a:rPr lang="ru-RU" sz="16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Кровлин</a:t>
            </a:r>
            <a:r>
              <a:rPr lang="ru-RU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***.</a:t>
            </a:r>
            <a:endParaRPr lang="ru-RU" sz="16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57907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1196752"/>
            <a:ext cx="2819399" cy="599440"/>
          </a:xfrm>
        </p:spPr>
        <p:txBody>
          <a:bodyPr/>
          <a:lstStyle/>
          <a:p>
            <a:r>
              <a:rPr lang="ru-RU" dirty="0" smtClean="0"/>
              <a:t>Сбоку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0032" y="1916832"/>
            <a:ext cx="3384375" cy="3264768"/>
          </a:xfrm>
        </p:spPr>
        <p:txBody>
          <a:bodyPr>
            <a:normAutofit/>
          </a:bodyPr>
          <a:lstStyle/>
          <a:p>
            <a:r>
              <a:rPr lang="ru-RU" sz="1800" dirty="0"/>
              <a:t>Этот ракурс позволяет выделять детали первого плана и подчеркивает перспективу.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908720"/>
            <a:ext cx="2656565" cy="3984848"/>
          </a:xfrm>
        </p:spPr>
      </p:pic>
      <p:sp>
        <p:nvSpPr>
          <p:cNvPr id="6" name="TextBox 5"/>
          <p:cNvSpPr txBox="1"/>
          <p:nvPr/>
        </p:nvSpPr>
        <p:spPr>
          <a:xfrm>
            <a:off x="1043608" y="4941168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Анна </a:t>
            </a:r>
            <a:r>
              <a:rPr lang="ru-RU" sz="16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Салынская</a:t>
            </a:r>
            <a:r>
              <a:rPr lang="ru-RU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Эйфелева башня.</a:t>
            </a:r>
            <a:endParaRPr lang="ru-RU" sz="16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9253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Композиции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2132856"/>
            <a:ext cx="74168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Есть несколько типов классической композиции: в виде перевернутой буквы «П», диагональю, треугольником, в виде креста.</a:t>
            </a:r>
          </a:p>
          <a:p>
            <a:r>
              <a:rPr lang="ru-RU" dirty="0"/>
              <a:t>Но также существуют другие варианты композиции.</a:t>
            </a:r>
          </a:p>
          <a:p>
            <a:r>
              <a:rPr lang="ru-RU" dirty="0"/>
              <a:t>А. По кругу. Такое расположение предметов успокаивает.</a:t>
            </a:r>
          </a:p>
          <a:p>
            <a:r>
              <a:rPr lang="ru-RU" dirty="0"/>
              <a:t>Б. В виде горизонтальной линии. Такая композиция позволяет создать эффект спокойствия, сонливости.</a:t>
            </a:r>
          </a:p>
          <a:p>
            <a:r>
              <a:rPr lang="ru-RU" dirty="0"/>
              <a:t>В. Вертикальная линия. Символизирует стремление вверх.</a:t>
            </a:r>
          </a:p>
          <a:p>
            <a:r>
              <a:rPr lang="ru-RU" dirty="0"/>
              <a:t>Г. Восходящая диагональ. Передает собой напряжённость момента.</a:t>
            </a:r>
          </a:p>
          <a:p>
            <a:r>
              <a:rPr lang="ru-RU" dirty="0"/>
              <a:t>Д. Нисходящая диагональ. Такая композиция расслабляет или, реже, передает грусть.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40265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17623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908720"/>
            <a:ext cx="2819399" cy="599440"/>
          </a:xfrm>
        </p:spPr>
        <p:txBody>
          <a:bodyPr/>
          <a:lstStyle/>
          <a:p>
            <a:r>
              <a:rPr lang="ru-RU" dirty="0" smtClean="0"/>
              <a:t>Спереди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499992" y="1484784"/>
            <a:ext cx="3600400" cy="4176464"/>
          </a:xfrm>
        </p:spPr>
        <p:txBody>
          <a:bodyPr>
            <a:normAutofit/>
          </a:bodyPr>
          <a:lstStyle/>
          <a:p>
            <a:r>
              <a:rPr lang="ru-RU" sz="1800" dirty="0"/>
              <a:t>Размещение источника свет спереди создает эффект естественности, но в то же время он очень плоский и такой же свет можно получить, встав спиной к солнцу или используя встроенную вспышку в фотоаппарате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268760"/>
            <a:ext cx="3471193" cy="2304256"/>
          </a:xfrm>
        </p:spPr>
      </p:pic>
    </p:spTree>
    <p:extLst>
      <p:ext uri="{BB962C8B-B14F-4D97-AF65-F5344CB8AC3E}">
        <p14:creationId xmlns:p14="http://schemas.microsoft.com/office/powerpoint/2010/main" xmlns="" val="32907442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1124744"/>
            <a:ext cx="2819399" cy="599440"/>
          </a:xfrm>
        </p:spPr>
        <p:txBody>
          <a:bodyPr/>
          <a:lstStyle/>
          <a:p>
            <a:r>
              <a:rPr lang="ru-RU" dirty="0" smtClean="0"/>
              <a:t>Сбоку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0" y="1628800"/>
            <a:ext cx="3672407" cy="4032448"/>
          </a:xfrm>
        </p:spPr>
        <p:txBody>
          <a:bodyPr/>
          <a:lstStyle/>
          <a:p>
            <a:r>
              <a:rPr lang="ru-RU" sz="1800" dirty="0"/>
              <a:t>Поставив свет в стороне от </a:t>
            </a:r>
            <a:r>
              <a:rPr lang="ru-RU" sz="1800" dirty="0" smtClean="0"/>
              <a:t>объекта </a:t>
            </a:r>
            <a:r>
              <a:rPr lang="ru-RU" sz="1800" dirty="0"/>
              <a:t>получится более интересный эффект, позволяющий передать четкие очертания предметов и их текстуру.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124744"/>
            <a:ext cx="3392856" cy="2245975"/>
          </a:xfrm>
        </p:spPr>
      </p:pic>
    </p:spTree>
    <p:extLst>
      <p:ext uri="{BB962C8B-B14F-4D97-AF65-F5344CB8AC3E}">
        <p14:creationId xmlns:p14="http://schemas.microsoft.com/office/powerpoint/2010/main" xmlns="" val="2457929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1124744"/>
            <a:ext cx="2819399" cy="599440"/>
          </a:xfrm>
        </p:spPr>
        <p:txBody>
          <a:bodyPr/>
          <a:lstStyle/>
          <a:p>
            <a:r>
              <a:rPr lang="ru-RU" dirty="0" smtClean="0"/>
              <a:t>Сзади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355976" y="1628800"/>
            <a:ext cx="4032447" cy="417646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Источник </a:t>
            </a:r>
            <a:r>
              <a:rPr lang="ru-RU" sz="1800" dirty="0"/>
              <a:t>света, находящийся сзади, позволяет передать контур предметов и создать атмосферные снимки.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412776"/>
            <a:ext cx="3439651" cy="2276073"/>
          </a:xfrm>
        </p:spPr>
      </p:pic>
    </p:spTree>
    <p:extLst>
      <p:ext uri="{BB962C8B-B14F-4D97-AF65-F5344CB8AC3E}">
        <p14:creationId xmlns:p14="http://schemas.microsoft.com/office/powerpoint/2010/main" xmlns="" val="4240767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800" i="0" dirty="0" smtClean="0">
                <a:solidFill>
                  <a:schemeClr val="tx1"/>
                </a:solidFill>
              </a:rPr>
              <a:t>Натюрморт </a:t>
            </a:r>
            <a:r>
              <a:rPr lang="ru-RU" sz="1800" i="0" dirty="0">
                <a:solidFill>
                  <a:schemeClr val="tx1"/>
                </a:solidFill>
              </a:rPr>
              <a:t>имеет под собой богатую историю, много смысла в мелочах и современные фотографы зря сторонятся этого жанра.</a:t>
            </a:r>
          </a:p>
        </p:txBody>
      </p:sp>
    </p:spTree>
    <p:extLst>
      <p:ext uri="{BB962C8B-B14F-4D97-AF65-F5344CB8AC3E}">
        <p14:creationId xmlns:p14="http://schemas.microsoft.com/office/powerpoint/2010/main" xmlns="" val="255507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800" i="0" dirty="0" smtClean="0">
                <a:solidFill>
                  <a:schemeClr val="tx1"/>
                </a:solidFill>
              </a:rPr>
              <a:t>Изучить </a:t>
            </a:r>
            <a:r>
              <a:rPr lang="ru-RU" sz="1800" i="0" dirty="0">
                <a:solidFill>
                  <a:schemeClr val="tx1"/>
                </a:solidFill>
              </a:rPr>
              <a:t>жанр натюрморт в искусстве фотографии.</a:t>
            </a:r>
          </a:p>
        </p:txBody>
      </p:sp>
    </p:spTree>
    <p:extLst>
      <p:ext uri="{BB962C8B-B14F-4D97-AF65-F5344CB8AC3E}">
        <p14:creationId xmlns:p14="http://schemas.microsoft.com/office/powerpoint/2010/main" xmlns="" val="14934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1800" i="0" dirty="0">
                <a:solidFill>
                  <a:schemeClr val="tx1"/>
                </a:solidFill>
              </a:rPr>
              <a:t>Изучить историю жанра.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800" i="0" dirty="0">
                <a:solidFill>
                  <a:schemeClr val="tx1"/>
                </a:solidFill>
              </a:rPr>
              <a:t>Изучить приемы создания натюрмортов.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800" i="0" dirty="0">
                <a:solidFill>
                  <a:schemeClr val="tx1"/>
                </a:solidFill>
              </a:rPr>
              <a:t>Попробовать самому создать фотографии в этом жанре</a:t>
            </a:r>
            <a:r>
              <a:rPr lang="ru-RU" sz="1800" i="0" dirty="0" smtClean="0">
                <a:solidFill>
                  <a:schemeClr val="tx1"/>
                </a:solidFill>
              </a:rPr>
              <a:t>.</a:t>
            </a:r>
            <a:endParaRPr lang="ru-RU" sz="1800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809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88024" y="1052736"/>
            <a:ext cx="3744416" cy="4769930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/>
              <a:t>Натюрморт берет свое начало в XV—XVI веках, когда он рассматривался как часть исторической или жанровой композиции. Долгое время натюрморт сохранял связь с религиозной картиной, обрамляя цветочными гирляндами фигуры Девы Марии и Христа, а также часто располагался на оборотной стороне алтарного образа.</a:t>
            </a:r>
          </a:p>
          <a:p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1155" y="1916832"/>
            <a:ext cx="4176464" cy="2151512"/>
          </a:xfrm>
        </p:spPr>
      </p:pic>
      <p:sp>
        <p:nvSpPr>
          <p:cNvPr id="6" name="TextBox 5"/>
          <p:cNvSpPr txBox="1"/>
          <p:nvPr/>
        </p:nvSpPr>
        <p:spPr>
          <a:xfrm>
            <a:off x="827584" y="4104864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Вейден</a:t>
            </a:r>
            <a:r>
              <a:rPr lang="ru-RU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Рогир</a:t>
            </a:r>
            <a:r>
              <a:rPr lang="ru-RU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ван</a:t>
            </a:r>
            <a:r>
              <a:rPr lang="ru-RU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дeр</a:t>
            </a:r>
            <a:r>
              <a:rPr lang="ru-RU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Алтарь Девы Марии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xmlns="" val="380506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355976" y="1124744"/>
            <a:ext cx="3816423" cy="4536504"/>
          </a:xfrm>
        </p:spPr>
        <p:txBody>
          <a:bodyPr/>
          <a:lstStyle/>
          <a:p>
            <a:r>
              <a:rPr lang="ru-RU" sz="1800" dirty="0"/>
              <a:t>Также в XVI веке была распространена традиция создания портретов с изображением черепа. Ранние натюрморты служили в быту для украшения створок шкафа или для маскировки стенной ниши.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104696"/>
            <a:ext cx="2880320" cy="4124504"/>
          </a:xfrm>
        </p:spPr>
      </p:pic>
      <p:sp>
        <p:nvSpPr>
          <p:cNvPr id="6" name="TextBox 5"/>
          <p:cNvSpPr txBox="1"/>
          <p:nvPr/>
        </p:nvSpPr>
        <p:spPr>
          <a:xfrm>
            <a:off x="827585" y="5229200"/>
            <a:ext cx="27363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Симон </a:t>
            </a:r>
            <a:r>
              <a:rPr lang="ru-RU" sz="16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Ренар</a:t>
            </a:r>
            <a:r>
              <a:rPr lang="ru-RU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де Сен-Андре, </a:t>
            </a:r>
            <a:r>
              <a:rPr lang="ru-RU" sz="16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ок</a:t>
            </a:r>
            <a:r>
              <a:rPr lang="ru-RU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1650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606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95936" y="1124744"/>
            <a:ext cx="4104455" cy="4464496"/>
          </a:xfrm>
        </p:spPr>
        <p:txBody>
          <a:bodyPr>
            <a:noAutofit/>
          </a:bodyPr>
          <a:lstStyle/>
          <a:p>
            <a:r>
              <a:rPr lang="ru-RU" sz="1800" dirty="0"/>
              <a:t>Натюрморт окончательно оформляется в качестве самостоятельного жанра живописи в творчестве голландских и фламандских художников XVII в.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980728"/>
            <a:ext cx="2769716" cy="3480792"/>
          </a:xfrm>
        </p:spPr>
      </p:pic>
      <p:sp>
        <p:nvSpPr>
          <p:cNvPr id="6" name="TextBox 5"/>
          <p:cNvSpPr txBox="1"/>
          <p:nvPr/>
        </p:nvSpPr>
        <p:spPr>
          <a:xfrm>
            <a:off x="899592" y="4509120"/>
            <a:ext cx="30963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Виллем</a:t>
            </a:r>
            <a:r>
              <a:rPr lang="ru-RU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6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Кальф</a:t>
            </a:r>
            <a:r>
              <a:rPr lang="ru-RU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Натюрморт с фарфоровой вазой, кувшином позолоченного серебра и бокалами, </a:t>
            </a:r>
            <a:r>
              <a:rPr lang="ru-RU" sz="16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ок</a:t>
            </a:r>
            <a:r>
              <a:rPr lang="ru-RU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1643-1644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xmlns="" val="257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1" y="1052736"/>
            <a:ext cx="3528392" cy="4896544"/>
          </a:xfrm>
        </p:spPr>
        <p:txBody>
          <a:bodyPr>
            <a:normAutofit/>
          </a:bodyPr>
          <a:lstStyle/>
          <a:p>
            <a:r>
              <a:rPr lang="ru-RU" sz="1800" dirty="0"/>
              <a:t>Натюрморт в фотографии – это вид съемки, при котором фотографируют неодушевленные объекты, изделия и товары, это часто используется в рекламе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9175" y="1844824"/>
            <a:ext cx="3865137" cy="2520280"/>
          </a:xfrm>
        </p:spPr>
      </p:pic>
      <p:sp>
        <p:nvSpPr>
          <p:cNvPr id="6" name="TextBox 5"/>
          <p:cNvSpPr txBox="1"/>
          <p:nvPr/>
        </p:nvSpPr>
        <p:spPr>
          <a:xfrm>
            <a:off x="1763688" y="4365103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Сальвадор Дали. Телефон-лобстер.</a:t>
            </a:r>
            <a:endParaRPr lang="ru-RU" sz="16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2415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Ракурсы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008673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62</TotalTime>
  <Words>497</Words>
  <Application>Microsoft Office PowerPoint</Application>
  <PresentationFormat>Экран (4:3)</PresentationFormat>
  <Paragraphs>51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Кутюр</vt:lpstr>
      <vt:lpstr>Натюрморт Как жанр фотографии</vt:lpstr>
      <vt:lpstr>Гипотеза</vt:lpstr>
      <vt:lpstr>Цель</vt:lpstr>
      <vt:lpstr>Задачи</vt:lpstr>
      <vt:lpstr>Слайд 5</vt:lpstr>
      <vt:lpstr>Слайд 6</vt:lpstr>
      <vt:lpstr>Слайд 7</vt:lpstr>
      <vt:lpstr>Слайд 8</vt:lpstr>
      <vt:lpstr>Ракурсы</vt:lpstr>
      <vt:lpstr>На уровне глаз фотографа</vt:lpstr>
      <vt:lpstr>Снизу</vt:lpstr>
      <vt:lpstr>Сверху</vt:lpstr>
      <vt:lpstr>Сбоку</vt:lpstr>
      <vt:lpstr>Композиции</vt:lpstr>
      <vt:lpstr>Свет</vt:lpstr>
      <vt:lpstr>Спереди</vt:lpstr>
      <vt:lpstr>Сбоку</vt:lpstr>
      <vt:lpstr>Сзади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Натюрморт Как жанр фотографии</dc:title>
  <dc:creator>Alex</dc:creator>
  <cp:lastModifiedBy>Александр</cp:lastModifiedBy>
  <cp:revision>8</cp:revision>
  <dcterms:created xsi:type="dcterms:W3CDTF">2016-04-24T11:14:38Z</dcterms:created>
  <dcterms:modified xsi:type="dcterms:W3CDTF">2018-04-09T18:37:19Z</dcterms:modified>
</cp:coreProperties>
</file>