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65" r:id="rId2"/>
    <p:sldId id="266" r:id="rId3"/>
    <p:sldId id="267" r:id="rId4"/>
    <p:sldId id="297" r:id="rId5"/>
    <p:sldId id="279" r:id="rId6"/>
    <p:sldId id="280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72" r:id="rId15"/>
    <p:sldId id="275" r:id="rId16"/>
    <p:sldId id="295" r:id="rId17"/>
    <p:sldId id="270" r:id="rId18"/>
    <p:sldId id="296" r:id="rId19"/>
    <p:sldId id="274" r:id="rId20"/>
    <p:sldId id="271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 52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 53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6574080"/>
        <c:axId val="257160832"/>
        <c:axId val="0"/>
      </c:bar3DChart>
      <c:catAx>
        <c:axId val="206574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7160832"/>
        <c:crosses val="autoZero"/>
        <c:auto val="1"/>
        <c:lblAlgn val="ctr"/>
        <c:lblOffset val="100"/>
        <c:noMultiLvlLbl val="0"/>
      </c:catAx>
      <c:valAx>
        <c:axId val="25716083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206574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126154369592695"/>
          <c:y val="0.32390675752320552"/>
          <c:w val="0.18947919704481384"/>
          <c:h val="0.397082786580447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Из 105 опрошенных опробовало алкоголь 42 </a:t>
            </a:r>
            <a:r>
              <a:rPr lang="ru-RU" dirty="0" smtClean="0"/>
              <a:t>учащихся (</a:t>
            </a:r>
            <a:r>
              <a:rPr lang="ru-RU" dirty="0"/>
              <a:t>40%), 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Из 105 опрошенных опробовало алкоголь 42 учащихся(40%), 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мальчики 16 %</c:v>
                </c:pt>
                <c:pt idx="1">
                  <c:v>девочки 24 %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0.16</c:v>
                </c:pt>
                <c:pt idx="1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104792456498496E-2"/>
          <c:y val="5.8891555233659666E-2"/>
          <c:w val="0.77707810829201907"/>
          <c:h val="0.904835943201479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13 лет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0.28999999999999998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14 лет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0.19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15 лет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16 лет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17 лет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6404096"/>
        <c:axId val="216161600"/>
        <c:axId val="0"/>
      </c:bar3DChart>
      <c:catAx>
        <c:axId val="206404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6161600"/>
        <c:crosses val="autoZero"/>
        <c:auto val="1"/>
        <c:lblAlgn val="ctr"/>
        <c:lblOffset val="100"/>
        <c:noMultiLvlLbl val="0"/>
      </c:catAx>
      <c:valAx>
        <c:axId val="2161616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6404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294575678040235"/>
          <c:y val="1.3609598933451835E-2"/>
          <c:w val="0.20872090988626421"/>
          <c:h val="0.896441647445474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Хочется быть взрослым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Для храбрости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Стесняюсь отказаться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боюсь показаться трусом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привлекает ритуал выпивки, 
праздничность обстановки 
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не хочется прослыть скрягой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быть как все в данной компании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Лист1!$H$2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за компанию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Лист1!$I$2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другое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Лист1!$J$2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9874432"/>
        <c:axId val="257157952"/>
      </c:barChart>
      <c:catAx>
        <c:axId val="289874432"/>
        <c:scaling>
          <c:orientation val="minMax"/>
        </c:scaling>
        <c:delete val="0"/>
        <c:axPos val="b"/>
        <c:majorTickMark val="out"/>
        <c:minorTickMark val="none"/>
        <c:tickLblPos val="nextTo"/>
        <c:crossAx val="257157952"/>
        <c:crosses val="autoZero"/>
        <c:auto val="1"/>
        <c:lblAlgn val="ctr"/>
        <c:lblOffset val="100"/>
        <c:noMultiLvlLbl val="0"/>
      </c:catAx>
      <c:valAx>
        <c:axId val="2571579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898744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156095071449415"/>
          <c:y val="0"/>
          <c:w val="0.22843904928550599"/>
          <c:h val="1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>
              <a:defRPr/>
            </a:pPr>
            <a:r>
              <a:rPr lang="ru-RU" dirty="0"/>
              <a:t>В чем видите причину </a:t>
            </a:r>
            <a:r>
              <a:rPr lang="ru-RU" dirty="0" smtClean="0"/>
              <a:t>пьянства</a:t>
            </a:r>
          </a:p>
          <a:p>
            <a:pPr algn="l">
              <a:defRPr/>
            </a:pPr>
            <a:r>
              <a:rPr lang="ru-RU" dirty="0" smtClean="0"/>
              <a:t> </a:t>
            </a:r>
            <a:r>
              <a:rPr lang="ru-RU" dirty="0"/>
              <a:t>среди молодежи? </a:t>
            </a:r>
          </a:p>
        </c:rich>
      </c:tx>
      <c:layout>
        <c:manualLayout>
          <c:xMode val="edge"/>
          <c:yMode val="edge"/>
          <c:x val="2.8543307086614789E-4"/>
          <c:y val="1.3088045272957025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961865180423512E-2"/>
          <c:w val="0.55294437153689124"/>
          <c:h val="0.74180550099817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чем видите причину пьянства среди молодежи? 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отрицательный пример взрослых </c:v>
                </c:pt>
                <c:pt idx="1">
                  <c:v>влияние друзей, компании </c:v>
                </c:pt>
                <c:pt idx="2">
                  <c:v>конфликтная ситуация дома </c:v>
                </c:pt>
                <c:pt idx="3">
                  <c:v>отсутствие силы воли, неумение отказаться от предложения спиртных напитков </c:v>
                </c:pt>
                <c:pt idx="4">
                  <c:v>отсутствие интересов, 
неумение занять себя 
отсутствие интересов, 
неумение занять себя 
</c:v>
                </c:pt>
                <c:pt idx="5">
                  <c:v>рекламирование вина и пива </c:v>
                </c:pt>
                <c:pt idx="6">
                  <c:v>безнаказанность за первые выпивки </c:v>
                </c:pt>
                <c:pt idx="7">
                  <c:v>отсутствие мест отдыха для молодежи 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51</c:v>
                </c:pt>
                <c:pt idx="1">
                  <c:v>46</c:v>
                </c:pt>
                <c:pt idx="2">
                  <c:v>31</c:v>
                </c:pt>
                <c:pt idx="3">
                  <c:v>23</c:v>
                </c:pt>
                <c:pt idx="4">
                  <c:v>19</c:v>
                </c:pt>
                <c:pt idx="5">
                  <c:v>18</c:v>
                </c:pt>
                <c:pt idx="6">
                  <c:v>9</c:v>
                </c:pt>
                <c:pt idx="7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3672926979929669"/>
          <c:y val="4.457790674773511E-2"/>
          <c:w val="0.42494478178203549"/>
          <c:h val="0.9554220932522649"/>
        </c:manualLayout>
      </c:layout>
      <c:overlay val="0"/>
      <c:txPr>
        <a:bodyPr/>
        <a:lstStyle/>
        <a:p>
          <a:pPr>
            <a:lnSpc>
              <a:spcPct val="100000"/>
            </a:lnSpc>
            <a:defRPr sz="11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введение «сухого закона»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усиление мер уголовного воздействия за преступления и правонарушения, совершенные в пьяном виде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расширение сети молодежных безалкогольных баров, кафе, дискотек, клубов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создание общества трезвости в учебных заведениях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введение курса лекций по пропаганде трезвого образа жизни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подключение средств массовой информации к пропаганде трезвого образа жизни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увеличение выпуска средств наглядной агитации о вреде потребления алкоголя –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целенаправленная и последовательная пропаганда трезвости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885440"/>
        <c:axId val="256781120"/>
      </c:barChart>
      <c:catAx>
        <c:axId val="221885440"/>
        <c:scaling>
          <c:orientation val="minMax"/>
        </c:scaling>
        <c:delete val="0"/>
        <c:axPos val="b"/>
        <c:majorTickMark val="out"/>
        <c:minorTickMark val="none"/>
        <c:tickLblPos val="nextTo"/>
        <c:crossAx val="256781120"/>
        <c:crosses val="autoZero"/>
        <c:auto val="1"/>
        <c:lblAlgn val="ctr"/>
        <c:lblOffset val="100"/>
        <c:noMultiLvlLbl val="0"/>
      </c:catAx>
      <c:valAx>
        <c:axId val="256781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1885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277777777777779"/>
          <c:y val="0"/>
          <c:w val="0.33796296296296297"/>
          <c:h val="1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штраф родителям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беседы с администрацией учебного заведения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административные взыскания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отражение случаев злоупотребления алкоголем в стенной печати, радиогазете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постановка на учет  ВШК,КДН,ПДН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Обсуждение на Совете профилактики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547904"/>
        <c:axId val="256784576"/>
      </c:barChart>
      <c:catAx>
        <c:axId val="207547904"/>
        <c:scaling>
          <c:orientation val="minMax"/>
        </c:scaling>
        <c:delete val="0"/>
        <c:axPos val="b"/>
        <c:majorTickMark val="out"/>
        <c:minorTickMark val="none"/>
        <c:tickLblPos val="nextTo"/>
        <c:crossAx val="256784576"/>
        <c:crosses val="autoZero"/>
        <c:auto val="1"/>
        <c:lblAlgn val="ctr"/>
        <c:lblOffset val="100"/>
        <c:noMultiLvlLbl val="0"/>
      </c:catAx>
      <c:valAx>
        <c:axId val="256784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547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376154369592689"/>
          <c:y val="2.1827398942501294E-2"/>
          <c:w val="0.31697919704481387"/>
          <c:h val="0.90864264687979113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84176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1800" b="1" dirty="0">
                <a:solidFill>
                  <a:schemeClr val="tx1"/>
                </a:solidFill>
              </a:rPr>
              <a:t>Муниципальное бюджетное общеобразовательное учреждение «Депутатская СОШ с углубленным изучением отдельных предметов»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Усть – Янский улус (район)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Республика Саха (Якутия)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064896" cy="3433936"/>
          </a:xfrm>
        </p:spPr>
        <p:txBody>
          <a:bodyPr>
            <a:normAutofit fontScale="92500"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Исследовательская работа </a:t>
            </a:r>
          </a:p>
          <a:p>
            <a:r>
              <a:rPr lang="ru-RU" sz="2400" dirty="0">
                <a:solidFill>
                  <a:schemeClr val="tx1"/>
                </a:solidFill>
              </a:rPr>
              <a:t>На тему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:  «</a:t>
            </a:r>
            <a:r>
              <a:rPr lang="ru-RU" sz="2400" b="1" dirty="0">
                <a:solidFill>
                  <a:schemeClr val="tx1"/>
                </a:solidFill>
              </a:rPr>
              <a:t>РЕАЛИЗАЦИЯ АНТИАЛКОГОЛЬНОЙ ПОЛИТИКИ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b="1" dirty="0">
                <a:solidFill>
                  <a:schemeClr val="tx1"/>
                </a:solidFill>
              </a:rPr>
              <a:t>(на примере поселка </a:t>
            </a:r>
            <a:r>
              <a:rPr lang="ru-RU" sz="2400" b="1" dirty="0" smtClean="0">
                <a:solidFill>
                  <a:schemeClr val="tx1"/>
                </a:solidFill>
              </a:rPr>
              <a:t>Депутатский</a:t>
            </a:r>
            <a:r>
              <a:rPr lang="ru-RU" sz="2400" b="1" dirty="0">
                <a:solidFill>
                  <a:schemeClr val="tx1"/>
                </a:solidFill>
              </a:rPr>
              <a:t>, Усть – Янского </a:t>
            </a:r>
            <a:r>
              <a:rPr lang="ru-RU" sz="2400" b="1" dirty="0" smtClean="0">
                <a:solidFill>
                  <a:schemeClr val="tx1"/>
                </a:solidFill>
              </a:rPr>
              <a:t>района)</a:t>
            </a:r>
          </a:p>
          <a:p>
            <a:endParaRPr lang="ru-RU" sz="2400" b="1" dirty="0">
              <a:solidFill>
                <a:schemeClr val="tx1"/>
              </a:solidFill>
            </a:endParaRP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Выполнил: ученик 8б класса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Федотов Богдан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Руководитель : Венгер Д.А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учитель </a:t>
            </a:r>
            <a:r>
              <a:rPr lang="ru-RU" sz="2000" dirty="0">
                <a:solidFill>
                  <a:schemeClr val="tx1"/>
                </a:solidFill>
              </a:rPr>
              <a:t>истории и обществознания</a:t>
            </a:r>
          </a:p>
          <a:p>
            <a:pPr algn="r"/>
            <a:endParaRPr lang="ru-RU" sz="2000" dirty="0">
              <a:solidFill>
                <a:schemeClr val="tx1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5510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Каковы </a:t>
            </a:r>
            <a:r>
              <a:rPr lang="ru-RU" sz="2800" b="1" dirty="0"/>
              <a:t>Ваши мотивы употребления спиртных </a:t>
            </a:r>
            <a:r>
              <a:rPr lang="ru-RU" sz="2800" b="1" dirty="0" smtClean="0"/>
              <a:t>напитков?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3738364"/>
              </p:ext>
            </p:extLst>
          </p:nvPr>
        </p:nvGraphicFramePr>
        <p:xfrm>
          <a:off x="179512" y="1484784"/>
          <a:ext cx="856895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295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8469075"/>
              </p:ext>
            </p:extLst>
          </p:nvPr>
        </p:nvGraphicFramePr>
        <p:xfrm>
          <a:off x="539552" y="260648"/>
          <a:ext cx="8301608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559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Что Вы считаете наиболее действенным в борьбе с пьянством и алкоголизмом</a:t>
            </a:r>
            <a:r>
              <a:rPr lang="ru-RU" b="1" dirty="0"/>
              <a:t>?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4890456"/>
              </p:ext>
            </p:extLst>
          </p:nvPr>
        </p:nvGraphicFramePr>
        <p:xfrm>
          <a:off x="0" y="1340768"/>
          <a:ext cx="8686800" cy="478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126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Какие меры борьбы Вы считаете наиболее действенными по борьбе с пьянством в учебном заведении? 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031147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94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196752"/>
            <a:ext cx="8054280" cy="4824536"/>
          </a:xfrm>
        </p:spPr>
        <p:txBody>
          <a:bodyPr>
            <a:normAutofit fontScale="90000"/>
          </a:bodyPr>
          <a:lstStyle/>
          <a:p>
            <a:pPr lvl="0"/>
            <a:r>
              <a:rPr lang="ru-RU" sz="1800" dirty="0" smtClean="0">
                <a:effectLst/>
              </a:rPr>
              <a:t>1.Закон </a:t>
            </a:r>
            <a:r>
              <a:rPr lang="ru-RU" sz="1800" dirty="0">
                <a:effectLst/>
              </a:rPr>
              <a:t>Республики Саха (Якутия) от 25.12.2003 109-3 </a:t>
            </a:r>
            <a:r>
              <a:rPr lang="en-US" sz="1800" dirty="0">
                <a:effectLst/>
              </a:rPr>
              <a:t>N</a:t>
            </a:r>
            <a:r>
              <a:rPr lang="ru-RU" sz="1800" dirty="0">
                <a:effectLst/>
              </a:rPr>
              <a:t> 221-</a:t>
            </a:r>
            <a:r>
              <a:rPr lang="en-US" sz="1800" dirty="0">
                <a:effectLst/>
              </a:rPr>
              <a:t>III </a:t>
            </a:r>
            <a:r>
              <a:rPr lang="ru-RU" sz="1800" dirty="0">
                <a:effectLst/>
              </a:rPr>
              <a:t>"О профилактике злоупотребления алкогольной продукцией в Республике Саха (Якутия)";</a:t>
            </a:r>
            <a:br>
              <a:rPr lang="ru-RU" sz="1800" dirty="0">
                <a:effectLst/>
              </a:rPr>
            </a:br>
            <a:r>
              <a:rPr lang="ru-RU" sz="1800" dirty="0" smtClean="0">
                <a:effectLst/>
              </a:rPr>
              <a:t>2. </a:t>
            </a:r>
            <a:r>
              <a:rPr lang="ru-RU" sz="1800" dirty="0">
                <a:effectLst/>
              </a:rPr>
              <a:t>Закон Республики Саха (Якутия) от 22.03.2006 </a:t>
            </a:r>
            <a:r>
              <a:rPr lang="en-US" sz="1800" dirty="0">
                <a:effectLst/>
              </a:rPr>
              <a:t>N</a:t>
            </a:r>
            <a:r>
              <a:rPr lang="ru-RU" sz="1800" dirty="0">
                <a:effectLst/>
              </a:rPr>
              <a:t> 667-</a:t>
            </a:r>
            <a:r>
              <a:rPr lang="en-US" sz="1800" dirty="0">
                <a:effectLst/>
              </a:rPr>
              <a:t>III </a:t>
            </a:r>
            <a:r>
              <a:rPr lang="ru-RU" sz="1800" dirty="0">
                <a:effectLst/>
              </a:rPr>
              <a:t>"О защите здоровья детей и молодежи от опасности употребления алкогольной и спиртосодержащей продукции";</a:t>
            </a:r>
            <a:br>
              <a:rPr lang="ru-RU" sz="1800" dirty="0">
                <a:effectLst/>
              </a:rPr>
            </a:br>
            <a:r>
              <a:rPr lang="ru-RU" sz="1800" dirty="0" smtClean="0">
                <a:effectLst/>
              </a:rPr>
              <a:t>3. </a:t>
            </a:r>
            <a:r>
              <a:rPr lang="ru-RU" sz="1800" dirty="0">
                <a:effectLst/>
              </a:rPr>
              <a:t>Закон Республики Саха (Якутия) от 05.12.2013 51-</a:t>
            </a:r>
            <a:r>
              <a:rPr lang="en-US" sz="1800" dirty="0">
                <a:effectLst/>
              </a:rPr>
              <a:t>V </a:t>
            </a:r>
            <a:r>
              <a:rPr lang="ru-RU" sz="1800" dirty="0">
                <a:effectLst/>
              </a:rPr>
              <a:t>"Об установлении дополнительных ограничений времени, условий и мест розничной продажи алкогольной продукции в Республике Саха (Якутия)";</a:t>
            </a:r>
            <a:br>
              <a:rPr lang="ru-RU" sz="1800" dirty="0">
                <a:effectLst/>
              </a:rPr>
            </a:br>
            <a:r>
              <a:rPr lang="ru-RU" sz="1800" dirty="0" smtClean="0">
                <a:effectLst/>
              </a:rPr>
              <a:t>4. </a:t>
            </a:r>
            <a:r>
              <a:rPr lang="ru-RU" sz="1800" dirty="0">
                <a:effectLst/>
              </a:rPr>
              <a:t>Закон Республики Саха (Якутия) от 27.05.2015 </a:t>
            </a:r>
            <a:r>
              <a:rPr lang="en-US" sz="1800" dirty="0">
                <a:effectLst/>
              </a:rPr>
              <a:t>N</a:t>
            </a:r>
            <a:r>
              <a:rPr lang="ru-RU" sz="1800" dirty="0">
                <a:effectLst/>
              </a:rPr>
              <a:t> 449-</a:t>
            </a:r>
            <a:r>
              <a:rPr lang="en-US" sz="1800" dirty="0">
                <a:effectLst/>
              </a:rPr>
              <a:t>V </a:t>
            </a:r>
            <a:r>
              <a:rPr lang="ru-RU" sz="1800" dirty="0">
                <a:effectLst/>
              </a:rPr>
              <a:t>"О прекращении осуществления органами местного самоуправления муниципальных образований Республики Саха (Якутия) переданных им отдельных государственных полномочий по лицензированию розничной продажи алкогольной продукции";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Указ Главы </a:t>
            </a:r>
            <a:r>
              <a:rPr lang="en-US" sz="1800" dirty="0">
                <a:effectLst/>
              </a:rPr>
              <a:t>PC </a:t>
            </a:r>
            <a:r>
              <a:rPr lang="ru-RU" sz="1800" dirty="0">
                <a:effectLst/>
              </a:rPr>
              <a:t>(Я) от 18.08.2015 </a:t>
            </a:r>
            <a:r>
              <a:rPr lang="en-US" sz="1800" dirty="0">
                <a:effectLst/>
              </a:rPr>
              <a:t>N </a:t>
            </a:r>
            <a:r>
              <a:rPr lang="ru-RU" sz="1800" dirty="0">
                <a:effectLst/>
              </a:rPr>
              <a:t>642 "Об учреждении Дня пропаганды трезвости в Республике Саха (Якутия)";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 </a:t>
            </a:r>
            <a:r>
              <a:rPr lang="ru-RU" sz="1800" dirty="0" smtClean="0">
                <a:effectLst/>
              </a:rPr>
              <a:t>5.Постановление </a:t>
            </a:r>
            <a:r>
              <a:rPr lang="ru-RU" sz="1800" dirty="0">
                <a:effectLst/>
              </a:rPr>
              <a:t>Государственного Собрания (Ил </a:t>
            </a:r>
            <a:r>
              <a:rPr lang="ru-RU" sz="1800" dirty="0" err="1">
                <a:effectLst/>
              </a:rPr>
              <a:t>Тумэн</a:t>
            </a:r>
            <a:r>
              <a:rPr lang="ru-RU" sz="1800" dirty="0">
                <a:effectLst/>
              </a:rPr>
              <a:t>) </a:t>
            </a:r>
            <a:r>
              <a:rPr lang="en-US" sz="1800" dirty="0">
                <a:effectLst/>
              </a:rPr>
              <a:t>PC </a:t>
            </a:r>
            <a:r>
              <a:rPr lang="ru-RU" sz="1800" dirty="0">
                <a:effectLst/>
              </a:rPr>
              <a:t>(Я) № 530-</a:t>
            </a:r>
            <a:r>
              <a:rPr lang="en-US" sz="1800" dirty="0">
                <a:effectLst/>
              </a:rPr>
              <a:t>V </a:t>
            </a:r>
            <a:r>
              <a:rPr lang="ru-RU" sz="1800" dirty="0">
                <a:effectLst/>
              </a:rPr>
              <a:t>от 17 июня 2015 г. «О Законе Республики Саха (Якутия) «О внесении изменений в статьи 1 и 2 </a:t>
            </a:r>
            <a:r>
              <a:rPr lang="ru-RU" sz="1800" dirty="0" smtClean="0">
                <a:effectLst/>
              </a:rPr>
              <a:t>6.Закона </a:t>
            </a:r>
            <a:r>
              <a:rPr lang="ru-RU" sz="1800" dirty="0">
                <a:effectLst/>
              </a:rPr>
              <a:t>Республики Саха (Якутия) «Об установлении дополнительных ограничений времени, условий и мест розничной продажи алкогольной продукции в Республике Саха (Якутия)»;</a:t>
            </a:r>
            <a:br>
              <a:rPr lang="ru-RU" sz="1800" dirty="0">
                <a:effectLst/>
              </a:rPr>
            </a:br>
            <a:r>
              <a:rPr lang="ru-RU" sz="1800" dirty="0" smtClean="0">
                <a:effectLst/>
              </a:rPr>
              <a:t>7. </a:t>
            </a:r>
            <a:r>
              <a:rPr lang="ru-RU" sz="1800" dirty="0">
                <a:effectLst/>
              </a:rPr>
              <a:t>Распоряжение Главы </a:t>
            </a:r>
            <a:r>
              <a:rPr lang="en-US" sz="1800" dirty="0">
                <a:effectLst/>
              </a:rPr>
              <a:t>PC </a:t>
            </a:r>
            <a:r>
              <a:rPr lang="ru-RU" sz="1800" dirty="0">
                <a:effectLst/>
              </a:rPr>
              <a:t>(Я) от 08.07.2015 </a:t>
            </a:r>
            <a:r>
              <a:rPr lang="en-US" sz="1800" dirty="0">
                <a:effectLst/>
              </a:rPr>
              <a:t>N </a:t>
            </a:r>
            <a:r>
              <a:rPr lang="ru-RU" sz="1800" dirty="0">
                <a:effectLst/>
              </a:rPr>
              <a:t>597-РГ "О мерах по снижению масштабов злоупотребления алкогольной продукцией и профилактике алкоголизма среди населения Республики Саха (Якутия)".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19084"/>
            <a:ext cx="8640960" cy="115212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dirty="0"/>
              <a:t>Нормативно-правовые акты, направленные на снижение алкоголизации населения в Республике Саха (Якутия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86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2636912"/>
          </a:xfrm>
        </p:spPr>
        <p:txBody>
          <a:bodyPr>
            <a:normAutofit fontScale="90000"/>
          </a:bodyPr>
          <a:lstStyle/>
          <a:p>
            <a:pPr fontAlgn="b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ЗАБОЛЕВАЕМОСТЬ </a:t>
            </a:r>
            <a:r>
              <a:rPr lang="ru-RU" sz="2200" b="1" dirty="0"/>
              <a:t>НАСЕЛЕНИЯ АЛКОГОЛИЗМОМ И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АЛКОГОЛЬНЫМИ ПСИХОЗАМИ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(взято под диспансерное наблюдение пациентов с диагнозом,                                                                                установленным впервые в жизни; на 100 000 человек населения)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1496833"/>
              </p:ext>
            </p:extLst>
          </p:nvPr>
        </p:nvGraphicFramePr>
        <p:xfrm>
          <a:off x="323528" y="2060851"/>
          <a:ext cx="8352927" cy="4680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9323"/>
                <a:gridCol w="3700090"/>
                <a:gridCol w="3553514"/>
              </a:tblGrid>
              <a:tr h="40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Алкоголизм и алкогольные психозы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Алкогольные психозы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345.7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45.8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2001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285.2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44.1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2002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264.9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48.7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2003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267.7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51.1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266.0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39.2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2005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302.6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40.5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2006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291.2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37.6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2007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270.3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29.0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2008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284.4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37.1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6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2009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272.8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35.7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351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290.4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52.2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351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239.1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40.0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351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235.8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39.2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37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177.2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37.4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2219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177.2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34.5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37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163.6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29.2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37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180.6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38.2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35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822450" y="25447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31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31520"/>
            <a:ext cx="8712968" cy="55057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/>
              <a:t>По результатам наблюдений сделана классификация трезвых сел:</a:t>
            </a:r>
          </a:p>
          <a:p>
            <a:r>
              <a:rPr lang="ru-RU" sz="2800" b="1" dirty="0"/>
              <a:t>«Успешные» </a:t>
            </a:r>
            <a:r>
              <a:rPr lang="ru-RU" sz="2800" dirty="0"/>
              <a:t>(~5%) - села, где было достигнуты заметные успехи в улучшении качества жизни людей.</a:t>
            </a:r>
          </a:p>
          <a:p>
            <a:r>
              <a:rPr lang="ru-RU" sz="2800" b="1" dirty="0"/>
              <a:t>«Борющиеся» </a:t>
            </a:r>
            <a:r>
              <a:rPr lang="ru-RU" sz="2800" dirty="0"/>
              <a:t>(-15%) - села, перенимающие опыт «успешных» сел и достигшие первых положительных результатов.</a:t>
            </a:r>
          </a:p>
          <a:p>
            <a:r>
              <a:rPr lang="ru-RU" sz="2800" b="1" dirty="0"/>
              <a:t>«Новички» </a:t>
            </a:r>
            <a:r>
              <a:rPr lang="ru-RU" sz="2800" dirty="0"/>
              <a:t>(-80%) - села, которые только установили законодательный запрет, но пока заметных результатов не добились.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44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784975" cy="2736303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effectLst/>
              </a:rPr>
              <a:t>Указом Главы РС(Я) от 19.10.2015 </a:t>
            </a:r>
            <a:r>
              <a:rPr lang="en-US" sz="2400" dirty="0">
                <a:solidFill>
                  <a:schemeClr val="tx1"/>
                </a:solidFill>
                <a:effectLst/>
              </a:rPr>
              <a:t>N </a:t>
            </a:r>
            <a:r>
              <a:rPr lang="ru-RU" sz="2400" dirty="0">
                <a:solidFill>
                  <a:schemeClr val="tx1"/>
                </a:solidFill>
                <a:effectLst/>
              </a:rPr>
              <a:t>717 "Об Управлении Республики Саха (Якутия) по лицензированию и осуществлению лицензионного контроля за розничной продажей алкогольной продукции "создано Управление Госалкогольконтроля РС(Я) со штатным количеством в 13 человек</a:t>
            </a:r>
            <a:r>
              <a:rPr lang="ru-RU" sz="2000" dirty="0">
                <a:effectLst/>
              </a:rPr>
              <a:t>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3795" y="3140969"/>
            <a:ext cx="5637010" cy="27936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F:\whatsapp-image-2017-01-30-at-17-43-29-1024x75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885698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20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17581" y="620689"/>
            <a:ext cx="7175351" cy="864095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3600" dirty="0"/>
              <a:t>«Сухой закон» в </a:t>
            </a:r>
            <a:r>
              <a:rPr lang="ru-RU" sz="3600" dirty="0" smtClean="0"/>
              <a:t>селах Якутии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395536" y="1340769"/>
            <a:ext cx="8136903" cy="4593896"/>
          </a:xfrm>
        </p:spPr>
        <p:txBody>
          <a:bodyPr>
            <a:normAutofit/>
          </a:bodyPr>
          <a:lstStyle/>
          <a:p>
            <a:pPr marL="45720" algn="just"/>
            <a:r>
              <a:rPr lang="ru-RU" sz="3200" dirty="0" smtClean="0"/>
              <a:t>	</a:t>
            </a:r>
          </a:p>
          <a:p>
            <a:pPr marL="45720" algn="just"/>
            <a:r>
              <a:rPr lang="ru-RU" sz="3200" dirty="0" smtClean="0"/>
              <a:t>В </a:t>
            </a:r>
            <a:r>
              <a:rPr lang="ru-RU" sz="3200" dirty="0"/>
              <a:t>настоящее время законодательный запрет на розничную продажу алкоголя действует в 146 селах 125 наслегов в 31 муниципальном районе Якутии. </a:t>
            </a:r>
            <a:endParaRPr lang="ru-RU" sz="3200" dirty="0" smtClean="0"/>
          </a:p>
          <a:p>
            <a:pPr marL="45720" algn="just"/>
            <a:r>
              <a:rPr lang="ru-RU" sz="3200" dirty="0"/>
              <a:t> 30 мая 2017 года </a:t>
            </a:r>
            <a:r>
              <a:rPr lang="ru-RU" sz="3200" dirty="0" smtClean="0"/>
              <a:t>ввели запрет на реализацию алкоголя в национальном наслеге </a:t>
            </a:r>
            <a:r>
              <a:rPr lang="ru-RU" sz="3200" dirty="0" err="1" smtClean="0"/>
              <a:t>Уяндино</a:t>
            </a:r>
            <a:r>
              <a:rPr lang="ru-RU" sz="3200" dirty="0" smtClean="0"/>
              <a:t>  Усть – Янского района. </a:t>
            </a:r>
          </a:p>
        </p:txBody>
      </p:sp>
    </p:spTree>
    <p:extLst>
      <p:ext uri="{BB962C8B-B14F-4D97-AF65-F5344CB8AC3E}">
        <p14:creationId xmlns:p14="http://schemas.microsoft.com/office/powerpoint/2010/main" val="193838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476672"/>
            <a:ext cx="7992888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Учреждения и органы по реализации  антиалкогольной политике в </a:t>
            </a:r>
            <a:r>
              <a:rPr lang="ru-RU" sz="2800" dirty="0">
                <a:solidFill>
                  <a:schemeClr val="tx1"/>
                </a:solidFill>
              </a:rPr>
              <a:t>Усть – Янском районе РС(Я)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485258"/>
              </p:ext>
            </p:extLst>
          </p:nvPr>
        </p:nvGraphicFramePr>
        <p:xfrm>
          <a:off x="971600" y="1556792"/>
          <a:ext cx="7560840" cy="497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105"/>
                <a:gridCol w="6615735"/>
              </a:tblGrid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 «п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Депутатский</a:t>
                      </a: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 Усть – Янский район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Усть - Янская ЦРБ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МБОУ </a:t>
                      </a: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«Депутатская СОШ с УИОП»</a:t>
                      </a:r>
                      <a:endParaRPr lang="ru-RU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МКУ «Управление физической культуру, спорта, по молодежной политике и развития туризма»</a:t>
                      </a:r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От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МВД России по Усть -  Янскому району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ГУ редакция газеты «Заря Яны»</a:t>
                      </a:r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ГКУ РС (Я) «Усть-Янское управление социальной защиты населения и труда при Министерстве труда и социального развития РС (Я)»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17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Цель исследования - </a:t>
            </a:r>
            <a:r>
              <a:rPr lang="ru-RU" dirty="0"/>
              <a:t>изучение современного законодательства по</a:t>
            </a:r>
            <a:r>
              <a:rPr lang="ru-RU" b="1" dirty="0"/>
              <a:t> </a:t>
            </a:r>
            <a:r>
              <a:rPr lang="ru-RU" dirty="0"/>
              <a:t>совершенствованию федеральной и региональной антиалкогольной политики как средство общесоциальной профилактики алкоголизма .</a:t>
            </a:r>
          </a:p>
          <a:p>
            <a:r>
              <a:rPr lang="ru-RU" b="1" dirty="0" smtClean="0"/>
              <a:t>Предмет </a:t>
            </a:r>
            <a:r>
              <a:rPr lang="ru-RU" b="1" dirty="0"/>
              <a:t>исследования</a:t>
            </a:r>
            <a:r>
              <a:rPr lang="ru-RU" dirty="0"/>
              <a:t> - современное антиалкогольное законодательство.</a:t>
            </a:r>
          </a:p>
          <a:p>
            <a:r>
              <a:rPr lang="ru-RU" b="1" dirty="0"/>
              <a:t>Объект исследования</a:t>
            </a:r>
            <a:r>
              <a:rPr lang="ru-RU" dirty="0"/>
              <a:t> - меры по внедрению антиалкогольной политики МО «п. Депутатский» Усть – Янский район</a:t>
            </a:r>
          </a:p>
          <a:p>
            <a:r>
              <a:rPr lang="ru-RU" b="1" dirty="0"/>
              <a:t>Гипотеза - </a:t>
            </a:r>
            <a:r>
              <a:rPr lang="ru-RU" dirty="0"/>
              <a:t>если мы изучим государственную антиалкогольную политику, то сможем увидеть, насколько законодательно защищена молодёжь по вопросу злоупотребления алкоголя и проведения антиалкогольной политики среди молодёжи и подростков.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76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baseline="-25000" dirty="0"/>
              <a:t>РЕСПУБЛИКА САХА (ЯКУТИЯ)</a:t>
            </a:r>
            <a:endParaRPr lang="ru-RU" dirty="0"/>
          </a:p>
          <a:p>
            <a:pPr marL="0" indent="0" algn="ctr">
              <a:buNone/>
            </a:pPr>
            <a:r>
              <a:rPr lang="ru-RU" baseline="-25000" dirty="0"/>
              <a:t>РАСПОРЯЖЕНИЕ </a:t>
            </a:r>
            <a:r>
              <a:rPr lang="ru-RU" b="1" baseline="-25000" dirty="0"/>
              <a:t>ГЛАВЫ МУНИЦИПАЛЬНОГО ОБРАЗОВАНИЯ «УСТЬ-ЯНСКИЙ УЛУС (РАЙОН)»</a:t>
            </a:r>
            <a:endParaRPr lang="ru-RU" dirty="0"/>
          </a:p>
          <a:p>
            <a:pPr marL="0" indent="0" algn="ctr">
              <a:buNone/>
            </a:pPr>
            <a:r>
              <a:rPr lang="ru-RU" u="sng" baseline="-25000" dirty="0" smtClean="0"/>
              <a:t>5.10.2017г</a:t>
            </a:r>
            <a:r>
              <a:rPr lang="ru-RU" u="sng" baseline="-25000" dirty="0"/>
              <a:t>.№357-0д</a:t>
            </a:r>
            <a:endParaRPr lang="ru-RU" dirty="0"/>
          </a:p>
          <a:p>
            <a:pPr marL="0" indent="0" algn="ctr">
              <a:buNone/>
            </a:pPr>
            <a:r>
              <a:rPr lang="ru-RU" baseline="-25000" dirty="0"/>
              <a:t>п. Депутатский</a:t>
            </a:r>
            <a:endParaRPr lang="ru-RU" dirty="0"/>
          </a:p>
          <a:p>
            <a:pPr marL="0" indent="0" algn="ctr">
              <a:buNone/>
            </a:pPr>
            <a:r>
              <a:rPr lang="ru-RU" b="1" baseline="-25000" dirty="0"/>
              <a:t>О запрете продажи</a:t>
            </a:r>
            <a:endParaRPr lang="ru-RU" dirty="0"/>
          </a:p>
          <a:p>
            <a:pPr marL="0" indent="0" algn="ctr">
              <a:buNone/>
            </a:pPr>
            <a:r>
              <a:rPr lang="ru-RU" b="1" baseline="-25000" dirty="0" smtClean="0"/>
              <a:t>алкогольной продукции в кафе «Даурия»</a:t>
            </a:r>
            <a:endParaRPr lang="ru-RU" dirty="0" smtClean="0"/>
          </a:p>
          <a:p>
            <a:pPr marL="0" indent="0" algn="ctr">
              <a:buNone/>
            </a:pPr>
            <a:r>
              <a:rPr lang="ru-RU" baseline="-25000" dirty="0" smtClean="0"/>
              <a:t>На </a:t>
            </a:r>
            <a:r>
              <a:rPr lang="ru-RU" baseline="-25000" dirty="0"/>
              <a:t>основании </a:t>
            </a:r>
            <a:r>
              <a:rPr lang="ru-RU" baseline="-25000" dirty="0" err="1"/>
              <a:t>абз</a:t>
            </a:r>
            <a:r>
              <a:rPr lang="ru-RU" baseline="-25000" dirty="0"/>
              <a:t>. 4 пп.1 п.2 ст. 16, </a:t>
            </a:r>
            <a:r>
              <a:rPr lang="ru-RU" b="1" baseline="-25000" dirty="0"/>
              <a:t>пп.</a:t>
            </a:r>
            <a:r>
              <a:rPr lang="ru-RU" baseline="-25000" dirty="0"/>
              <a:t>7 </a:t>
            </a:r>
            <a:r>
              <a:rPr lang="ru-RU" b="1" baseline="-25000" dirty="0"/>
              <a:t>п.</a:t>
            </a:r>
            <a:r>
              <a:rPr lang="ru-RU" baseline="-25000" dirty="0"/>
              <a:t>2 ст.16., пп.8 п.2 ст.16., пп.9 п.2 ст. 16 Федерального закона от 22 ноября 1995 года № 171 -ФЗ «О государственном регулировании производства и оборота этилового спирта, алкогольной и спиртосодержащей продукции и об ограничении потребления (распития) алкогольной продукции», Федерального закона от 23.06.2016г. № 182-ФЗ «Об основах системы профилактики правонарушений в Российской Федерации», Закона Республики Саха (Якутия) от 15.06.2005г. 243-3 № 493-111 «О профилактике правонарушений в Республике Саха (Якутия)», постановления Правительства РФ от 27.12.2012г. №1425 «Об определении органами государственной власти субъектов Российской Федерации мест массового скопления граждан и мест нахождения источников повышенной опасности, в которых не допускается розничная продажа алкогольной продукции, а также определении органами местного самоуправления границ прилегающих к некоторым организациям и объектам территорий, па которых не допускается розничная продажа алкогольной продукции» и Решения поселкового Совета депутатов МО «поселок Депутатский» Усть-Янского улуса (района) № 7/1 от 15 марта 2013 года</a:t>
            </a:r>
            <a:endParaRPr lang="ru-RU" dirty="0"/>
          </a:p>
          <a:p>
            <a:pPr marL="0" indent="0" algn="ctr">
              <a:buNone/>
            </a:pPr>
            <a:r>
              <a:rPr lang="ru-RU" b="1" baseline="-25000" dirty="0"/>
              <a:t>РАСПОРЯЖАЮСЬ:</a:t>
            </a:r>
            <a:endParaRPr lang="ru-RU" dirty="0"/>
          </a:p>
          <a:p>
            <a:pPr marL="0" indent="0" algn="ctr">
              <a:buNone/>
            </a:pPr>
            <a:r>
              <a:rPr lang="ru-RU" baseline="-25000" dirty="0"/>
              <a:t>1.Запретить продажу алкогольной продукции в кафе «Даурия», расположенной в здании администрации МО «Усть-Янский улус (район)» по адресу: п. Депутатский, </a:t>
            </a:r>
            <a:r>
              <a:rPr lang="ru-RU" baseline="-25000" dirty="0" err="1"/>
              <a:t>мкр</a:t>
            </a:r>
            <a:r>
              <a:rPr lang="ru-RU" baseline="-25000" dirty="0"/>
              <a:t>. Арктика, 28..</a:t>
            </a:r>
            <a:endParaRPr lang="ru-RU" dirty="0"/>
          </a:p>
          <a:p>
            <a:pPr marL="0" indent="0" algn="ctr">
              <a:buNone/>
            </a:pPr>
            <a:r>
              <a:rPr lang="ru-RU" baseline="-25000" dirty="0"/>
              <a:t> Назначить ответственным за координацию действий заместителя главы МО «Усть- Янский улус (район)» Милютина А.А.</a:t>
            </a:r>
          </a:p>
          <a:p>
            <a:pPr marL="0" indent="0" algn="ctr">
              <a:buNone/>
            </a:pPr>
            <a:r>
              <a:rPr lang="ru-RU" baseline="-25000" dirty="0"/>
              <a:t> Контроль за исполнением настоящего распоряжения возложить на первого заместителя главы Сидорина </a:t>
            </a:r>
            <a:r>
              <a:rPr lang="ru-RU" b="1" baseline="-25000" dirty="0"/>
              <a:t>В.Ю.</a:t>
            </a:r>
            <a:endParaRPr lang="ru-RU" baseline="-25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4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1.12\6e599b5bf6165d80fad97567eb3ebc7b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32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471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8075240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Задачи исследования: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1.Изучить антиалкогольное законодательство Российской Федерации</a:t>
            </a:r>
          </a:p>
          <a:p>
            <a:pPr marL="0" indent="0">
              <a:buNone/>
            </a:pPr>
            <a:r>
              <a:rPr lang="ru-RU" dirty="0"/>
              <a:t>2. Рассмотреть основные причины алкоголизации  молодёжи. </a:t>
            </a:r>
          </a:p>
          <a:p>
            <a:pPr marL="0" indent="0">
              <a:buNone/>
            </a:pPr>
            <a:r>
              <a:rPr lang="ru-RU" dirty="0"/>
              <a:t>3.Провести социологический опрос «Отношение учащихся к проблеме алкогольной зависимости» среди учащихся  7 – 11 классов МБОУ «Депутатская СОШ с УИОП».</a:t>
            </a:r>
          </a:p>
          <a:p>
            <a:pPr marL="0" indent="0">
              <a:buNone/>
            </a:pPr>
            <a:r>
              <a:rPr lang="ru-RU" dirty="0"/>
              <a:t>4. Проанализировать антиалкогольную политику Республики Саха (Якутия).</a:t>
            </a:r>
          </a:p>
          <a:p>
            <a:pPr marL="0" indent="0">
              <a:buNone/>
            </a:pPr>
            <a:r>
              <a:rPr lang="ru-RU" dirty="0"/>
              <a:t>5. Рассмотреть меры по внедрению антиалкогольной политики МО «п. Депутатский» Усть – Янский район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27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Учитель\Desktop\раб сто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692696"/>
            <a:ext cx="7826375" cy="605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07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5688632" cy="662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6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Основными </a:t>
            </a:r>
            <a:r>
              <a:rPr lang="ru-RU" sz="3600" dirty="0"/>
              <a:t>причинами употребления алкоголя могут являются: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Надежда </a:t>
            </a:r>
            <a:r>
              <a:rPr lang="ru-RU" dirty="0"/>
              <a:t>на ощущение приятного настроения.</a:t>
            </a:r>
          </a:p>
          <a:p>
            <a:pPr lvl="0"/>
            <a:r>
              <a:rPr lang="ru-RU" dirty="0"/>
              <a:t>На снижение психической напряженности.</a:t>
            </a:r>
          </a:p>
          <a:p>
            <a:pPr lvl="0"/>
            <a:r>
              <a:rPr lang="ru-RU" dirty="0"/>
              <a:t>На заглушение чувства усталости.</a:t>
            </a:r>
          </a:p>
          <a:p>
            <a:pPr lvl="0"/>
            <a:r>
              <a:rPr lang="ru-RU" dirty="0"/>
              <a:t>На заглушение моральной неудовлетворительности.</a:t>
            </a:r>
          </a:p>
          <a:p>
            <a:pPr lvl="0"/>
            <a:r>
              <a:rPr lang="ru-RU" dirty="0"/>
              <a:t>Уйти от реальности с ее нескончаемыми заботами и переживаниями.</a:t>
            </a:r>
          </a:p>
          <a:p>
            <a:pPr lvl="0"/>
            <a:r>
              <a:rPr lang="ru-RU" dirty="0"/>
              <a:t>Попытки преодолеть психологический барьер</a:t>
            </a:r>
          </a:p>
          <a:p>
            <a:pPr lvl="0"/>
            <a:r>
              <a:rPr lang="ru-RU" dirty="0"/>
              <a:t>Установить эмоциональные контакты.</a:t>
            </a:r>
          </a:p>
          <a:p>
            <a:pPr lvl="0"/>
            <a:r>
              <a:rPr lang="ru-RU" dirty="0"/>
              <a:t>Средства самоутверждения, мужества и взрослости.</a:t>
            </a:r>
          </a:p>
          <a:p>
            <a:pPr lvl="0"/>
            <a:r>
              <a:rPr lang="ru-RU" dirty="0"/>
              <a:t>Генетические предрасположенности к развитию алкоголизма.</a:t>
            </a:r>
          </a:p>
          <a:p>
            <a:pPr lvl="0"/>
            <a:r>
              <a:rPr lang="ru-RU" dirty="0"/>
              <a:t>Семьи больные алкоголизмом.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79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dirty="0" smtClean="0"/>
              <a:t>В социологическом опросе приняли участие 105 учащихся МБОУ «Депутатская СОШ с УИОП»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8276786"/>
              </p:ext>
            </p:extLst>
          </p:nvPr>
        </p:nvGraphicFramePr>
        <p:xfrm>
          <a:off x="251520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427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2563537"/>
              </p:ext>
            </p:extLst>
          </p:nvPr>
        </p:nvGraphicFramePr>
        <p:xfrm>
          <a:off x="457200" y="188640"/>
          <a:ext cx="8229600" cy="5937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687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Возрастная диагностика обучающихся, попробовавших </a:t>
            </a:r>
            <a:r>
              <a:rPr lang="ru-RU" sz="2400" dirty="0"/>
              <a:t>алкогольные напитки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056204"/>
              </p:ext>
            </p:extLst>
          </p:nvPr>
        </p:nvGraphicFramePr>
        <p:xfrm>
          <a:off x="0" y="1772816"/>
          <a:ext cx="914400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76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1325</TotalTime>
  <Words>899</Words>
  <Application>Microsoft Office PowerPoint</Application>
  <PresentationFormat>Экран (4:3)</PresentationFormat>
  <Paragraphs>135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Муниципальное бюджетное общеобразовательное учреждение «Депутатская СОШ с углубленным изучением отдельных предметов» Усть – Янский улус (район) Республика Саха (Якутия)</vt:lpstr>
      <vt:lpstr>Презентация PowerPoint</vt:lpstr>
      <vt:lpstr>Презентация PowerPoint</vt:lpstr>
      <vt:lpstr>Презентация PowerPoint</vt:lpstr>
      <vt:lpstr>Презентация PowerPoint</vt:lpstr>
      <vt:lpstr> Основными причинами употребления алкоголя могут являются: </vt:lpstr>
      <vt:lpstr> В социологическом опросе приняли участие 105 учащихся МБОУ «Депутатская СОШ с УИОП» </vt:lpstr>
      <vt:lpstr>Презентация PowerPoint</vt:lpstr>
      <vt:lpstr>Возрастная диагностика обучающихся, попробовавших алкогольные напитки</vt:lpstr>
      <vt:lpstr>Каковы Ваши мотивы употребления спиртных напитков?</vt:lpstr>
      <vt:lpstr>Презентация PowerPoint</vt:lpstr>
      <vt:lpstr>Что Вы считаете наиболее действенным в борьбе с пьянством и алкоголизмом? </vt:lpstr>
      <vt:lpstr>Какие меры борьбы Вы считаете наиболее действенными по борьбе с пьянством в учебном заведении? </vt:lpstr>
      <vt:lpstr>1.Закон Республики Саха (Якутия) от 25.12.2003 109-3 N 221-III "О профилактике злоупотребления алкогольной продукцией в Республике Саха (Якутия)"; 2. Закон Республики Саха (Якутия) от 22.03.2006 N 667-III "О защите здоровья детей и молодежи от опасности употребления алкогольной и спиртосодержащей продукции"; 3. Закон Республики Саха (Якутия) от 05.12.2013 51-V "Об установлении дополнительных ограничений времени, условий и мест розничной продажи алкогольной продукции в Республике Саха (Якутия)"; 4. Закон Республики Саха (Якутия) от 27.05.2015 N 449-V "О прекращении осуществления органами местного самоуправления муниципальных образований Республики Саха (Якутия) переданных им отдельных государственных полномочий по лицензированию розничной продажи алкогольной продукции"; Указ Главы PC (Я) от 18.08.2015 N 642 "Об учреждении Дня пропаганды трезвости в Республике Саха (Якутия)";  5.Постановление Государственного Собрания (Ил Тумэн) PC (Я) № 530-V от 17 июня 2015 г. «О Законе Республики Саха (Якутия) «О внесении изменений в статьи 1 и 2 6.Закона Республики Саха (Якутия) «Об установлении дополнительных ограничений времени, условий и мест розничной продажи алкогольной продукции в Республике Саха (Якутия)»; 7. Распоряжение Главы PC (Я) от 08.07.2015 N 597-РГ "О мерах по снижению масштабов злоупотребления алкогольной продукцией и профилактике алкоголизма среди населения Республики Саха (Якутия)". </vt:lpstr>
      <vt:lpstr>    ЗАБОЛЕВАЕМОСТЬ НАСЕЛЕНИЯ АЛКОГОЛИЗМОМ И АЛКОГОЛЬНЫМИ ПСИХОЗАМИ (взято под диспансерное наблюдение пациентов с диагнозом,                                                                                установленным впервые в жизни; на 100 000 человек населения) </vt:lpstr>
      <vt:lpstr>Презентация PowerPoint</vt:lpstr>
      <vt:lpstr>Указом Главы РС(Я) от 19.10.2015 N 717 "Об Управлении Республики Саха (Якутия) по лицензированию и осуществлению лицензионного контроля за розничной продажей алкогольной продукции "создано Управление Госалкогольконтроля РС(Я) со штатным количеством в 13 человек. </vt:lpstr>
      <vt:lpstr>«Сухой закон» в селах Якутии</vt:lpstr>
      <vt:lpstr>Учреждения и органы по реализации  антиалкогольной политике в Усть – Янском районе РС(Я)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33</cp:revision>
  <dcterms:created xsi:type="dcterms:W3CDTF">2017-12-05T10:43:03Z</dcterms:created>
  <dcterms:modified xsi:type="dcterms:W3CDTF">2017-12-08T04:14:11Z</dcterms:modified>
</cp:coreProperties>
</file>