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96" y="-6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04297-A744-438B-AAEC-3A2D334F9247}" type="datetimeFigureOut">
              <a:rPr lang="ru-RU" smtClean="0"/>
              <a:t>27.10.2015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7C748-EC15-4445-8992-165CF18AB2D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04297-A744-438B-AAEC-3A2D334F9247}" type="datetimeFigureOut">
              <a:rPr lang="ru-RU" smtClean="0"/>
              <a:t>27.10.2015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7C748-EC15-4445-8992-165CF18AB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04297-A744-438B-AAEC-3A2D334F9247}" type="datetimeFigureOut">
              <a:rPr lang="ru-RU" smtClean="0"/>
              <a:t>27.10.2015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7C748-EC15-4445-8992-165CF18AB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04297-A744-438B-AAEC-3A2D334F9247}" type="datetimeFigureOut">
              <a:rPr lang="ru-RU" smtClean="0"/>
              <a:t>27.10.2015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7C748-EC15-4445-8992-165CF18AB2D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04297-A744-438B-AAEC-3A2D334F9247}" type="datetimeFigureOut">
              <a:rPr lang="ru-RU" smtClean="0"/>
              <a:t>27.10.2015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7C748-EC15-4445-8992-165CF18AB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04297-A744-438B-AAEC-3A2D334F9247}" type="datetimeFigureOut">
              <a:rPr lang="ru-RU" smtClean="0"/>
              <a:t>27.10.2015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7C748-EC15-4445-8992-165CF18AB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04297-A744-438B-AAEC-3A2D334F9247}" type="datetimeFigureOut">
              <a:rPr lang="ru-RU" smtClean="0"/>
              <a:t>27.10.2015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7C748-EC15-4445-8992-165CF18AB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04297-A744-438B-AAEC-3A2D334F9247}" type="datetimeFigureOut">
              <a:rPr lang="ru-RU" smtClean="0"/>
              <a:t>27.10.2015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7C748-EC15-4445-8992-165CF18AB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04297-A744-438B-AAEC-3A2D334F9247}" type="datetimeFigureOut">
              <a:rPr lang="ru-RU" smtClean="0"/>
              <a:t>27.10.2015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7C748-EC15-4445-8992-165CF18AB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04297-A744-438B-AAEC-3A2D334F9247}" type="datetimeFigureOut">
              <a:rPr lang="ru-RU" smtClean="0"/>
              <a:t>27.10.2015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7C748-EC15-4445-8992-165CF18AB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04297-A744-438B-AAEC-3A2D334F9247}" type="datetimeFigureOut">
              <a:rPr lang="ru-RU" smtClean="0"/>
              <a:t>27.10.2015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7C748-EC15-4445-8992-165CF18AB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8504297-A744-438B-AAEC-3A2D334F9247}" type="datetimeFigureOut">
              <a:rPr lang="ru-RU" smtClean="0"/>
              <a:t>27.10.2015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A87C748-EC15-4445-8992-165CF18AB2D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Учителя </a:t>
            </a:r>
            <a:r>
              <a:rPr lang="ru-RU" sz="4400" b="1" dirty="0"/>
              <a:t>С</a:t>
            </a:r>
            <a:r>
              <a:rPr lang="ru-RU" sz="4400" b="1" dirty="0" smtClean="0"/>
              <a:t>ловении</a:t>
            </a:r>
            <a:endParaRPr lang="ru-RU" sz="4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27584" y="1412776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Презентация по теме: </a:t>
            </a:r>
            <a:r>
              <a:rPr lang="ru-RU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« </a:t>
            </a:r>
            <a:r>
              <a:rPr lang="ru-RU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Почему </a:t>
            </a:r>
            <a:r>
              <a:rPr lang="ru-RU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Кирилла и </a:t>
            </a:r>
            <a:r>
              <a:rPr lang="ru-RU" dirty="0" err="1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Мефодия</a:t>
            </a:r>
            <a:r>
              <a:rPr lang="ru-RU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  </a:t>
            </a:r>
            <a:r>
              <a:rPr lang="ru-RU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причислили к лику </a:t>
            </a:r>
            <a:r>
              <a:rPr lang="ru-RU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святых»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25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44824"/>
            <a:ext cx="496855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611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476672"/>
            <a:ext cx="4717529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564904"/>
            <a:ext cx="2707754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597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С младших классов меня интересовал вопрос « Почему Кирилла и </a:t>
            </a:r>
            <a:r>
              <a:rPr lang="ru-RU" dirty="0" err="1" smtClean="0">
                <a:effectLst/>
                <a:latin typeface="Calibri"/>
                <a:ea typeface="Calibri"/>
                <a:cs typeface="Times New Roman"/>
              </a:rPr>
              <a:t>Мефодия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  причислили к лику святых?» Я 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стала 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разбираться в этом вопросе . 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Прочла 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много книг и множество другой литературы. Изучая литературу  я 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узнала 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, что Святой Мефодий сначала служил, как и отец его, в военном звании. Царь, узнав о нем, как о хорошем воине, поставил его воеводой в одно славянское княжество </a:t>
            </a:r>
            <a:r>
              <a:rPr lang="ru-RU" dirty="0" err="1" smtClean="0">
                <a:effectLst/>
                <a:latin typeface="Calibri"/>
                <a:ea typeface="Calibri"/>
                <a:cs typeface="Times New Roman"/>
              </a:rPr>
              <a:t>Славинию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, бывшею под греческой державой. Это случилось по особому усмотрению Божию и для того, чтобы Мефодий мог лучше научиться славянскому языку, как будущий впоследствии духовный учитель и пастырь славян. Пробыв в чине воеводы около 10 лет и познав суету житейскую, Мефодий стал  располагать  свою волю к отречению от всего земного и устремлять свои мысли к небесному. Оставив воеводство и все утехи мира, он ушел в монахи на гору Олимп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96752"/>
            <a:ext cx="3168352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412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55976" y="476672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А брат его святой Константин с юности своей показал блестящие успехи, как в светском, так и в религиозно-нравственном образовании. Так же из книг я узнал, что Константин учился вместе с малолетним императором Михаилом. Учились они у лучших учителей Константинополя,</a:t>
            </a:r>
            <a:r>
              <a:rPr lang="ru-RU" dirty="0" smtClean="0">
                <a:solidFill>
                  <a:srgbClr val="000000"/>
                </a:solidFill>
                <a:effectLst/>
                <a:latin typeface="Arial"/>
                <a:ea typeface="Calibri"/>
              </a:rPr>
              <a:t> 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в том числе у </a:t>
            </a:r>
            <a:r>
              <a:rPr lang="ru-RU" dirty="0" err="1" smtClean="0">
                <a:effectLst/>
                <a:latin typeface="Calibri"/>
                <a:ea typeface="Calibri"/>
                <a:cs typeface="Times New Roman"/>
              </a:rPr>
              <a:t>Фотия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, будущего патриарха Константинопольского. Константин  Получил отличное образование и в совершенстве постиг все науки своего времени и многие языки , но особенно прилежно изучил он творения святителя Григория Богослова. В дальнейшем он получил прозвание Философа (мудрого). По окончании учения святой Константин принял сан иерея и был назначен хранителем патриаршей библиотеки при храме святой Софии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2592288" cy="3776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441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Но, пренебрегая всеми выгодами своего положения, удалился в один из монастырей при Черном море. В дальнейшем  он почти насильно был возвращен в Константинополь и определен учителем философии в высшей Константинопольской школе. После того как молодому Константину удалось победить в прениях вождя еретиков-иконоборцев </a:t>
            </a:r>
            <a:r>
              <a:rPr lang="ru-RU" dirty="0" err="1" smtClean="0">
                <a:effectLst/>
                <a:latin typeface="Calibri"/>
                <a:ea typeface="Calibri"/>
                <a:cs typeface="Times New Roman"/>
              </a:rPr>
              <a:t>Аниния,он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 удалился к брату </a:t>
            </a:r>
            <a:r>
              <a:rPr lang="ru-RU" dirty="0" err="1" smtClean="0">
                <a:effectLst/>
                <a:latin typeface="Calibri"/>
                <a:ea typeface="Calibri"/>
                <a:cs typeface="Times New Roman"/>
              </a:rPr>
              <a:t>Мефодию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 и несколько лет разделял с ним иноческие подвиги в монастыре на Олимпе, где впервые стал заниматься изучением славянского языка. Вскоре император вызвал обоих святых братьев из монастыря и отправил их к хазарам для евангельской проповеди. На пути они остановились на некоторое время в городе </a:t>
            </a:r>
            <a:r>
              <a:rPr lang="ru-RU" dirty="0" err="1" smtClean="0">
                <a:effectLst/>
                <a:latin typeface="Calibri"/>
                <a:ea typeface="Calibri"/>
                <a:cs typeface="Times New Roman"/>
              </a:rPr>
              <a:t>Корсуни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, готовясь к проповеди.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980727"/>
            <a:ext cx="3168352" cy="4574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670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0"/>
            <a:ext cx="4572000" cy="701730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В </a:t>
            </a:r>
            <a:r>
              <a:rPr lang="ru-RU" dirty="0" err="1" smtClean="0">
                <a:effectLst/>
                <a:latin typeface="Calibri"/>
                <a:ea typeface="Calibri"/>
                <a:cs typeface="Times New Roman"/>
              </a:rPr>
              <a:t>Корсуне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 святой Константин нашёл Евангелие и Псалтирь, написанные «русскими буквами», и человека, говорящего по-русски, и стал учиться у этого человека читать и говорить на его языке. После этого святые братья отправились к хазарам, где одержали победу в прениях с иудеями и мусульманами, проповедуя Евангельское учение. В дальнейшем Константин с помощью своего брата святого </a:t>
            </a:r>
            <a:r>
              <a:rPr lang="ru-RU" dirty="0" err="1" smtClean="0">
                <a:effectLst/>
                <a:latin typeface="Calibri"/>
                <a:ea typeface="Calibri"/>
                <a:cs typeface="Times New Roman"/>
              </a:rPr>
              <a:t>Мефодия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 и учеников Горазда, Климента, Саввы, Наума и </a:t>
            </a:r>
            <a:r>
              <a:rPr lang="ru-RU" dirty="0" err="1" smtClean="0">
                <a:effectLst/>
                <a:latin typeface="Calibri"/>
                <a:ea typeface="Calibri"/>
                <a:cs typeface="Times New Roman"/>
              </a:rPr>
              <a:t>Ангеляра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  составил славянскую азбуку и перевел на славянский язык книги, без которых не могло совершаться Богослужение: Евангелие, Псалтирь и избранные службы. По словам некоторых летописцев известно о том, что первые слова, написанные на славянском языке, были слова апостола Евангелиста Иоанна: «Вначале </a:t>
            </a:r>
            <a:r>
              <a:rPr lang="ru-RU" dirty="0" err="1" smtClean="0">
                <a:effectLst/>
                <a:latin typeface="Calibri"/>
                <a:ea typeface="Calibri"/>
                <a:cs typeface="Times New Roman"/>
              </a:rPr>
              <a:t>бе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 (было) Слово, и Слово </a:t>
            </a:r>
            <a:r>
              <a:rPr lang="ru-RU" dirty="0" err="1" smtClean="0">
                <a:effectLst/>
                <a:latin typeface="Calibri"/>
                <a:ea typeface="Calibri"/>
                <a:cs typeface="Times New Roman"/>
              </a:rPr>
              <a:t>бе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 к Богу, и Бог </a:t>
            </a:r>
            <a:r>
              <a:rPr lang="ru-RU" dirty="0" err="1" smtClean="0">
                <a:effectLst/>
                <a:latin typeface="Calibri"/>
                <a:ea typeface="Calibri"/>
                <a:cs typeface="Times New Roman"/>
              </a:rPr>
              <a:t>бе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 Слово». Это было в 863 году. Изучая и дальше литературу  ,я сделал вывод ,что братья Кирилл и </a:t>
            </a:r>
            <a:r>
              <a:rPr lang="ru-RU" dirty="0" err="1" smtClean="0">
                <a:effectLst/>
                <a:latin typeface="Calibri"/>
                <a:ea typeface="Calibri"/>
                <a:cs typeface="Times New Roman"/>
              </a:rPr>
              <a:t>Мифодий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 действительно оставили значительный след в трудах учительских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360040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362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60648"/>
            <a:ext cx="4572000" cy="50680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После принятия схимы  с именем Кирилл ,Константин скончался в возрасте 42 лет, но перед своей кончиной он попросил своего брата </a:t>
            </a:r>
            <a:r>
              <a:rPr lang="ru-RU" dirty="0" err="1" smtClean="0">
                <a:effectLst/>
                <a:latin typeface="Calibri"/>
                <a:ea typeface="Calibri"/>
                <a:cs typeface="Times New Roman"/>
              </a:rPr>
              <a:t>Мифодия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 «Мы с тобой как дружная пара волов вели одну борозду; я изнемог, но ты не подумай оставить труды учительства и снова удалиться на свою </a:t>
            </a:r>
            <a:r>
              <a:rPr lang="ru-RU" dirty="0" err="1" smtClean="0">
                <a:effectLst/>
                <a:latin typeface="Calibri"/>
                <a:ea typeface="Calibri"/>
                <a:cs typeface="Times New Roman"/>
              </a:rPr>
              <a:t>гору».Мефодий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 выполнил волю брата и продолжал Евангельскую проповедь среди славян .</a:t>
            </a:r>
          </a:p>
          <a:p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В последние годы своей жизни святитель Мефодий с помощью двух учеников-священников перевел на славянский язык весь Ветхий Завет, кроме Маккавейских книг, а также Номоканон (Правила святых отцов) и святоотеческие книги (Патерик).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68760"/>
            <a:ext cx="3744416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0294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3928" y="69106"/>
            <a:ext cx="4572000" cy="67197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Скончался Мефодий 6 апреля 885 года в возрасте 60 лет .</a:t>
            </a:r>
            <a:r>
              <a:rPr lang="ru-RU" dirty="0" smtClean="0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 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Отпевание святителя было совершено на трех языках — славянском, греческом и латинском; он был погребен в соборной церкви </a:t>
            </a:r>
            <a:r>
              <a:rPr lang="ru-RU" dirty="0" err="1" smtClean="0">
                <a:effectLst/>
                <a:latin typeface="Calibri"/>
                <a:ea typeface="Calibri"/>
                <a:cs typeface="Times New Roman"/>
              </a:rPr>
              <a:t>Велеграда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 — столицы Моравии.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К лику святых равноапостольные Кирилл и Мефодий причислены в древности. В Русской Православной Церкви память равноапостольных просветителей славян чествуется с XI века. Древнейшие службы святым, дошедшие до нашего времени, относятся к XIII веку.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Теперь, узнав об огромном вкладе братьев Кирилла и </a:t>
            </a:r>
            <a:r>
              <a:rPr lang="ru-RU" dirty="0" err="1" smtClean="0">
                <a:effectLst/>
                <a:latin typeface="Calibri"/>
                <a:ea typeface="Calibri"/>
                <a:cs typeface="Times New Roman"/>
              </a:rPr>
              <a:t>Мефодия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 ,я могу сказать ,что для православной России празднование св. первоучителям имеет особое значение, так как именно они внесли неисчерпаемый вклад  в развитие славянской Божественной Литургии и письменности.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3744416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274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163</TotalTime>
  <Words>580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Горизонт</vt:lpstr>
      <vt:lpstr>Презентация по теме: « Почему Кирилла и Мефодия  причислили к лику святых»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MARISHKA</dc:creator>
  <cp:lastModifiedBy>MARISHKA</cp:lastModifiedBy>
  <cp:revision>12</cp:revision>
  <dcterms:created xsi:type="dcterms:W3CDTF">2015-10-25T09:15:11Z</dcterms:created>
  <dcterms:modified xsi:type="dcterms:W3CDTF">2015-10-27T12:03:25Z</dcterms:modified>
</cp:coreProperties>
</file>