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EECA5-891C-4821-9959-240D0256F96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AFBDA-D2C1-451F-9C29-7E39150B4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Вертикальный свиток 26"/>
          <p:cNvSpPr/>
          <p:nvPr/>
        </p:nvSpPr>
        <p:spPr>
          <a:xfrm>
            <a:off x="214282" y="285728"/>
            <a:ext cx="6715172" cy="6215106"/>
          </a:xfrm>
          <a:prstGeom prst="verticalScroll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6" name="Picture 22" descr="http://cs308219.userapi.com/v308219815/32c/C14A4ec25W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1428736"/>
            <a:ext cx="4035309" cy="5143536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1142976" y="1142984"/>
            <a:ext cx="4786346" cy="48320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ПРОФЕССИОНАЛЬНАЯ </a:t>
            </a: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КОМПЕТЕНТНОСТЬ </a:t>
            </a: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ПЕДАГОГА </a:t>
            </a: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В СФЕРЕ ОБЩЕНИЯ </a:t>
            </a: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С РОДИТЕЛЯМИ </a:t>
            </a: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ВОСПИТАННИКОВ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14290"/>
            <a:ext cx="7072362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В СОДЕРЖАНИЕ ПРОФЕССИОНАЛЬНОЙ КОМПЕТЕНТНОСТИ ВХОДЯТ: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1214422"/>
            <a:ext cx="507209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/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личностные качества и установки </a:t>
            </a:r>
            <a:endParaRPr lang="ru-RU" sz="24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ctr"/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личностный компонент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endParaRPr lang="ru-RU" sz="24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143116"/>
            <a:ext cx="464347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/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знания </a:t>
            </a:r>
            <a:endParaRPr lang="ru-RU" sz="24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ctr"/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содержательный компонент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endParaRPr lang="ru-RU" sz="24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3071810"/>
            <a:ext cx="521497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/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умения и навыки </a:t>
            </a:r>
            <a:endParaRPr lang="ru-RU" sz="24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ctr"/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(</a:t>
            </a:r>
            <a:r>
              <a:rPr lang="ru-RU" sz="2400" b="1" dirty="0" err="1">
                <a:solidFill>
                  <a:prstClr val="black"/>
                </a:solidFill>
                <a:latin typeface="Times New Roman"/>
                <a:ea typeface="Times New Roman"/>
              </a:rPr>
              <a:t>деятельностный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 компонент</a:t>
            </a:r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endParaRPr lang="ru-RU" sz="24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7170" name="Picture 2" descr="http://im5-tub-ru.yandex.net/i?id=626779533-1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1" y="4000504"/>
            <a:ext cx="3867145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428736"/>
            <a:ext cx="7358114" cy="518911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Выдержка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, тактичность, наблюдательность, уважительность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...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</a:pP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Установка на доверительное и </a:t>
            </a:r>
            <a:r>
              <a:rPr lang="ru-RU" sz="2400" b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безоценочное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 взаимодействие с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родителями;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</a:pP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Осознание собственных ошибок и трудностей в организации общения с 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родителями;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</a:pP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Готовность к непрерывному профессиональному совершенствованию в области общения с родителями воспитанников.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0"/>
            <a:ext cx="607223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49580" lvl="0" algn="ctr"/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СОСТАВЛЯЮЩИМИ </a:t>
            </a:r>
          </a:p>
          <a:p>
            <a:pPr marL="449580" lvl="0" algn="ctr"/>
            <a:r>
              <a:rPr lang="ru-RU" sz="24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ЛИЧНОСТНОГО КОМПОНЕНТА ЯВЛЯЮТСЯ:</a:t>
            </a:r>
            <a:endParaRPr lang="ru-RU" sz="24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00240"/>
            <a:ext cx="7929618" cy="43396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99060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 семье, об особенностях семейного воспитания;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tabLst>
                <a:tab pos="990600" algn="l"/>
              </a:tabLst>
            </a:pPr>
            <a:endParaRPr lang="ru-RU" sz="2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99060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 специфике взаимодействия общественного и семейного воспитания;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tabLst>
                <a:tab pos="990600" algn="l"/>
              </a:tabLst>
            </a:pPr>
            <a:endParaRPr lang="ru-RU" sz="2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99060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 методах изучения семьи;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tabLst>
                <a:tab pos="990600" algn="l"/>
              </a:tabLst>
            </a:pPr>
            <a:endParaRPr lang="ru-RU" sz="2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99060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 современных формах организации общения;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tabLst>
                <a:tab pos="990600" algn="l"/>
              </a:tabLst>
            </a:pPr>
            <a:endParaRPr lang="ru-RU" sz="2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99060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 методах активизации родителей.</a:t>
            </a: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428604"/>
            <a:ext cx="607223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49580"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СОДЕРЖАТЕЛЬНЫЙ КОМПОНЕНТ ВКЛЮЧАЕТ В СЕБЯ </a:t>
            </a:r>
          </a:p>
          <a:p>
            <a:pPr marL="449580"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ЗНАНИЯ: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43050"/>
            <a:ext cx="9144000" cy="497674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1260475" algn="l"/>
              </a:tabLst>
            </a:pPr>
            <a:r>
              <a:rPr lang="ru-RU" sz="23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Владение </a:t>
            </a:r>
            <a:r>
              <a:rPr lang="ru-RU" sz="2300" b="1" dirty="0">
                <a:latin typeface="Times New Roman" pitchFamily="18" charset="0"/>
                <a:ea typeface="Times New Roman"/>
                <a:cs typeface="Times New Roman" pitchFamily="18" charset="0"/>
              </a:rPr>
              <a:t>методами изучения семьи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1260475" algn="l"/>
              </a:tabLst>
            </a:pPr>
            <a:r>
              <a:rPr lang="ru-RU" sz="2300" b="1" dirty="0">
                <a:latin typeface="Times New Roman" pitchFamily="18" charset="0"/>
                <a:ea typeface="Times New Roman"/>
                <a:cs typeface="Times New Roman" pitchFamily="18" charset="0"/>
              </a:rPr>
              <a:t>Умение преодолевать психологические барьеры общения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1260475" algn="l"/>
              </a:tabLst>
            </a:pPr>
            <a:r>
              <a:rPr lang="ru-RU" sz="2300" b="1" dirty="0">
                <a:latin typeface="Times New Roman" pitchFamily="18" charset="0"/>
                <a:ea typeface="Times New Roman"/>
                <a:cs typeface="Times New Roman" pitchFamily="18" charset="0"/>
              </a:rPr>
              <a:t>Умение прогнозировать результаты развития ребенка в семье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1260475" algn="l"/>
              </a:tabLst>
            </a:pPr>
            <a:r>
              <a:rPr lang="ru-RU" sz="2300" b="1" dirty="0">
                <a:latin typeface="Times New Roman" pitchFamily="18" charset="0"/>
                <a:ea typeface="Times New Roman"/>
                <a:cs typeface="Times New Roman" pitchFamily="18" charset="0"/>
              </a:rPr>
              <a:t>Умение ориентироваться в информации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1260475" algn="l"/>
              </a:tabLst>
            </a:pPr>
            <a:r>
              <a:rPr lang="ru-RU" sz="2300" b="1" dirty="0">
                <a:latin typeface="Times New Roman" pitchFamily="18" charset="0"/>
                <a:ea typeface="Times New Roman"/>
                <a:cs typeface="Times New Roman" pitchFamily="18" charset="0"/>
              </a:rPr>
              <a:t>Умение конструировать программу деятельности с родителями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1260475" algn="l"/>
              </a:tabLst>
            </a:pPr>
            <a:r>
              <a:rPr lang="ru-RU" sz="2300" b="1" dirty="0">
                <a:latin typeface="Times New Roman" pitchFamily="18" charset="0"/>
                <a:ea typeface="Times New Roman"/>
                <a:cs typeface="Times New Roman" pitchFamily="18" charset="0"/>
              </a:rPr>
              <a:t>Умение организовать традиционные и нетрадиционные формы общения с родителями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/>
              <a:buChar char=""/>
              <a:tabLst>
                <a:tab pos="1260475" algn="l"/>
              </a:tabLst>
            </a:pPr>
            <a:r>
              <a:rPr lang="ru-RU" sz="2300" b="1" dirty="0">
                <a:latin typeface="Times New Roman" pitchFamily="18" charset="0"/>
                <a:ea typeface="Times New Roman"/>
                <a:cs typeface="Times New Roman" pitchFamily="18" charset="0"/>
              </a:rPr>
              <a:t>Коммуникативные умения и навыки: устанавливать контакт с родителями, понимать их, сопереживать им; предвидеть результаты общения; управлять своим поведением; проявлять гибкость в общении с родителями; владеть этикетными нормами речи и поведения.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0"/>
            <a:ext cx="6215106" cy="13665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  <a:tabLst>
                <a:tab pos="990600" algn="l"/>
              </a:tabLst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СОСТАВЛЯЮЩИЕ ДЕЯТЕЛЬНОСТНОГО КОМПОНЕНТА – ЭТО: 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static3.depositphotos.com/1001696/137/i/950/depositphotos_1374209-Empty-Horizontal-golden-Frame.jpg"/>
          <p:cNvPicPr>
            <a:picLocks noChangeAspect="1" noChangeArrowheads="1"/>
          </p:cNvPicPr>
          <p:nvPr/>
        </p:nvPicPr>
        <p:blipFill>
          <a:blip r:embed="rId2"/>
          <a:srcRect l="11564" t="9259" r="12444" b="9722"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57224" y="1285860"/>
            <a:ext cx="7572428" cy="4670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Обладает устойчивой потребностью в самосовершенствовании в сфере общения с родителями;</a:t>
            </a:r>
            <a:endParaRPr lang="ru-RU" sz="1750" b="1" dirty="0" smtClean="0">
              <a:latin typeface="Wingdings"/>
              <a:cs typeface="StarSymbol"/>
            </a:endParaRPr>
          </a:p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Признает роль родителей в воспитании детей как ведущую и роль педагога как их «помощника»;</a:t>
            </a:r>
            <a:endParaRPr lang="ru-RU" sz="1750" b="1" dirty="0" smtClean="0">
              <a:latin typeface="Wingdings"/>
              <a:cs typeface="StarSymbol"/>
            </a:endParaRPr>
          </a:p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Стремится к активному и содержательному общению с родителями с целью оказания им помощи в воспитании детей;</a:t>
            </a:r>
            <a:endParaRPr lang="ru-RU" sz="1750" b="1" dirty="0" smtClean="0">
              <a:latin typeface="Wingdings"/>
              <a:cs typeface="StarSymbol"/>
            </a:endParaRPr>
          </a:p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Обладает высокой степенью диалогичности в общении с родителями;</a:t>
            </a:r>
            <a:endParaRPr lang="ru-RU" sz="1750" b="1" dirty="0" smtClean="0">
              <a:latin typeface="Wingdings"/>
              <a:cs typeface="StarSymbol"/>
            </a:endParaRPr>
          </a:p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В общении с родителями проявляет внимание, выдержку, тактичность, другие профессионально значимые качества;</a:t>
            </a:r>
            <a:endParaRPr lang="ru-RU" sz="1750" b="1" dirty="0" smtClean="0">
              <a:latin typeface="Wingdings"/>
              <a:cs typeface="StarSymbol"/>
            </a:endParaRPr>
          </a:p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Владеет знаниями о семье, специфике семейного воспитания, методах изучения семьи и образовательных потребностей родителей;</a:t>
            </a:r>
            <a:endParaRPr lang="ru-RU" sz="1750" b="1" dirty="0" smtClean="0">
              <a:latin typeface="Wingdings"/>
              <a:cs typeface="StarSymbol"/>
            </a:endParaRPr>
          </a:p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Учитывает социальные запросы родителей (интересы, образовательные потребности) при организации общения с ними;</a:t>
            </a:r>
            <a:endParaRPr lang="ru-RU" sz="1750" b="1" dirty="0" smtClean="0">
              <a:latin typeface="Wingdings"/>
              <a:cs typeface="StarSymbol"/>
            </a:endParaRPr>
          </a:p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Умеет планировать предстоящее общение: подбирать необходимую информацию, традиционные и нетрадиционные формы организации общения и методы активизации родителей.;</a:t>
            </a:r>
            <a:endParaRPr lang="ru-RU" sz="1750" b="1" dirty="0" smtClean="0">
              <a:latin typeface="Wingdings"/>
              <a:cs typeface="StarSymbol"/>
            </a:endParaRPr>
          </a:p>
          <a:p>
            <a:pPr marL="261938" lvl="0" indent="-174625">
              <a:buSzPts val="900"/>
              <a:buFont typeface="Wingdings"/>
              <a:buChar char=""/>
              <a:tabLst>
                <a:tab pos="174625" algn="l"/>
                <a:tab pos="457200" algn="l"/>
              </a:tabLst>
            </a:pPr>
            <a:r>
              <a:rPr lang="ru-RU" sz="1750" b="1" dirty="0" smtClean="0">
                <a:latin typeface="Times New Roman"/>
                <a:cs typeface="StarSymbol"/>
              </a:rPr>
              <a:t>Обладает развитыми коммуникативными навыками.</a:t>
            </a:r>
            <a:endParaRPr lang="ru-RU" sz="1750" b="1" dirty="0">
              <a:latin typeface="Wingdings"/>
              <a:cs typeface="StarSymbo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0"/>
            <a:ext cx="4500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808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ПОРТРЕТ ПЕДАГОГА </a:t>
            </a:r>
            <a:endParaRPr lang="ru-RU" sz="2400" b="1" cap="all" dirty="0" smtClean="0">
              <a:ln w="9000" cmpd="sng">
                <a:solidFill>
                  <a:schemeClr val="tx1"/>
                </a:solidFill>
                <a:prstDash val="solid"/>
              </a:ln>
              <a:solidFill>
                <a:srgbClr val="808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26407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Таким образом, педагог с высоким уровнем  профессиональной компетентности в сфере общения с родителями воспитанников – это </a:t>
            </a:r>
            <a:r>
              <a:rPr lang="ru-RU" sz="24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педагог </a:t>
            </a: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который, понимает, зачем нужно общение и каким оно должно быть, знает, что необходимо, чтобы общение было интересным и содержательным, и, главное, активно действует.</a:t>
            </a:r>
            <a:endParaRPr lang="ru-RU" sz="24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2052" name="Picture 4" descr="http://images04.olx.ru/ui/11/99/73/1308147406_216379673_1---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714620"/>
            <a:ext cx="3924300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0"/>
            <a:ext cx="6500858" cy="6858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-179705"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cs typeface="Times New Roman"/>
              </a:rPr>
              <a:t>ПРИМЕРНЫЙ КОДЕКС </a:t>
            </a:r>
          </a:p>
          <a:p>
            <a:pPr indent="-179705" algn="ctr">
              <a:spcAft>
                <a:spcPts val="0"/>
              </a:spcAft>
            </a:pPr>
            <a:r>
              <a:rPr lang="ru-RU" sz="2400" b="1" dirty="0" smtClean="0">
                <a:latin typeface="Times New Roman"/>
                <a:cs typeface="Times New Roman"/>
              </a:rPr>
              <a:t>ОБЩЕНИЯ:</a:t>
            </a:r>
          </a:p>
          <a:p>
            <a:pPr indent="-179705" algn="ctr">
              <a:spcAft>
                <a:spcPts val="0"/>
              </a:spcAft>
            </a:pPr>
            <a:endParaRPr lang="ru-RU" sz="800" b="1" dirty="0" smtClean="0"/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200" b="1" dirty="0" smtClean="0">
                <a:latin typeface="Times New Roman"/>
                <a:cs typeface="Times New Roman"/>
              </a:rPr>
              <a:t>Всегда стремиться быть в хорошем настроении и быть приятным в общении.</a:t>
            </a:r>
            <a:endParaRPr lang="ru-RU" sz="2200" b="1" dirty="0" smtClean="0"/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200" b="1" dirty="0" smtClean="0">
                <a:latin typeface="Times New Roman"/>
                <a:cs typeface="Times New Roman"/>
              </a:rPr>
              <a:t>Стараться почувствовать эмоциональное состояние родителей.</a:t>
            </a:r>
            <a:endParaRPr lang="ru-RU" sz="2200" b="1" dirty="0" smtClean="0"/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200" b="1" dirty="0" smtClean="0">
                <a:latin typeface="Times New Roman"/>
                <a:cs typeface="Times New Roman"/>
              </a:rPr>
              <a:t>Находить возможность каждый раз говорить родителям что-нибудь положительное о ребенке — это лучший способ расположить родителей к себе.</a:t>
            </a:r>
            <a:endParaRPr lang="ru-RU" sz="2200" b="1" dirty="0" smtClean="0"/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200" b="1" dirty="0" smtClean="0">
                <a:latin typeface="Times New Roman"/>
                <a:cs typeface="Times New Roman"/>
              </a:rPr>
              <a:t>Давать родителям возможность высказаться, не перебивая их.</a:t>
            </a:r>
            <a:endParaRPr lang="ru-RU" sz="2200" b="1" dirty="0" smtClean="0"/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200" b="1" dirty="0" smtClean="0">
                <a:latin typeface="Times New Roman"/>
                <a:cs typeface="Times New Roman"/>
              </a:rPr>
              <a:t>Быть эмоционально уравновешенным при общении с родителями, подавать пример воспитанности и такта.</a:t>
            </a:r>
            <a:endParaRPr lang="ru-RU" sz="2200" b="1" dirty="0" smtClean="0"/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200" b="1" dirty="0" smtClean="0">
                <a:latin typeface="Times New Roman"/>
                <a:cs typeface="Times New Roman"/>
              </a:rPr>
              <a:t>В сложной ситуации стараться подавать пример уступчивости — этим своего достоинства уронить нельзя, но укрепить его можно.</a:t>
            </a:r>
            <a:endParaRPr lang="ru-RU" sz="2200" b="1" dirty="0"/>
          </a:p>
        </p:txBody>
      </p:sp>
      <p:pic>
        <p:nvPicPr>
          <p:cNvPr id="1028" name="Picture 4" descr="http://img0.liveinternet.ru/images/attach/c/3/75/637/75637472_pa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143116"/>
            <a:ext cx="2500298" cy="4274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zkolenia.lexisnexis.pl/files/images/idea-bank.jpg"/>
          <p:cNvPicPr>
            <a:picLocks noChangeAspect="1" noChangeArrowheads="1"/>
          </p:cNvPicPr>
          <p:nvPr/>
        </p:nvPicPr>
        <p:blipFill>
          <a:blip r:embed="rId2"/>
          <a:srcRect l="4956" t="28736" r="6861" b="36781"/>
          <a:stretch>
            <a:fillRect/>
          </a:stretch>
        </p:blipFill>
        <p:spPr bwMode="auto">
          <a:xfrm>
            <a:off x="0" y="0"/>
            <a:ext cx="9144000" cy="10715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142984"/>
            <a:ext cx="9144000" cy="4667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900"/>
              <a:buFont typeface="Wingdings" pitchFamily="2" charset="2"/>
              <a:buChar char="Ø"/>
              <a:tabLst>
                <a:tab pos="1260475" algn="l"/>
              </a:tabLst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Начало </a:t>
            </a:r>
            <a:r>
              <a:rPr lang="ru-RU" sz="23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4" name="Рисунок 3" descr="I:\БРЕНД\10006.BMP"/>
          <p:cNvPicPr/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214282" y="0"/>
            <a:ext cx="1428760" cy="1142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19232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37E178A81F729141B42DE46D96C526A3" ma:contentTypeVersion="1" ma:contentTypeDescription="Создание документа." ma:contentTypeScope="" ma:versionID="4eac9aa586c48ff51dd27635d73aa6cb">
  <xsd:schema xmlns:xsd="http://www.w3.org/2001/XMLSchema" xmlns:xs="http://www.w3.org/2001/XMLSchema" xmlns:p="http://schemas.microsoft.com/office/2006/metadata/properties" xmlns:ns2="6434c500-c195-4837-b047-5e71706d4cb2" targetNamespace="http://schemas.microsoft.com/office/2006/metadata/properties" ma:root="true" ma:fieldsID="8fa4a4a62a50e1fa74d7352f7e7d9cb9" ns2:_="">
    <xsd:import namespace="6434c500-c195-4837-b047-5e71706d4cb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34c500-c195-4837-b047-5e71706d4cb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_dlc_DocId xmlns="6434c500-c195-4837-b047-5e71706d4cb2">S5QAU4VNKZPS-298-6</_dlc_DocId>
    <_dlc_DocIdUrl xmlns="6434c500-c195-4837-b047-5e71706d4cb2">
      <Url>http://www.eduportal44.ru/Buy/Elektron/_layouts/15/DocIdRedir.aspx?ID=S5QAU4VNKZPS-298-6</Url>
      <Description>S5QAU4VNKZPS-298-6</Description>
    </_dlc_DocIdUrl>
  </documentManagement>
</p:properties>
</file>

<file path=customXml/itemProps1.xml><?xml version="1.0" encoding="utf-8"?>
<ds:datastoreItem xmlns:ds="http://schemas.openxmlformats.org/officeDocument/2006/customXml" ds:itemID="{68234FE3-F104-4886-BCF6-A96BCFE82B25}"/>
</file>

<file path=customXml/itemProps2.xml><?xml version="1.0" encoding="utf-8"?>
<ds:datastoreItem xmlns:ds="http://schemas.openxmlformats.org/officeDocument/2006/customXml" ds:itemID="{01F1169B-1C9F-45E4-BE77-CFC71B5CE710}"/>
</file>

<file path=customXml/itemProps3.xml><?xml version="1.0" encoding="utf-8"?>
<ds:datastoreItem xmlns:ds="http://schemas.openxmlformats.org/officeDocument/2006/customXml" ds:itemID="{E22336C8-2057-4CB6-A876-B4D3A96B4139}"/>
</file>

<file path=customXml/itemProps4.xml><?xml version="1.0" encoding="utf-8"?>
<ds:datastoreItem xmlns:ds="http://schemas.openxmlformats.org/officeDocument/2006/customXml" ds:itemID="{BEC7AD60-7B71-40D0-8B9A-733B2EFB8775}"/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461</Words>
  <Application>Microsoft Office PowerPoint</Application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Grey Wolf</cp:lastModifiedBy>
  <cp:revision>19</cp:revision>
  <dcterms:created xsi:type="dcterms:W3CDTF">2012-10-27T20:39:54Z</dcterms:created>
  <dcterms:modified xsi:type="dcterms:W3CDTF">2012-11-21T17:23:15Z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0x01010037E178A81F729141B42DE46D96C526A3</vt:lpwstr>
  </property>
  <property fmtid="{D5CDD505-2E9C-101B-9397-08002B2CF9AE}" pid="3" name="_dlc_DocIdItemGuid">
    <vt:lpwstr>483c6250-f3f3-447d-8e0e-05cb27135fe0</vt:lpwstr>
  </property>
</Properties>
</file>