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58" r:id="rId13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7" d="100"/>
          <a:sy n="37" d="100"/>
        </p:scale>
        <p:origin x="-1136" y="-7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657E5-0245-4FFA-AEBD-511624AA8D61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02FF8-90C9-490F-8904-7D4809384B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909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657E5-0245-4FFA-AEBD-511624AA8D61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02FF8-90C9-490F-8904-7D4809384B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0215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657E5-0245-4FFA-AEBD-511624AA8D61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02FF8-90C9-490F-8904-7D4809384B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959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657E5-0245-4FFA-AEBD-511624AA8D61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02FF8-90C9-490F-8904-7D4809384B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8317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657E5-0245-4FFA-AEBD-511624AA8D61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02FF8-90C9-490F-8904-7D4809384B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789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657E5-0245-4FFA-AEBD-511624AA8D61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02FF8-90C9-490F-8904-7D4809384B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9894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657E5-0245-4FFA-AEBD-511624AA8D61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02FF8-90C9-490F-8904-7D4809384B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2150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657E5-0245-4FFA-AEBD-511624AA8D61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02FF8-90C9-490F-8904-7D4809384B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054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657E5-0245-4FFA-AEBD-511624AA8D61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02FF8-90C9-490F-8904-7D4809384B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607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657E5-0245-4FFA-AEBD-511624AA8D61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02FF8-90C9-490F-8904-7D4809384B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448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657E5-0245-4FFA-AEBD-511624AA8D61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02FF8-90C9-490F-8904-7D4809384B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817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C657E5-0245-4FFA-AEBD-511624AA8D61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02FF8-90C9-490F-8904-7D4809384B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529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484784"/>
            <a:ext cx="8424936" cy="64807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effectLst/>
                <a:latin typeface="Arial"/>
                <a:ea typeface="Times New Roman"/>
              </a:rPr>
              <a:t>ПРОГРАММА</a:t>
            </a:r>
            <a:r>
              <a:rPr lang="ru-RU" sz="3600" dirty="0" smtClean="0">
                <a:effectLst/>
                <a:latin typeface="Times New Roman"/>
                <a:ea typeface="Times New Roman"/>
              </a:rPr>
              <a:t/>
            </a:r>
            <a:br>
              <a:rPr lang="ru-RU" sz="3600" dirty="0" smtClean="0">
                <a:effectLst/>
                <a:latin typeface="Times New Roman"/>
                <a:ea typeface="Times New Roman"/>
              </a:rPr>
            </a:br>
            <a:r>
              <a:rPr lang="ru-RU" sz="3600" b="1" dirty="0" smtClean="0">
                <a:effectLst/>
                <a:latin typeface="Arial"/>
              </a:rPr>
              <a:t>ОКРУЖНОЙ  НАУЧНО-ПРАКТИЧЕСКОЙ  КОНФЕРЕННЦИИ</a:t>
            </a:r>
            <a:r>
              <a:rPr lang="ru-RU" sz="3600" b="1" dirty="0" smtClean="0">
                <a:effectLst/>
                <a:latin typeface="Times New Roman"/>
              </a:rPr>
              <a:t/>
            </a:r>
            <a:br>
              <a:rPr lang="ru-RU" sz="3600" b="1" dirty="0" smtClean="0">
                <a:effectLst/>
                <a:latin typeface="Times New Roman"/>
              </a:rPr>
            </a:br>
            <a:r>
              <a:rPr lang="ru-RU" sz="3600" dirty="0" smtClean="0">
                <a:effectLst/>
                <a:latin typeface="Arial"/>
                <a:ea typeface="Times New Roman"/>
              </a:rPr>
              <a:t> </a:t>
            </a:r>
            <a:r>
              <a:rPr lang="ru-RU" sz="3600" dirty="0" smtClean="0">
                <a:effectLst/>
                <a:latin typeface="Times New Roman"/>
                <a:ea typeface="Times New Roman"/>
              </a:rPr>
              <a:t/>
            </a:r>
            <a:br>
              <a:rPr lang="ru-RU" sz="3600" dirty="0" smtClean="0">
                <a:effectLst/>
                <a:latin typeface="Times New Roman"/>
                <a:ea typeface="Times New Roman"/>
              </a:rPr>
            </a:br>
            <a:r>
              <a:rPr lang="ru-RU" sz="3600" dirty="0" smtClean="0">
                <a:solidFill>
                  <a:srgbClr val="0070C0"/>
                </a:solidFill>
                <a:effectLst/>
                <a:latin typeface="Impact"/>
                <a:ea typeface="Times New Roman"/>
              </a:rPr>
              <a:t> МЫ  ЗА  ЗДОРОВЫЙ  ОБРАЗ  ЖИЗНИ !</a:t>
            </a:r>
            <a:r>
              <a:rPr lang="ru-RU" sz="4000" dirty="0" smtClean="0">
                <a:effectLst/>
                <a:latin typeface="Times New Roman"/>
                <a:ea typeface="Times New Roman"/>
              </a:rPr>
              <a:t/>
            </a:r>
            <a:br>
              <a:rPr lang="ru-RU" sz="4000" dirty="0" smtClean="0">
                <a:effectLst/>
                <a:latin typeface="Times New Roman"/>
                <a:ea typeface="Times New Roman"/>
              </a:rPr>
            </a:br>
            <a:r>
              <a:rPr lang="ru-RU" sz="4000" dirty="0" smtClean="0">
                <a:effectLst/>
                <a:latin typeface="Times New Roman"/>
                <a:ea typeface="Times New Roman"/>
              </a:rPr>
              <a:t> </a:t>
            </a:r>
            <a:br>
              <a:rPr lang="ru-RU" sz="4000" dirty="0" smtClean="0">
                <a:effectLst/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9960" y="2087563"/>
            <a:ext cx="10412520" cy="4734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2229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Ответственный: </a:t>
            </a:r>
            <a:r>
              <a:rPr lang="ru-RU" dirty="0" err="1" smtClean="0"/>
              <a:t>Резникова</a:t>
            </a:r>
            <a:r>
              <a:rPr lang="ru-RU" dirty="0" smtClean="0"/>
              <a:t> Н.М.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4015942"/>
              </p:ext>
            </p:extLst>
          </p:nvPr>
        </p:nvGraphicFramePr>
        <p:xfrm>
          <a:off x="251521" y="1556793"/>
          <a:ext cx="8712967" cy="50405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40261"/>
                <a:gridCol w="3355903"/>
                <a:gridCol w="1516803"/>
              </a:tblGrid>
              <a:tr h="1163206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8-я группа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>
                          <a:effectLst/>
                        </a:rPr>
                        <a:t>Кабинет №23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8773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Кондратьев Юрий Михайлович, педагог-психолог, ГБОУ кадетская школа № 1702 «Петровский кадетский корпус»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Возможности социально-психологического сопровождения профессионального и жизненного самоопределения подростков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Групповое обсуждение мастер-класса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99074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Ответственный: </a:t>
            </a:r>
            <a:r>
              <a:rPr lang="ru-RU" dirty="0" err="1" smtClean="0"/>
              <a:t>Грибкова</a:t>
            </a:r>
            <a:r>
              <a:rPr lang="ru-RU" dirty="0" smtClean="0"/>
              <a:t> М.А.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4888757"/>
              </p:ext>
            </p:extLst>
          </p:nvPr>
        </p:nvGraphicFramePr>
        <p:xfrm>
          <a:off x="251517" y="1556793"/>
          <a:ext cx="8640962" cy="49685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08524"/>
                <a:gridCol w="3328170"/>
                <a:gridCol w="1504268"/>
              </a:tblGrid>
              <a:tr h="124213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9-я группа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>
                          <a:effectLst/>
                        </a:rPr>
                        <a:t>Кабинет №24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264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Хаймовская Наталья Ароновна, педагог-психолог, ГБОУ кадетская школа № 1702 «Петровский кадетский корпус»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Особенности использования социально-психологических технологий в работе с подростками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(на примере Т-групп)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Групповое обсуждение мастер-класса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1475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Ответственный : </a:t>
            </a:r>
            <a:r>
              <a:rPr lang="ru-RU" dirty="0" err="1" smtClean="0"/>
              <a:t>Сайфулина</a:t>
            </a:r>
            <a:r>
              <a:rPr lang="ru-RU" dirty="0" smtClean="0"/>
              <a:t> Л.Д.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917578"/>
              </p:ext>
            </p:extLst>
          </p:nvPr>
        </p:nvGraphicFramePr>
        <p:xfrm>
          <a:off x="179513" y="1700808"/>
          <a:ext cx="8784975" cy="42730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71999"/>
                <a:gridCol w="3383638"/>
                <a:gridCol w="1529338"/>
              </a:tblGrid>
              <a:tr h="949576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10-я </a:t>
                      </a:r>
                      <a:r>
                        <a:rPr lang="ru-RU" sz="2000" dirty="0">
                          <a:effectLst/>
                        </a:rPr>
                        <a:t>группа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Проектные работы учащихся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effectLst/>
                        </a:rPr>
                        <a:t>Кабинет №34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991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219700" algn="l"/>
                        </a:tabLst>
                      </a:pPr>
                      <a:r>
                        <a:rPr lang="ru-RU" sz="2000">
                          <a:effectLst/>
                        </a:rPr>
                        <a:t>Безродных Татьяна и Куликов Николай, учащиеся 8 «Б» класса школы №149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5219700" algn="l"/>
                        </a:tabLst>
                      </a:pPr>
                      <a:r>
                        <a:rPr lang="ru-RU" sz="2000">
                          <a:effectLst/>
                        </a:rPr>
                        <a:t>Руководитель: Корнюшкина Надежда Васильевна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219700" algn="l"/>
                        </a:tabLst>
                      </a:pPr>
                      <a:r>
                        <a:rPr lang="ru-RU" sz="2000">
                          <a:effectLst/>
                        </a:rPr>
                        <a:t>«Таинственные часы здоровья»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Групповое обсуждение мастер-класса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4243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219700" algn="l"/>
                        </a:tabLst>
                      </a:pPr>
                      <a:r>
                        <a:rPr lang="ru-RU" sz="2000">
                          <a:effectLst/>
                        </a:rPr>
                        <a:t>Учащиеся 3 «Б» класса школы №149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5219700" algn="l"/>
                        </a:tabLst>
                      </a:pPr>
                      <a:r>
                        <a:rPr lang="ru-RU" sz="2000">
                          <a:effectLst/>
                        </a:rPr>
                        <a:t>Руководитель: Баранчикова Анастасия Олеговна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219700" algn="l"/>
                        </a:tabLst>
                      </a:pPr>
                      <a:r>
                        <a:rPr lang="ru-RU" sz="2000" dirty="0">
                          <a:effectLst/>
                        </a:rPr>
                        <a:t>«Как спорт влияет на здоровье и успешность»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803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Ответственный: </a:t>
            </a:r>
            <a:r>
              <a:rPr lang="ru-RU" dirty="0" err="1" smtClean="0"/>
              <a:t>Берестова</a:t>
            </a:r>
            <a:r>
              <a:rPr lang="ru-RU" dirty="0" smtClean="0"/>
              <a:t> Т.Н.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9321934"/>
              </p:ext>
            </p:extLst>
          </p:nvPr>
        </p:nvGraphicFramePr>
        <p:xfrm>
          <a:off x="251517" y="1556793"/>
          <a:ext cx="8640962" cy="51125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08524"/>
                <a:gridCol w="3328170"/>
                <a:gridCol w="1504268"/>
              </a:tblGrid>
              <a:tr h="1278142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1-я </a:t>
                      </a:r>
                      <a:r>
                        <a:rPr lang="ru-RU" sz="2400" dirty="0">
                          <a:effectLst/>
                        </a:rPr>
                        <a:t>группа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>
                          <a:effectLst/>
                        </a:rPr>
                        <a:t>Кабинет №35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8344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Берестова Татьяна Николаевна, координатор базового учреждения по ОИП  СОУО, ГБОУ СОШ №163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Внеклассное занятие с элементами тренинга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«Уважение и самоуважение»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(целевая группа – обучающиеся 4 кл.)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Групповое обсуждение мастер-класса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3757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Ответственный : </a:t>
            </a:r>
            <a:r>
              <a:rPr lang="ru-RU" dirty="0" err="1" smtClean="0"/>
              <a:t>Сайфулина</a:t>
            </a:r>
            <a:r>
              <a:rPr lang="ru-RU" dirty="0" smtClean="0"/>
              <a:t> Л.Д.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5762292"/>
              </p:ext>
            </p:extLst>
          </p:nvPr>
        </p:nvGraphicFramePr>
        <p:xfrm>
          <a:off x="179513" y="1700808"/>
          <a:ext cx="8784975" cy="42730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71999"/>
                <a:gridCol w="3383638"/>
                <a:gridCol w="1529338"/>
              </a:tblGrid>
              <a:tr h="949576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1-я группа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Проектные работы учащихся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effectLst/>
                        </a:rPr>
                        <a:t>Кабинет №34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991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219700" algn="l"/>
                        </a:tabLst>
                      </a:pPr>
                      <a:r>
                        <a:rPr lang="ru-RU" sz="2000" dirty="0" smtClean="0">
                          <a:effectLst/>
                        </a:rPr>
                        <a:t>Учащийся</a:t>
                      </a:r>
                      <a:r>
                        <a:rPr lang="ru-RU" sz="2000" baseline="0" dirty="0" smtClean="0">
                          <a:effectLst/>
                        </a:rPr>
                        <a:t> 2 «А» класса ГБОУ СОШ № 163 Иванов Александр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5219700" algn="l"/>
                        </a:tabLst>
                      </a:pPr>
                      <a:endParaRPr lang="ru-RU" sz="2000" baseline="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5219700" algn="l"/>
                        </a:tabLst>
                      </a:pPr>
                      <a:r>
                        <a:rPr lang="ru-RU" sz="2000" baseline="0" dirty="0" smtClean="0">
                          <a:effectLst/>
                        </a:rPr>
                        <a:t>Руководитель : </a:t>
                      </a:r>
                      <a:r>
                        <a:rPr lang="ru-RU" sz="2000" baseline="0" dirty="0" err="1" smtClean="0">
                          <a:effectLst/>
                        </a:rPr>
                        <a:t>Резникова</a:t>
                      </a:r>
                      <a:r>
                        <a:rPr lang="ru-RU" sz="2000" baseline="0" dirty="0" smtClean="0">
                          <a:effectLst/>
                        </a:rPr>
                        <a:t> Наталья Михайловна</a:t>
                      </a:r>
                      <a:endParaRPr lang="ru-RU" sz="20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219700" algn="l"/>
                        </a:tabLst>
                      </a:pPr>
                      <a:r>
                        <a:rPr lang="ru-RU" sz="2000" dirty="0" smtClean="0">
                          <a:effectLst/>
                        </a:rPr>
                        <a:t>Мини- </a:t>
                      </a:r>
                      <a:r>
                        <a:rPr lang="ru-RU" sz="2000" dirty="0" err="1" smtClean="0">
                          <a:effectLst/>
                        </a:rPr>
                        <a:t>проект«Плесневые</a:t>
                      </a:r>
                      <a:r>
                        <a:rPr lang="ru-RU" sz="2000" baseline="0" dirty="0" smtClean="0">
                          <a:effectLst/>
                        </a:rPr>
                        <a:t> грибы</a:t>
                      </a:r>
                      <a:r>
                        <a:rPr lang="ru-RU" sz="2000" dirty="0" smtClean="0">
                          <a:effectLst/>
                        </a:rPr>
                        <a:t>»</a:t>
                      </a:r>
                      <a:endParaRPr lang="ru-RU" sz="20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Групповое обсуждение мастер-класса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4243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219700" algn="l"/>
                        </a:tabLst>
                      </a:pPr>
                      <a:r>
                        <a:rPr lang="ru-RU" sz="2000" smtClean="0">
                          <a:effectLst/>
                          <a:latin typeface="Times New Roman"/>
                          <a:ea typeface="Times New Roman"/>
                        </a:rPr>
                        <a:t>Учащиеся</a:t>
                      </a:r>
                      <a:r>
                        <a:rPr lang="ru-RU" sz="2000" baseline="0" smtClean="0">
                          <a:effectLst/>
                          <a:latin typeface="Times New Roman"/>
                          <a:ea typeface="Times New Roman"/>
                        </a:rPr>
                        <a:t> ГБОУ СОШ </a:t>
                      </a:r>
                      <a:r>
                        <a:rPr lang="ru-RU" sz="2000" baseline="0" dirty="0" smtClean="0">
                          <a:effectLst/>
                          <a:latin typeface="Times New Roman"/>
                          <a:ea typeface="Times New Roman"/>
                        </a:rPr>
                        <a:t>№ 2020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219700" algn="l"/>
                        </a:tabLst>
                      </a:pPr>
                      <a:r>
                        <a:rPr lang="ru-RU" sz="2000" dirty="0" smtClean="0">
                          <a:effectLst/>
                        </a:rPr>
                        <a:t>«Социальный</a:t>
                      </a:r>
                      <a:r>
                        <a:rPr lang="ru-RU" sz="2000" baseline="0" dirty="0" smtClean="0">
                          <a:effectLst/>
                        </a:rPr>
                        <a:t> ролик</a:t>
                      </a:r>
                      <a:r>
                        <a:rPr lang="ru-RU" sz="2000" dirty="0" smtClean="0">
                          <a:effectLst/>
                        </a:rPr>
                        <a:t>»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609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Ответственный: Бирюкова О.В.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4585471"/>
              </p:ext>
            </p:extLst>
          </p:nvPr>
        </p:nvGraphicFramePr>
        <p:xfrm>
          <a:off x="323528" y="2492896"/>
          <a:ext cx="8568953" cy="41044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76786"/>
                <a:gridCol w="3300435"/>
                <a:gridCol w="1491732"/>
              </a:tblGrid>
              <a:tr h="8640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Бирюкова Оксана Викторовна, учитель географии, педагог-организатор, ГБОУ СОШ №163 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«Здоровый образ жизни – как условие процветания России, основа успешной деятельности человека»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rowSpan="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Групповое обсуждение мастер-класса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8640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Корнюшкина Надежда Васильевна, педагог-психолог ГБОУ СОШ №149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«Роль школьного психолога в формировании здорового образа жизни  обучающихся»</a:t>
                      </a:r>
                      <a:endParaRPr lang="ru-RU" sz="10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000" b="1" dirty="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640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effectLst/>
                        </a:rPr>
                        <a:t>Парсиева</a:t>
                      </a:r>
                      <a:r>
                        <a:rPr lang="ru-RU" sz="1100" dirty="0">
                          <a:effectLst/>
                        </a:rPr>
                        <a:t> Инна </a:t>
                      </a:r>
                      <a:r>
                        <a:rPr lang="ru-RU" sz="1100" dirty="0" err="1">
                          <a:effectLst/>
                        </a:rPr>
                        <a:t>Дзантемировна</a:t>
                      </a:r>
                      <a:r>
                        <a:rPr lang="ru-RU" sz="1100" dirty="0">
                          <a:effectLst/>
                        </a:rPr>
                        <a:t>, педагог организатор, ГБОУ Специальная СОШ №1 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«Подвижные игры в профилактической работе с детьми группы риска»</a:t>
                      </a:r>
                      <a:endParaRPr lang="ru-RU" sz="12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640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Мамбетова  Екатерина Александровна, учитель русского языка и литературы ГБОУ СОШ №596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Организация и проведение ежегодного месячника по профилактике ПАВ</a:t>
                      </a:r>
                      <a:endParaRPr lang="ru-RU" sz="12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219700" algn="l"/>
                        </a:tabLst>
                      </a:pPr>
                      <a:r>
                        <a:rPr lang="ru-RU" sz="1100">
                          <a:effectLst/>
                        </a:rPr>
                        <a:t>Царева Елена Юрьевна, педагог-организатор, ГБОУ кадетская школа № 1702 «Петровский кадетский корпус»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«И снова бал…..» </a:t>
                      </a:r>
                      <a:endParaRPr lang="ru-RU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(целевая группа – педагоги)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660656"/>
              </p:ext>
            </p:extLst>
          </p:nvPr>
        </p:nvGraphicFramePr>
        <p:xfrm>
          <a:off x="251520" y="1484784"/>
          <a:ext cx="8640960" cy="9361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136693"/>
                <a:gridCol w="1504267"/>
              </a:tblGrid>
              <a:tr h="9361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2-я группа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Методология профилактики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effectLst/>
                        </a:rPr>
                        <a:t>Актовый зал, 5-й этаж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1361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Ответственный: </a:t>
            </a:r>
            <a:r>
              <a:rPr lang="ru-RU" dirty="0" err="1" smtClean="0"/>
              <a:t>Подкопаева</a:t>
            </a:r>
            <a:r>
              <a:rPr lang="ru-RU" dirty="0" smtClean="0"/>
              <a:t> Н.В.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6952229"/>
              </p:ext>
            </p:extLst>
          </p:nvPr>
        </p:nvGraphicFramePr>
        <p:xfrm>
          <a:off x="323527" y="1556792"/>
          <a:ext cx="8568955" cy="489654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76786"/>
                <a:gridCol w="3300436"/>
                <a:gridCol w="1491733"/>
              </a:tblGrid>
              <a:tr h="1468963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3-я группа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>
                          <a:effectLst/>
                        </a:rPr>
                        <a:t>Кабинет №43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275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Магомедова Раиса Омаровна, ответственный за ОИП ГБОУ СОШ №184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219700" algn="l"/>
                        </a:tabLst>
                      </a:pPr>
                      <a:r>
                        <a:rPr lang="ru-RU" sz="2400">
                          <a:effectLst/>
                        </a:rPr>
                        <a:t>Профилактическая игра «Семейный пирог» 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5219700" algn="l"/>
                        </a:tabLst>
                      </a:pPr>
                      <a:r>
                        <a:rPr lang="ru-RU" sz="2400">
                          <a:effectLst/>
                        </a:rPr>
                        <a:t>(целевая группа: уч-ся 8 класса)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Групповое обсуждение мастер-класса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925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Ответственный : Мартынова Ю.И.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4312914"/>
              </p:ext>
            </p:extLst>
          </p:nvPr>
        </p:nvGraphicFramePr>
        <p:xfrm>
          <a:off x="251521" y="1556792"/>
          <a:ext cx="8640959" cy="48965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08523"/>
                <a:gridCol w="3328169"/>
                <a:gridCol w="1504267"/>
              </a:tblGrid>
              <a:tr h="753315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4-я группа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>
                          <a:effectLst/>
                        </a:rPr>
                        <a:t>Кабинет №22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432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Харькова Надежда Анатольевна, учитель ИЗО, ГБОУ СОШ №163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Привитие здорового образа жизни, через изобразительную деятельность «Учись видеть прекрасное»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(целевая группа: учащиеся начальной и средней школы)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Групповое обсуждение мастер-класса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971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Ответственный: Клишина М.С.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3753436"/>
              </p:ext>
            </p:extLst>
          </p:nvPr>
        </p:nvGraphicFramePr>
        <p:xfrm>
          <a:off x="251519" y="1556793"/>
          <a:ext cx="8712968" cy="49685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40261"/>
                <a:gridCol w="3355904"/>
                <a:gridCol w="1516803"/>
              </a:tblGrid>
              <a:tr h="1490566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5-я группа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>
                          <a:effectLst/>
                        </a:rPr>
                        <a:t>Кабинет №44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779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Маликова Инна Владимировна, учитель истории и обществознания ГБОУ СОШ №163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Дискуссионный клуб «Молодёжные субкультуры»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(целевая группа: учащиеся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10-11 кл.)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Групповое обсуждение мастер-класса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348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Ответственный: </a:t>
            </a:r>
            <a:r>
              <a:rPr lang="ru-RU" dirty="0" err="1" smtClean="0"/>
              <a:t>Грибкова</a:t>
            </a:r>
            <a:r>
              <a:rPr lang="ru-RU" dirty="0" smtClean="0"/>
              <a:t> М.А.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0636321"/>
              </p:ext>
            </p:extLst>
          </p:nvPr>
        </p:nvGraphicFramePr>
        <p:xfrm>
          <a:off x="467544" y="1556792"/>
          <a:ext cx="8208912" cy="50596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18097"/>
                <a:gridCol w="3161761"/>
                <a:gridCol w="1429054"/>
              </a:tblGrid>
              <a:tr h="1398305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6-я группа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effectLst/>
                        </a:rPr>
                        <a:t>Кабинет №25</a:t>
                      </a:r>
                    </a:p>
                    <a:p>
                      <a:r>
                        <a:rPr lang="ru-RU" sz="2000">
                          <a:effectLst/>
                        </a:rPr>
                        <a:t> </a:t>
                      </a:r>
                    </a:p>
                    <a:p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6613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Мельникова Анастасия Валерьевна, педагог-психолог;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Смирнова Нина Анатольевна, социальный педагог: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effectLst/>
                        </a:rPr>
                        <a:t>Овчинникова</a:t>
                      </a:r>
                      <a:r>
                        <a:rPr lang="ru-RU" sz="2000" dirty="0">
                          <a:effectLst/>
                        </a:rPr>
                        <a:t> Анастасия Алексеевна, руководитель структурного подразделения социально-психологического сопровождения, ГБОУ гимназия №1570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Возможности применения игр </a:t>
                      </a:r>
                      <a:r>
                        <a:rPr lang="en-US" sz="2000">
                          <a:effectLst/>
                        </a:rPr>
                        <a:t>Encounter</a:t>
                      </a:r>
                      <a:r>
                        <a:rPr lang="ru-RU" sz="2000">
                          <a:effectLst/>
                        </a:rPr>
                        <a:t> в профилактике   в условиях образовательного учреждения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Групповое обсуждение мастер-класса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660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Ответственный: Мартынова Ю.И.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3757571"/>
              </p:ext>
            </p:extLst>
          </p:nvPr>
        </p:nvGraphicFramePr>
        <p:xfrm>
          <a:off x="251520" y="1484785"/>
          <a:ext cx="8712967" cy="475252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40260"/>
                <a:gridCol w="3355904"/>
                <a:gridCol w="1516803"/>
              </a:tblGrid>
              <a:tr h="1296144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7-я группа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>
                          <a:effectLst/>
                        </a:rPr>
                        <a:t>Кабинет №21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563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219700" algn="l"/>
                        </a:tabLst>
                      </a:pPr>
                      <a:r>
                        <a:rPr lang="ru-RU" sz="2400">
                          <a:effectLst/>
                        </a:rPr>
                        <a:t>Киселева Анна Вячеславовна, педагог-психолог, ГБОУ кадетская школа № 1702 «Петровский кадетский корпус»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Профилактика психоэмоционального стресса у старшеклассников перед экзаменами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(целевая группа – обучающиеся)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Групповое обсуждение мастер-класса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09252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576</Words>
  <Application>Microsoft Office PowerPoint</Application>
  <PresentationFormat>Экран (4:3)</PresentationFormat>
  <Paragraphs>112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ПРОГРАММА ОКРУЖНОЙ  НАУЧНО-ПРАКТИЧЕСКОЙ  КОНФЕРЕННЦИИ    МЫ  ЗА  ЗДОРОВЫЙ  ОБРАЗ  ЖИЗНИ !   </vt:lpstr>
      <vt:lpstr>Ответственный: Берестова Т.Н.</vt:lpstr>
      <vt:lpstr>Ответственный : Сайфулина Л.Д.</vt:lpstr>
      <vt:lpstr>Ответственный: Бирюкова О.В.</vt:lpstr>
      <vt:lpstr>Ответственный: Подкопаева Н.В.</vt:lpstr>
      <vt:lpstr>Ответственный : Мартынова Ю.И.</vt:lpstr>
      <vt:lpstr>Ответственный: Клишина М.С.</vt:lpstr>
      <vt:lpstr>Ответственный: Грибкова М.А.</vt:lpstr>
      <vt:lpstr>Ответственный: Мартынова Ю.И.</vt:lpstr>
      <vt:lpstr>Ответственный: Резникова Н.М.</vt:lpstr>
      <vt:lpstr>Ответственный: Грибкова М.А.</vt:lpstr>
      <vt:lpstr>Ответственный : Сайфулина Л.Д.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ПРОГРАММА ОКРУЖНОЙ  НАУЧНО-ПРАКТИЧЕСКОЙ  КОНФЕРЕННЦИИ    МЫ  ЗА  ЗДОРОВЫЙ  ОБРАЗ  ЖИЗНИ !</dc:title>
  <dc:creator>user</dc:creator>
  <cp:lastModifiedBy>USER</cp:lastModifiedBy>
  <cp:revision>8</cp:revision>
  <cp:lastPrinted>2013-04-10T06:08:45Z</cp:lastPrinted>
  <dcterms:created xsi:type="dcterms:W3CDTF">2013-04-09T16:15:40Z</dcterms:created>
  <dcterms:modified xsi:type="dcterms:W3CDTF">2018-04-08T21:40:54Z</dcterms:modified>
</cp:coreProperties>
</file>