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84F0F-11DC-4C61-86D1-AB9B64676CC2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094CA-5662-46F6-AEF3-B9B808AF3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056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FCD1AC-B438-48E3-8D0E-6C3DE777BA90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38C3A-F663-4608-95ED-FF04724944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105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38C3A-F663-4608-95ED-FF04724944B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5139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38C3A-F663-4608-95ED-FF04724944B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9242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38C3A-F663-4608-95ED-FF04724944B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1456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38C3A-F663-4608-95ED-FF04724944B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51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38C3A-F663-4608-95ED-FF04724944B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215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38C3A-F663-4608-95ED-FF04724944B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688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38C3A-F663-4608-95ED-FF04724944B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020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38C3A-F663-4608-95ED-FF04724944B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394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38C3A-F663-4608-95ED-FF04724944B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8825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38C3A-F663-4608-95ED-FF04724944B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2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38C3A-F663-4608-95ED-FF04724944B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2959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38C3A-F663-4608-95ED-FF04724944B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367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3968" y="4509120"/>
            <a:ext cx="4752528" cy="1129680"/>
          </a:xfrm>
        </p:spPr>
        <p:txBody>
          <a:bodyPr/>
          <a:lstStyle/>
          <a:p>
            <a:r>
              <a:rPr lang="ru-RU" sz="1800" b="1" dirty="0">
                <a:solidFill>
                  <a:schemeClr val="bg1"/>
                </a:solidFill>
                <a:effectLst/>
              </a:rPr>
              <a:t>П</a:t>
            </a:r>
            <a:r>
              <a:rPr lang="ru-RU" sz="1800" b="1" dirty="0" smtClean="0">
                <a:solidFill>
                  <a:schemeClr val="bg1"/>
                </a:solidFill>
                <a:effectLst/>
              </a:rPr>
              <a:t>одготовила : </a:t>
            </a:r>
            <a:r>
              <a:rPr lang="ru-RU" sz="1800" b="1" dirty="0" smtClean="0">
                <a:solidFill>
                  <a:schemeClr val="bg1"/>
                </a:solidFill>
                <a:effectLst/>
              </a:rPr>
              <a:t>Дылькова О.А., </a:t>
            </a:r>
            <a:br>
              <a:rPr lang="ru-RU" sz="1800" b="1" dirty="0" smtClean="0">
                <a:solidFill>
                  <a:schemeClr val="bg1"/>
                </a:solidFill>
                <a:effectLst/>
              </a:rPr>
            </a:br>
            <a:r>
              <a:rPr lang="ru-RU" sz="1800" b="1" dirty="0" smtClean="0">
                <a:solidFill>
                  <a:schemeClr val="bg1"/>
                </a:solidFill>
                <a:effectLst/>
              </a:rPr>
              <a:t>учитель географии МОБУ «СОШ №172»</a:t>
            </a:r>
            <a:endParaRPr lang="ru-RU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908720"/>
            <a:ext cx="6768752" cy="172819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Технология проблемного обучения на уроках географии.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data.whicdn.com/images/32534260/tumblr_m1qoknq6a11qlg6tao1_500_la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33056"/>
            <a:ext cx="3442419" cy="252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newsprom.ru/i/n/283/215283/tn_215283_b745ba00f52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33056"/>
            <a:ext cx="396044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54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</a:t>
            </a:r>
            <a:r>
              <a:rPr lang="ru-RU" dirty="0" smtClean="0"/>
              <a:t>6 </a:t>
            </a:r>
            <a:r>
              <a:rPr lang="ru-RU" dirty="0" smtClean="0"/>
              <a:t>класс</a:t>
            </a:r>
          </a:p>
          <a:p>
            <a:pPr marL="0" indent="0" fontAlgn="base">
              <a:buNone/>
            </a:pPr>
            <a:r>
              <a:rPr lang="ru-RU" dirty="0" smtClean="0"/>
              <a:t>                       «Закончите предложение»</a:t>
            </a:r>
          </a:p>
          <a:p>
            <a:pPr marL="0" indent="0" fontAlgn="base">
              <a:buNone/>
            </a:pPr>
            <a:r>
              <a:rPr lang="ru-RU" dirty="0" smtClean="0"/>
              <a:t>  Масштаб – это………..</a:t>
            </a:r>
            <a:endParaRPr lang="ru-RU" dirty="0"/>
          </a:p>
          <a:p>
            <a:pPr fontAlgn="base"/>
            <a:r>
              <a:rPr lang="ru-RU" b="1" dirty="0"/>
              <a:t>Ответ: </a:t>
            </a:r>
            <a:r>
              <a:rPr lang="ru-RU" dirty="0"/>
              <a:t>Масштаб – это отношение длины отрезка на карте или плане к его действительной длине на местности.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Проблемное задание:</a:t>
            </a:r>
            <a:endParaRPr lang="ru-RU" dirty="0"/>
          </a:p>
        </p:txBody>
      </p:sp>
      <p:pic>
        <p:nvPicPr>
          <p:cNvPr id="11266" name="Picture 2" descr="http://refereed.ru/files/15/images/image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360547"/>
            <a:ext cx="3456384" cy="151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chkolarik.my1.ru/Kirill/19/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360548"/>
            <a:ext cx="5256584" cy="2221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27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204864"/>
            <a:ext cx="7745505" cy="3877815"/>
          </a:xfrm>
        </p:spPr>
        <p:txBody>
          <a:bodyPr/>
          <a:lstStyle/>
          <a:p>
            <a:r>
              <a:rPr lang="ru-RU" dirty="0"/>
              <a:t>А теперь применим теоретические знания на практике. </a:t>
            </a:r>
            <a:r>
              <a:rPr lang="ru-RU" dirty="0" smtClean="0"/>
              <a:t>                         Выполним задание.</a:t>
            </a:r>
          </a:p>
          <a:p>
            <a:pPr marL="0" indent="0" fontAlgn="base">
              <a:buNone/>
            </a:pPr>
            <a:r>
              <a:rPr lang="ru-RU" b="1" i="1" dirty="0"/>
              <a:t>Измерьте расстояния на карте с помощью масштаба: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Москва </a:t>
            </a:r>
            <a:r>
              <a:rPr lang="ru-RU" dirty="0"/>
              <a:t>– Париж (по карте полушарий)</a:t>
            </a:r>
          </a:p>
          <a:p>
            <a:pPr marL="0" indent="0" fontAlgn="base">
              <a:buNone/>
            </a:pPr>
            <a:r>
              <a:rPr lang="ru-RU" dirty="0"/>
              <a:t>Ребята, масштаб и его виды вы </a:t>
            </a:r>
            <a:r>
              <a:rPr lang="ru-RU" dirty="0" smtClean="0"/>
              <a:t> </a:t>
            </a:r>
            <a:r>
              <a:rPr lang="ru-RU" dirty="0"/>
              <a:t>изучали на уроках географии. Почему же в учебнике математики предложена такая тема?</a:t>
            </a:r>
          </a:p>
          <a:p>
            <a:pPr marL="0" indent="0" fontAlgn="base">
              <a:buNone/>
            </a:pPr>
            <a:r>
              <a:rPr lang="ru-RU" b="1" dirty="0"/>
              <a:t>Ответ:</a:t>
            </a:r>
            <a:r>
              <a:rPr lang="ru-RU" dirty="0"/>
              <a:t> Масштаб – это отношение. А отношение одно из понятий математики.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ru-RU" sz="2400" b="1" dirty="0"/>
              <a:t> </a:t>
            </a:r>
            <a:r>
              <a:rPr lang="ru-RU" sz="2400" dirty="0"/>
              <a:t>Какие виды масштабов мы знаем?</a:t>
            </a:r>
            <a:br>
              <a:rPr lang="ru-RU" sz="2400" dirty="0"/>
            </a:br>
            <a:r>
              <a:rPr lang="ru-RU" sz="2400" b="1" dirty="0"/>
              <a:t>Ответ:</a:t>
            </a:r>
            <a:r>
              <a:rPr lang="ru-RU" sz="2400" dirty="0"/>
              <a:t> Именованный, численный и линейный.(Фронтальный опрос, работа с картой)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2290" name="Picture 2" descr="http://refereed.ru/files/15/images/image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445224"/>
            <a:ext cx="4095750" cy="1380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2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9 класс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</a:t>
            </a:r>
            <a:r>
              <a:rPr lang="ru-RU" b="1" u="sng" dirty="0" smtClean="0"/>
              <a:t>«</a:t>
            </a:r>
            <a:r>
              <a:rPr lang="ru-RU" b="1" u="sng" dirty="0"/>
              <a:t>Географическая мозаика»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На доске пишется набор слов, из которых необходимо составить предложение.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 Неровности, рельеф, все, поверхности, земной, это.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(Рельеф – это все неровности земной поверхности).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Проблемное задание:</a:t>
            </a:r>
          </a:p>
        </p:txBody>
      </p:sp>
      <p:pic>
        <p:nvPicPr>
          <p:cNvPr id="13314" name="Picture 2" descr="http://mypresentation.ru/documents/36ad7286986cbbaf318c122c779f56c9/img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484784"/>
            <a:ext cx="2123728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3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7754713" cy="2160240"/>
          </a:xfrm>
        </p:spPr>
        <p:txBody>
          <a:bodyPr/>
          <a:lstStyle/>
          <a:p>
            <a:r>
              <a:rPr lang="ru-RU" dirty="0" smtClean="0"/>
              <a:t>Мышление начинается с проблемной ситуации.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       </a:t>
            </a:r>
            <a:r>
              <a:rPr lang="ru-RU" dirty="0" err="1" smtClean="0"/>
              <a:t>С.Л.Рубинштейн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194" name="Picture 2" descr="http://s019.radikal.ru/i638/1401/b7/943412290d3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2520280" cy="280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mypsy.dp.ua/media/k2/items/cache/e529a8dc22bd84a37f6f8ae6b8ce40d3_X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02732"/>
            <a:ext cx="2714148" cy="295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35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Данный этап предполагает подготовку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мышления </a:t>
            </a:r>
            <a:r>
              <a:rPr lang="ru-RU" dirty="0"/>
              <a:t>детей к </a:t>
            </a:r>
            <a:r>
              <a:rPr lang="ru-RU" dirty="0" smtClean="0"/>
              <a:t> </a:t>
            </a:r>
            <a:r>
              <a:rPr lang="ru-RU" dirty="0"/>
              <a:t>деятельности: </a:t>
            </a:r>
            <a:endParaRPr lang="ru-RU" dirty="0" smtClean="0"/>
          </a:p>
          <a:p>
            <a:r>
              <a:rPr lang="ru-RU" dirty="0" smtClean="0"/>
              <a:t>1)актуализацию </a:t>
            </a:r>
            <a:r>
              <a:rPr lang="ru-RU" dirty="0"/>
              <a:t>знаний, умений и </a:t>
            </a:r>
            <a:r>
              <a:rPr lang="ru-RU" dirty="0" smtClean="0"/>
              <a:t>навыков;</a:t>
            </a:r>
            <a:r>
              <a:rPr lang="ru-RU" dirty="0"/>
              <a:t> </a:t>
            </a:r>
          </a:p>
          <a:p>
            <a:r>
              <a:rPr lang="ru-RU" dirty="0" smtClean="0"/>
              <a:t>2.тренировку мыслительных действий. В завершении этапа создается затруднение в индивидуальной деятельности учащихся, которое фиксируется ими самими.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854" y="614835"/>
            <a:ext cx="7122474" cy="1054250"/>
          </a:xfrm>
        </p:spPr>
        <p:txBody>
          <a:bodyPr/>
          <a:lstStyle/>
          <a:p>
            <a:r>
              <a:rPr lang="ru-RU" sz="2800" dirty="0" smtClean="0"/>
              <a:t>Актуализация опорных </a:t>
            </a:r>
            <a:r>
              <a:rPr lang="ru-RU" sz="2800" dirty="0"/>
              <a:t>знаний (5-7 минут) 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0349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Цель этапа – получить представление о качестве усвоения учащимися материала, определить опорные знания.</a:t>
            </a:r>
          </a:p>
          <a:p>
            <a:r>
              <a:rPr lang="ru-RU" dirty="0"/>
              <a:t>Актуализация знаний — очень важный этап урока, на котором учащиеся воспроизводят знания, умения и навыки, необходимые для «открытия» нового знания. Актуализировать опорные знания — это значит восстановить, оживить в памяти знания, усвоенные учащимися ранее, которые будут необходимы для понимания, осмысления и лучшего запоминания нового учебного материала. Предлагаю свой вариант этого этапа урока.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/>
              <a:t>Актуализация </a:t>
            </a:r>
            <a:r>
              <a:rPr lang="ru-RU" sz="1800" dirty="0" smtClean="0"/>
              <a:t>знаний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47121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ru-RU" dirty="0" err="1"/>
              <a:t>Учебно</a:t>
            </a:r>
            <a:r>
              <a:rPr lang="ru-RU" dirty="0"/>
              <a:t> - проблемная ситуация может быть создана учителем разными приемами:</a:t>
            </a:r>
          </a:p>
          <a:p>
            <a:pPr fontAlgn="base"/>
            <a:r>
              <a:rPr lang="ru-RU" dirty="0"/>
              <a:t>а) постановкой перед учащимися задачи, решение которой возможно лишь на основе изучения данной темы;</a:t>
            </a:r>
          </a:p>
          <a:p>
            <a:pPr fontAlgn="base"/>
            <a:r>
              <a:rPr lang="ru-RU" dirty="0"/>
              <a:t>б) беседой (рассказом) учителя о теоретической и практической</a:t>
            </a:r>
            <a:br>
              <a:rPr lang="ru-RU" dirty="0"/>
            </a:br>
            <a:r>
              <a:rPr lang="ru-RU" dirty="0"/>
              <a:t>значимости предстоящей темы (раздела) программы;</a:t>
            </a:r>
          </a:p>
          <a:p>
            <a:pPr fontAlgn="base"/>
            <a:r>
              <a:rPr lang="ru-RU" dirty="0"/>
              <a:t>в) рассказом учителя о том, как решалась проблема в истории науки.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/>
              <a:t>Создание учебно-проблемной </a:t>
            </a:r>
            <a:r>
              <a:rPr lang="ru-RU" sz="2800" b="1" dirty="0" smtClean="0"/>
              <a:t>ситуации.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6758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Актуализация </a:t>
            </a:r>
            <a:r>
              <a:rPr lang="ru-RU" dirty="0" smtClean="0"/>
              <a:t> </a:t>
            </a:r>
            <a:r>
              <a:rPr lang="ru-RU" dirty="0"/>
              <a:t>знаний </a:t>
            </a:r>
            <a:r>
              <a:rPr lang="ru-RU" dirty="0" smtClean="0"/>
              <a:t>– это прежде всего опрос </a:t>
            </a:r>
            <a:r>
              <a:rPr lang="ru-RU" dirty="0"/>
              <a:t>как </a:t>
            </a:r>
            <a:r>
              <a:rPr lang="ru-RU" dirty="0" smtClean="0"/>
              <a:t>составная часть урока. И подготовить </a:t>
            </a:r>
            <a:r>
              <a:rPr lang="ru-RU" dirty="0"/>
              <a:t>почву для активного усвоения нового материала, т.е. прежние знания сделать актуальными в данный момент.</a:t>
            </a:r>
          </a:p>
          <a:p>
            <a:r>
              <a:rPr lang="ru-RU" dirty="0"/>
              <a:t>Основная задача данного этапа урока - создать соответствующий эмоциональный настрой, психологически подготовить учащихся к усвоению нового материала. Именно на этапе актуализации ставятся проблемные вопросы, возникают </a:t>
            </a:r>
            <a:r>
              <a:rPr lang="ru-RU" b="1" dirty="0"/>
              <a:t>проблемные ситуации </a:t>
            </a:r>
            <a:r>
              <a:rPr lang="ru-RU" dirty="0"/>
              <a:t>и ставятся </a:t>
            </a:r>
            <a:r>
              <a:rPr lang="ru-RU" b="1" dirty="0"/>
              <a:t>учебные проблемы.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354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s00.infourok.ru/images/doc/240/197586/3/img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064896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34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132856"/>
            <a:ext cx="7745505" cy="399330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6 КЛАСС</a:t>
            </a:r>
          </a:p>
          <a:p>
            <a:pPr marL="0" indent="0">
              <a:buNone/>
            </a:pPr>
            <a:r>
              <a:rPr lang="ru-RU" dirty="0" smtClean="0"/>
              <a:t>                        « Приём мозговой штурм»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К КАКОЙ ЭПОХЕ ОТНОСЯТСЯ Великие географические открытия – к Средневековью или Новому времени?</a:t>
            </a:r>
          </a:p>
          <a:p>
            <a:pPr marL="0" indent="0">
              <a:buNone/>
            </a:pPr>
            <a:r>
              <a:rPr lang="ru-RU" dirty="0" smtClean="0"/>
              <a:t>                 Вспомните, что мы уже знаем?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Как мы можем ответить на вопрос?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Проблемные задания:</a:t>
            </a:r>
            <a:endParaRPr lang="ru-RU" dirty="0"/>
          </a:p>
        </p:txBody>
      </p:sp>
      <p:pic>
        <p:nvPicPr>
          <p:cNvPr id="7170" name="Picture 2" descr="http://u.5klass.net:10/datas/russkij-jazyk/Napisanie-izlozhenija/0008-008-Problemnoe-zadani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517232"/>
            <a:ext cx="1130830" cy="823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hdoboi.org/pic/201307/2880x1800/hdoboi.org-779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643" y="4653136"/>
            <a:ext cx="322595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                                7 класс</a:t>
            </a:r>
          </a:p>
          <a:p>
            <a:pPr marL="0" indent="0">
              <a:buNone/>
            </a:pPr>
            <a:r>
              <a:rPr lang="ru-RU" dirty="0" smtClean="0"/>
              <a:t>                    Интеллектуальная разминка</a:t>
            </a:r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dirty="0"/>
              <a:t>прошлом уроке мы с вами говорили, что материк Африка </a:t>
            </a:r>
            <a:r>
              <a:rPr lang="ru-RU" dirty="0" smtClean="0"/>
              <a:t>является </a:t>
            </a:r>
            <a:r>
              <a:rPr lang="ru-RU" dirty="0"/>
              <a:t>прародиной человечества. Почему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/>
              <a:t>ответ: потому, что на территории Африки были найдены стоянки первобытного человека.)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Д</a:t>
            </a:r>
            <a:r>
              <a:rPr lang="ru-RU" dirty="0" smtClean="0"/>
              <a:t>ействительно</a:t>
            </a:r>
            <a:r>
              <a:rPr lang="ru-RU" dirty="0"/>
              <a:t>, народы Африки, как правило, очень </a:t>
            </a:r>
            <a:r>
              <a:rPr lang="ru-RU" dirty="0" smtClean="0"/>
              <a:t>древние. </a:t>
            </a:r>
          </a:p>
          <a:p>
            <a:pPr marL="0" indent="0">
              <a:buNone/>
            </a:pPr>
            <a:r>
              <a:rPr lang="ru-RU" dirty="0" smtClean="0"/>
              <a:t>По тексту учебника определите, где они были найдены?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1" y="570156"/>
            <a:ext cx="6979854" cy="1054250"/>
          </a:xfrm>
        </p:spPr>
        <p:txBody>
          <a:bodyPr/>
          <a:lstStyle/>
          <a:p>
            <a:r>
              <a:rPr lang="ru-RU" dirty="0" smtClean="0"/>
              <a:t>Проблемное задание:</a:t>
            </a:r>
            <a:endParaRPr lang="ru-RU" dirty="0"/>
          </a:p>
        </p:txBody>
      </p:sp>
      <p:pic>
        <p:nvPicPr>
          <p:cNvPr id="9218" name="Picture 2" descr="http://www.turkcebilgi.com/uploads/media/harita/topografya_afrik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60648"/>
            <a:ext cx="1579460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kartinki24.ru/uploads/gallery/main/76/kartinki24_elephants_62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106" y="2004686"/>
            <a:ext cx="100575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15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288</TotalTime>
  <Words>427</Words>
  <Application>Microsoft Office PowerPoint</Application>
  <PresentationFormat>Экран (4:3)</PresentationFormat>
  <Paragraphs>60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Твердый переплет</vt:lpstr>
      <vt:lpstr>Подготовила : Дылькова О.А.,  учитель географии МОБУ «СОШ №172»</vt:lpstr>
      <vt:lpstr>Мышление начинается с проблемной ситуации.</vt:lpstr>
      <vt:lpstr>Актуализация опорных знаний (5-7 минут)  </vt:lpstr>
      <vt:lpstr>Актуализация знаний</vt:lpstr>
      <vt:lpstr>Создание учебно-проблемной ситуации.</vt:lpstr>
      <vt:lpstr>Задачи.</vt:lpstr>
      <vt:lpstr>Презентация PowerPoint</vt:lpstr>
      <vt:lpstr>Проблемные задания:</vt:lpstr>
      <vt:lpstr>Проблемное задание:</vt:lpstr>
      <vt:lpstr>Проблемное задание:</vt:lpstr>
      <vt:lpstr> Какие виды масштабов мы знаем? Ответ: Именованный, численный и линейный.(Фронтальный опрос, работа с картой) </vt:lpstr>
      <vt:lpstr>Проблемное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 : Прохорова Е.В. </dc:title>
  <dc:creator>ЛЕНА</dc:creator>
  <cp:lastModifiedBy>Admin</cp:lastModifiedBy>
  <cp:revision>35</cp:revision>
  <cp:lastPrinted>2018-04-07T13:45:01Z</cp:lastPrinted>
  <dcterms:created xsi:type="dcterms:W3CDTF">2016-01-20T11:53:45Z</dcterms:created>
  <dcterms:modified xsi:type="dcterms:W3CDTF">2018-04-07T13:45:26Z</dcterms:modified>
</cp:coreProperties>
</file>