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" y="-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6C8716-7129-494E-8803-7CCD4AF9D6AF}" type="doc">
      <dgm:prSet loTypeId="urn:microsoft.com/office/officeart/2005/8/layout/radial5" loCatId="relationship" qsTypeId="urn:microsoft.com/office/officeart/2005/8/quickstyle/simple1#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9523730-1C5F-4F80-B801-EED77B7216E9}">
      <dgm:prSet phldrT="[Текст]" custT="1"/>
      <dgm:spPr/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Аудирование и говорение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C8867F5-AAF9-43FF-B33D-79B114A47918}" type="parTrans" cxnId="{8D5AF0F9-7779-421B-936B-435D1C6FE984}">
      <dgm:prSet/>
      <dgm:spPr/>
      <dgm:t>
        <a:bodyPr/>
        <a:lstStyle/>
        <a:p>
          <a:endParaRPr lang="ru-RU"/>
        </a:p>
      </dgm:t>
    </dgm:pt>
    <dgm:pt modelId="{D9BCACB8-4BBA-4316-B105-69E82CF4DD7E}" type="sibTrans" cxnId="{8D5AF0F9-7779-421B-936B-435D1C6FE984}">
      <dgm:prSet/>
      <dgm:spPr/>
      <dgm:t>
        <a:bodyPr/>
        <a:lstStyle/>
        <a:p>
          <a:endParaRPr lang="ru-RU"/>
        </a:p>
      </dgm:t>
    </dgm:pt>
    <dgm:pt modelId="{0E3E6EC3-1742-47D6-A698-18CFEEBADA48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Общение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E834DB9-C835-4D9F-B472-946B4DDF30AD}" type="parTrans" cxnId="{D3763FC7-4C90-4F89-8312-2DEEBDAC5485}">
      <dgm:prSet/>
      <dgm:spPr/>
      <dgm:t>
        <a:bodyPr/>
        <a:lstStyle/>
        <a:p>
          <a:endParaRPr lang="ru-RU"/>
        </a:p>
      </dgm:t>
    </dgm:pt>
    <dgm:pt modelId="{3EA9679E-BC69-4DCC-AE8F-C2664F2BAD08}" type="sibTrans" cxnId="{D3763FC7-4C90-4F89-8312-2DEEBDAC5485}">
      <dgm:prSet/>
      <dgm:spPr/>
      <dgm:t>
        <a:bodyPr/>
        <a:lstStyle/>
        <a:p>
          <a:endParaRPr lang="ru-RU"/>
        </a:p>
      </dgm:t>
    </dgm:pt>
    <dgm:pt modelId="{6E3A0518-DE1A-4E48-8C22-8ECC874AFB59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Путешествие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F246548-1AA3-4656-8BF6-AB25D9D9A821}" type="parTrans" cxnId="{F66F2D35-B2A6-461E-B08C-1B1F33B60091}">
      <dgm:prSet/>
      <dgm:spPr/>
      <dgm:t>
        <a:bodyPr/>
        <a:lstStyle/>
        <a:p>
          <a:endParaRPr lang="ru-RU"/>
        </a:p>
      </dgm:t>
    </dgm:pt>
    <dgm:pt modelId="{C2D9FB3C-FA51-42BA-808D-49C8085C6B5B}" type="sibTrans" cxnId="{F66F2D35-B2A6-461E-B08C-1B1F33B60091}">
      <dgm:prSet/>
      <dgm:spPr/>
      <dgm:t>
        <a:bodyPr/>
        <a:lstStyle/>
        <a:p>
          <a:endParaRPr lang="ru-RU"/>
        </a:p>
      </dgm:t>
    </dgm:pt>
    <dgm:pt modelId="{F32E7C47-0A63-417F-977F-08859735B0B6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Ходить по магазинам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BBAFD91-B777-42F0-9BAB-39D59E231BE4}" type="parTrans" cxnId="{8EDA1EF0-8A69-469D-AEAF-FE4641D8BA6A}">
      <dgm:prSet/>
      <dgm:spPr/>
      <dgm:t>
        <a:bodyPr/>
        <a:lstStyle/>
        <a:p>
          <a:endParaRPr lang="ru-RU"/>
        </a:p>
      </dgm:t>
    </dgm:pt>
    <dgm:pt modelId="{A4723DD6-7266-4574-BAE1-BEA43BA90C06}" type="sibTrans" cxnId="{8EDA1EF0-8A69-469D-AEAF-FE4641D8BA6A}">
      <dgm:prSet/>
      <dgm:spPr/>
      <dgm:t>
        <a:bodyPr/>
        <a:lstStyle/>
        <a:p>
          <a:endParaRPr lang="ru-RU"/>
        </a:p>
      </dgm:t>
    </dgm:pt>
    <dgm:pt modelId="{BD5BEF1C-06A7-4876-817B-9C95D0D2E9C3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Переписка с зарубежным другом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902E271-8B23-4AB3-89A2-B056C8CCD781}" type="parTrans" cxnId="{6CA67818-C895-48E6-90B8-144E3881883C}">
      <dgm:prSet/>
      <dgm:spPr/>
      <dgm:t>
        <a:bodyPr/>
        <a:lstStyle/>
        <a:p>
          <a:endParaRPr lang="ru-RU"/>
        </a:p>
      </dgm:t>
    </dgm:pt>
    <dgm:pt modelId="{912A43D6-4905-4C5D-961C-EB081FA0CD8B}" type="sibTrans" cxnId="{6CA67818-C895-48E6-90B8-144E3881883C}">
      <dgm:prSet/>
      <dgm:spPr/>
      <dgm:t>
        <a:bodyPr/>
        <a:lstStyle/>
        <a:p>
          <a:endParaRPr lang="ru-RU"/>
        </a:p>
      </dgm:t>
    </dgm:pt>
    <dgm:pt modelId="{AB6AD69C-6AAE-4B78-8E74-1B7DA71D9537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Просмотр фильмов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EE4C918-2291-4DBC-ADB6-44EC1B8F7332}" type="parTrans" cxnId="{6995DECF-4377-49D4-8BBF-E7539068CF28}">
      <dgm:prSet/>
      <dgm:spPr/>
      <dgm:t>
        <a:bodyPr/>
        <a:lstStyle/>
        <a:p>
          <a:endParaRPr lang="ru-RU"/>
        </a:p>
      </dgm:t>
    </dgm:pt>
    <dgm:pt modelId="{AB09BC30-9D75-4B4D-BCF5-2E991F92D6B6}" type="sibTrans" cxnId="{6995DECF-4377-49D4-8BBF-E7539068CF28}">
      <dgm:prSet/>
      <dgm:spPr/>
      <dgm:t>
        <a:bodyPr/>
        <a:lstStyle/>
        <a:p>
          <a:endParaRPr lang="ru-RU"/>
        </a:p>
      </dgm:t>
    </dgm:pt>
    <dgm:pt modelId="{9563FF75-4CE8-4F6A-A83B-B60F1A0034C5}" type="pres">
      <dgm:prSet presAssocID="{F56C8716-7129-494E-8803-7CCD4AF9D6A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E8293A-8FF2-4E3A-889E-C73258DC92D1}" type="pres">
      <dgm:prSet presAssocID="{59523730-1C5F-4F80-B801-EED77B7216E9}" presName="centerShape" presStyleLbl="node0" presStyleIdx="0" presStyleCnt="1" custScaleX="146004" custScaleY="146004"/>
      <dgm:spPr/>
      <dgm:t>
        <a:bodyPr/>
        <a:lstStyle/>
        <a:p>
          <a:endParaRPr lang="ru-RU"/>
        </a:p>
      </dgm:t>
    </dgm:pt>
    <dgm:pt modelId="{D924E914-ECCD-40DD-BF2A-CBB864CBBCA8}" type="pres">
      <dgm:prSet presAssocID="{DE834DB9-C835-4D9F-B472-946B4DDF30AD}" presName="parTrans" presStyleLbl="sibTrans2D1" presStyleIdx="0" presStyleCnt="5"/>
      <dgm:spPr/>
      <dgm:t>
        <a:bodyPr/>
        <a:lstStyle/>
        <a:p>
          <a:endParaRPr lang="ru-RU"/>
        </a:p>
      </dgm:t>
    </dgm:pt>
    <dgm:pt modelId="{203096E5-9893-4A5B-A123-AAA988098FF7}" type="pres">
      <dgm:prSet presAssocID="{DE834DB9-C835-4D9F-B472-946B4DDF30AD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4734FE99-9073-4A56-A4AA-D7799EBE54EA}" type="pres">
      <dgm:prSet presAssocID="{0E3E6EC3-1742-47D6-A698-18CFEEBADA48}" presName="node" presStyleLbl="node1" presStyleIdx="0" presStyleCnt="5" custScaleX="75746" custScaleY="75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FC35F1-A8BD-4139-824E-A61164BF42D4}" type="pres">
      <dgm:prSet presAssocID="{3F246548-1AA3-4656-8BF6-AB25D9D9A821}" presName="parTrans" presStyleLbl="sibTrans2D1" presStyleIdx="1" presStyleCnt="5"/>
      <dgm:spPr/>
      <dgm:t>
        <a:bodyPr/>
        <a:lstStyle/>
        <a:p>
          <a:endParaRPr lang="ru-RU"/>
        </a:p>
      </dgm:t>
    </dgm:pt>
    <dgm:pt modelId="{C6880AD2-C0A1-4967-A8A1-456D12D298DC}" type="pres">
      <dgm:prSet presAssocID="{3F246548-1AA3-4656-8BF6-AB25D9D9A821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C2DEC9D5-60F4-441B-9A47-D6E7721348A3}" type="pres">
      <dgm:prSet presAssocID="{6E3A0518-DE1A-4E48-8C22-8ECC874AFB59}" presName="node" presStyleLbl="node1" presStyleIdx="1" presStyleCnt="5" custScaleX="75746" custScaleY="75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8B72CE-E169-44D1-ABA2-0EF645DCCE5A}" type="pres">
      <dgm:prSet presAssocID="{6BBAFD91-B777-42F0-9BAB-39D59E231BE4}" presName="parTrans" presStyleLbl="sibTrans2D1" presStyleIdx="2" presStyleCnt="5"/>
      <dgm:spPr/>
      <dgm:t>
        <a:bodyPr/>
        <a:lstStyle/>
        <a:p>
          <a:endParaRPr lang="ru-RU"/>
        </a:p>
      </dgm:t>
    </dgm:pt>
    <dgm:pt modelId="{B59D45A0-6356-42F6-9245-9E5D25524E30}" type="pres">
      <dgm:prSet presAssocID="{6BBAFD91-B777-42F0-9BAB-39D59E231BE4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974C51C4-E375-4DCB-986F-E45031BC3070}" type="pres">
      <dgm:prSet presAssocID="{F32E7C47-0A63-417F-977F-08859735B0B6}" presName="node" presStyleLbl="node1" presStyleIdx="2" presStyleCnt="5" custScaleX="75606" custScaleY="756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FD6145-9BBE-4CCC-A062-6D641939C98C}" type="pres">
      <dgm:prSet presAssocID="{3902E271-8B23-4AB3-89A2-B056C8CCD781}" presName="parTrans" presStyleLbl="sibTrans2D1" presStyleIdx="3" presStyleCnt="5"/>
      <dgm:spPr/>
      <dgm:t>
        <a:bodyPr/>
        <a:lstStyle/>
        <a:p>
          <a:endParaRPr lang="ru-RU"/>
        </a:p>
      </dgm:t>
    </dgm:pt>
    <dgm:pt modelId="{B52B2B2D-B814-48A4-B8AB-E576D88F8817}" type="pres">
      <dgm:prSet presAssocID="{3902E271-8B23-4AB3-89A2-B056C8CCD781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A9329D1F-B638-4D97-90F2-E0DF6A587B16}" type="pres">
      <dgm:prSet presAssocID="{BD5BEF1C-06A7-4876-817B-9C95D0D2E9C3}" presName="node" presStyleLbl="node1" presStyleIdx="3" presStyleCnt="5" custScaleX="75746" custScaleY="75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9DBD4D-864A-40CC-8ED4-A30589E90091}" type="pres">
      <dgm:prSet presAssocID="{CEE4C918-2291-4DBC-ADB6-44EC1B8F7332}" presName="parTrans" presStyleLbl="sibTrans2D1" presStyleIdx="4" presStyleCnt="5"/>
      <dgm:spPr/>
      <dgm:t>
        <a:bodyPr/>
        <a:lstStyle/>
        <a:p>
          <a:endParaRPr lang="ru-RU"/>
        </a:p>
      </dgm:t>
    </dgm:pt>
    <dgm:pt modelId="{9D7DEDB0-E8ED-46EF-BC7B-A2C51BC3C8CA}" type="pres">
      <dgm:prSet presAssocID="{CEE4C918-2291-4DBC-ADB6-44EC1B8F7332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E770D4E1-12F2-4663-B123-3E9A842A0C63}" type="pres">
      <dgm:prSet presAssocID="{AB6AD69C-6AAE-4B78-8E74-1B7DA71D9537}" presName="node" presStyleLbl="node1" presStyleIdx="4" presStyleCnt="5" custScaleX="75746" custScaleY="75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DA1EF0-8A69-469D-AEAF-FE4641D8BA6A}" srcId="{59523730-1C5F-4F80-B801-EED77B7216E9}" destId="{F32E7C47-0A63-417F-977F-08859735B0B6}" srcOrd="2" destOrd="0" parTransId="{6BBAFD91-B777-42F0-9BAB-39D59E231BE4}" sibTransId="{A4723DD6-7266-4574-BAE1-BEA43BA90C06}"/>
    <dgm:cxn modelId="{6A85FC5E-892F-4B58-8B26-BA0B95661ED3}" type="presOf" srcId="{6E3A0518-DE1A-4E48-8C22-8ECC874AFB59}" destId="{C2DEC9D5-60F4-441B-9A47-D6E7721348A3}" srcOrd="0" destOrd="0" presId="urn:microsoft.com/office/officeart/2005/8/layout/radial5"/>
    <dgm:cxn modelId="{190A2D54-979D-4076-8F03-BB714519D5C8}" type="presOf" srcId="{3F246548-1AA3-4656-8BF6-AB25D9D9A821}" destId="{C6880AD2-C0A1-4967-A8A1-456D12D298DC}" srcOrd="1" destOrd="0" presId="urn:microsoft.com/office/officeart/2005/8/layout/radial5"/>
    <dgm:cxn modelId="{8D82CED2-2F95-43CE-A517-79193BEB96E9}" type="presOf" srcId="{F32E7C47-0A63-417F-977F-08859735B0B6}" destId="{974C51C4-E375-4DCB-986F-E45031BC3070}" srcOrd="0" destOrd="0" presId="urn:microsoft.com/office/officeart/2005/8/layout/radial5"/>
    <dgm:cxn modelId="{1FBE069A-9A6D-4B73-B726-D20C28104B8D}" type="presOf" srcId="{DE834DB9-C835-4D9F-B472-946B4DDF30AD}" destId="{D924E914-ECCD-40DD-BF2A-CBB864CBBCA8}" srcOrd="0" destOrd="0" presId="urn:microsoft.com/office/officeart/2005/8/layout/radial5"/>
    <dgm:cxn modelId="{FADE9079-FCDA-4D94-948C-A3359EDABDCF}" type="presOf" srcId="{3902E271-8B23-4AB3-89A2-B056C8CCD781}" destId="{B52B2B2D-B814-48A4-B8AB-E576D88F8817}" srcOrd="1" destOrd="0" presId="urn:microsoft.com/office/officeart/2005/8/layout/radial5"/>
    <dgm:cxn modelId="{3AD7C184-B032-4004-B558-F98AB1863E07}" type="presOf" srcId="{59523730-1C5F-4F80-B801-EED77B7216E9}" destId="{0EE8293A-8FF2-4E3A-889E-C73258DC92D1}" srcOrd="0" destOrd="0" presId="urn:microsoft.com/office/officeart/2005/8/layout/radial5"/>
    <dgm:cxn modelId="{A10979DA-AD0F-4B11-8654-4091F7554A23}" type="presOf" srcId="{6BBAFD91-B777-42F0-9BAB-39D59E231BE4}" destId="{D68B72CE-E169-44D1-ABA2-0EF645DCCE5A}" srcOrd="0" destOrd="0" presId="urn:microsoft.com/office/officeart/2005/8/layout/radial5"/>
    <dgm:cxn modelId="{6CA67818-C895-48E6-90B8-144E3881883C}" srcId="{59523730-1C5F-4F80-B801-EED77B7216E9}" destId="{BD5BEF1C-06A7-4876-817B-9C95D0D2E9C3}" srcOrd="3" destOrd="0" parTransId="{3902E271-8B23-4AB3-89A2-B056C8CCD781}" sibTransId="{912A43D6-4905-4C5D-961C-EB081FA0CD8B}"/>
    <dgm:cxn modelId="{D3763FC7-4C90-4F89-8312-2DEEBDAC5485}" srcId="{59523730-1C5F-4F80-B801-EED77B7216E9}" destId="{0E3E6EC3-1742-47D6-A698-18CFEEBADA48}" srcOrd="0" destOrd="0" parTransId="{DE834DB9-C835-4D9F-B472-946B4DDF30AD}" sibTransId="{3EA9679E-BC69-4DCC-AE8F-C2664F2BAD08}"/>
    <dgm:cxn modelId="{806A500E-7016-4248-9992-E5E21CD3C671}" type="presOf" srcId="{0E3E6EC3-1742-47D6-A698-18CFEEBADA48}" destId="{4734FE99-9073-4A56-A4AA-D7799EBE54EA}" srcOrd="0" destOrd="0" presId="urn:microsoft.com/office/officeart/2005/8/layout/radial5"/>
    <dgm:cxn modelId="{1EF53905-2596-474C-8513-6F73F26D65D3}" type="presOf" srcId="{6BBAFD91-B777-42F0-9BAB-39D59E231BE4}" destId="{B59D45A0-6356-42F6-9245-9E5D25524E30}" srcOrd="1" destOrd="0" presId="urn:microsoft.com/office/officeart/2005/8/layout/radial5"/>
    <dgm:cxn modelId="{F66F2D35-B2A6-461E-B08C-1B1F33B60091}" srcId="{59523730-1C5F-4F80-B801-EED77B7216E9}" destId="{6E3A0518-DE1A-4E48-8C22-8ECC874AFB59}" srcOrd="1" destOrd="0" parTransId="{3F246548-1AA3-4656-8BF6-AB25D9D9A821}" sibTransId="{C2D9FB3C-FA51-42BA-808D-49C8085C6B5B}"/>
    <dgm:cxn modelId="{17D76F87-1B0E-406C-BACF-258DBE15EEFB}" type="presOf" srcId="{F56C8716-7129-494E-8803-7CCD4AF9D6AF}" destId="{9563FF75-4CE8-4F6A-A83B-B60F1A0034C5}" srcOrd="0" destOrd="0" presId="urn:microsoft.com/office/officeart/2005/8/layout/radial5"/>
    <dgm:cxn modelId="{053FD925-0047-43E2-AE86-608837041FA5}" type="presOf" srcId="{CEE4C918-2291-4DBC-ADB6-44EC1B8F7332}" destId="{149DBD4D-864A-40CC-8ED4-A30589E90091}" srcOrd="0" destOrd="0" presId="urn:microsoft.com/office/officeart/2005/8/layout/radial5"/>
    <dgm:cxn modelId="{B789D529-3DB7-4D68-AA4C-EFC4CF33F56D}" type="presOf" srcId="{3902E271-8B23-4AB3-89A2-B056C8CCD781}" destId="{F0FD6145-9BBE-4CCC-A062-6D641939C98C}" srcOrd="0" destOrd="0" presId="urn:microsoft.com/office/officeart/2005/8/layout/radial5"/>
    <dgm:cxn modelId="{8D5AF0F9-7779-421B-936B-435D1C6FE984}" srcId="{F56C8716-7129-494E-8803-7CCD4AF9D6AF}" destId="{59523730-1C5F-4F80-B801-EED77B7216E9}" srcOrd="0" destOrd="0" parTransId="{9C8867F5-AAF9-43FF-B33D-79B114A47918}" sibTransId="{D9BCACB8-4BBA-4316-B105-69E82CF4DD7E}"/>
    <dgm:cxn modelId="{CC5CCE4B-35EF-4002-95A5-6E4BFD06435B}" type="presOf" srcId="{DE834DB9-C835-4D9F-B472-946B4DDF30AD}" destId="{203096E5-9893-4A5B-A123-AAA988098FF7}" srcOrd="1" destOrd="0" presId="urn:microsoft.com/office/officeart/2005/8/layout/radial5"/>
    <dgm:cxn modelId="{F696FEE9-C7AE-485D-8F85-2F90C5BE5335}" type="presOf" srcId="{3F246548-1AA3-4656-8BF6-AB25D9D9A821}" destId="{36FC35F1-A8BD-4139-824E-A61164BF42D4}" srcOrd="0" destOrd="0" presId="urn:microsoft.com/office/officeart/2005/8/layout/radial5"/>
    <dgm:cxn modelId="{5902F9F8-1CDA-4579-B666-F16CEFDF5EED}" type="presOf" srcId="{AB6AD69C-6AAE-4B78-8E74-1B7DA71D9537}" destId="{E770D4E1-12F2-4663-B123-3E9A842A0C63}" srcOrd="0" destOrd="0" presId="urn:microsoft.com/office/officeart/2005/8/layout/radial5"/>
    <dgm:cxn modelId="{6995DECF-4377-49D4-8BBF-E7539068CF28}" srcId="{59523730-1C5F-4F80-B801-EED77B7216E9}" destId="{AB6AD69C-6AAE-4B78-8E74-1B7DA71D9537}" srcOrd="4" destOrd="0" parTransId="{CEE4C918-2291-4DBC-ADB6-44EC1B8F7332}" sibTransId="{AB09BC30-9D75-4B4D-BCF5-2E991F92D6B6}"/>
    <dgm:cxn modelId="{EF7207AC-272F-46BD-8CA8-54C6C2CFBD18}" type="presOf" srcId="{BD5BEF1C-06A7-4876-817B-9C95D0D2E9C3}" destId="{A9329D1F-B638-4D97-90F2-E0DF6A587B16}" srcOrd="0" destOrd="0" presId="urn:microsoft.com/office/officeart/2005/8/layout/radial5"/>
    <dgm:cxn modelId="{1AC9687D-F823-4618-AA2C-52CFE7CB4857}" type="presOf" srcId="{CEE4C918-2291-4DBC-ADB6-44EC1B8F7332}" destId="{9D7DEDB0-E8ED-46EF-BC7B-A2C51BC3C8CA}" srcOrd="1" destOrd="0" presId="urn:microsoft.com/office/officeart/2005/8/layout/radial5"/>
    <dgm:cxn modelId="{BCA4CF94-166E-4B43-A46D-CECD4EB9EE12}" type="presParOf" srcId="{9563FF75-4CE8-4F6A-A83B-B60F1A0034C5}" destId="{0EE8293A-8FF2-4E3A-889E-C73258DC92D1}" srcOrd="0" destOrd="0" presId="urn:microsoft.com/office/officeart/2005/8/layout/radial5"/>
    <dgm:cxn modelId="{7EDCEEB2-ECA1-445D-8AFC-18094B0F04E0}" type="presParOf" srcId="{9563FF75-4CE8-4F6A-A83B-B60F1A0034C5}" destId="{D924E914-ECCD-40DD-BF2A-CBB864CBBCA8}" srcOrd="1" destOrd="0" presId="urn:microsoft.com/office/officeart/2005/8/layout/radial5"/>
    <dgm:cxn modelId="{12AB1EEA-21C2-420E-BB2E-87DD59DE4342}" type="presParOf" srcId="{D924E914-ECCD-40DD-BF2A-CBB864CBBCA8}" destId="{203096E5-9893-4A5B-A123-AAA988098FF7}" srcOrd="0" destOrd="0" presId="urn:microsoft.com/office/officeart/2005/8/layout/radial5"/>
    <dgm:cxn modelId="{B7BF4877-1488-4186-B5A9-B3E2DFFDE549}" type="presParOf" srcId="{9563FF75-4CE8-4F6A-A83B-B60F1A0034C5}" destId="{4734FE99-9073-4A56-A4AA-D7799EBE54EA}" srcOrd="2" destOrd="0" presId="urn:microsoft.com/office/officeart/2005/8/layout/radial5"/>
    <dgm:cxn modelId="{B3AF86B3-D9EB-46A6-8AB1-C7776811FD5B}" type="presParOf" srcId="{9563FF75-4CE8-4F6A-A83B-B60F1A0034C5}" destId="{36FC35F1-A8BD-4139-824E-A61164BF42D4}" srcOrd="3" destOrd="0" presId="urn:microsoft.com/office/officeart/2005/8/layout/radial5"/>
    <dgm:cxn modelId="{F893909E-776C-47AB-ADAD-365B6852C134}" type="presParOf" srcId="{36FC35F1-A8BD-4139-824E-A61164BF42D4}" destId="{C6880AD2-C0A1-4967-A8A1-456D12D298DC}" srcOrd="0" destOrd="0" presId="urn:microsoft.com/office/officeart/2005/8/layout/radial5"/>
    <dgm:cxn modelId="{5A59FC85-19B6-40F5-8CD9-1B6AEEE10142}" type="presParOf" srcId="{9563FF75-4CE8-4F6A-A83B-B60F1A0034C5}" destId="{C2DEC9D5-60F4-441B-9A47-D6E7721348A3}" srcOrd="4" destOrd="0" presId="urn:microsoft.com/office/officeart/2005/8/layout/radial5"/>
    <dgm:cxn modelId="{00CCF688-2063-40FD-BD1A-751E4766D131}" type="presParOf" srcId="{9563FF75-4CE8-4F6A-A83B-B60F1A0034C5}" destId="{D68B72CE-E169-44D1-ABA2-0EF645DCCE5A}" srcOrd="5" destOrd="0" presId="urn:microsoft.com/office/officeart/2005/8/layout/radial5"/>
    <dgm:cxn modelId="{BC0A4EAA-7DA9-4647-A683-EEB901055263}" type="presParOf" srcId="{D68B72CE-E169-44D1-ABA2-0EF645DCCE5A}" destId="{B59D45A0-6356-42F6-9245-9E5D25524E30}" srcOrd="0" destOrd="0" presId="urn:microsoft.com/office/officeart/2005/8/layout/radial5"/>
    <dgm:cxn modelId="{3750A14E-D8BC-4222-A4D2-BB55DC6D0610}" type="presParOf" srcId="{9563FF75-4CE8-4F6A-A83B-B60F1A0034C5}" destId="{974C51C4-E375-4DCB-986F-E45031BC3070}" srcOrd="6" destOrd="0" presId="urn:microsoft.com/office/officeart/2005/8/layout/radial5"/>
    <dgm:cxn modelId="{26F0C776-B2E0-41BC-92A5-61A72C2FECF4}" type="presParOf" srcId="{9563FF75-4CE8-4F6A-A83B-B60F1A0034C5}" destId="{F0FD6145-9BBE-4CCC-A062-6D641939C98C}" srcOrd="7" destOrd="0" presId="urn:microsoft.com/office/officeart/2005/8/layout/radial5"/>
    <dgm:cxn modelId="{1F143BBB-745F-4F73-94AA-147DDC0A5CB1}" type="presParOf" srcId="{F0FD6145-9BBE-4CCC-A062-6D641939C98C}" destId="{B52B2B2D-B814-48A4-B8AB-E576D88F8817}" srcOrd="0" destOrd="0" presId="urn:microsoft.com/office/officeart/2005/8/layout/radial5"/>
    <dgm:cxn modelId="{4A7E1F5C-2C7E-4502-BA31-291D09FBEDD4}" type="presParOf" srcId="{9563FF75-4CE8-4F6A-A83B-B60F1A0034C5}" destId="{A9329D1F-B638-4D97-90F2-E0DF6A587B16}" srcOrd="8" destOrd="0" presId="urn:microsoft.com/office/officeart/2005/8/layout/radial5"/>
    <dgm:cxn modelId="{95FFBBA2-FF3F-4B12-AECF-BCA6CD95D84A}" type="presParOf" srcId="{9563FF75-4CE8-4F6A-A83B-B60F1A0034C5}" destId="{149DBD4D-864A-40CC-8ED4-A30589E90091}" srcOrd="9" destOrd="0" presId="urn:microsoft.com/office/officeart/2005/8/layout/radial5"/>
    <dgm:cxn modelId="{956B0798-BB82-48A1-97D1-80F20D9D6775}" type="presParOf" srcId="{149DBD4D-864A-40CC-8ED4-A30589E90091}" destId="{9D7DEDB0-E8ED-46EF-BC7B-A2C51BC3C8CA}" srcOrd="0" destOrd="0" presId="urn:microsoft.com/office/officeart/2005/8/layout/radial5"/>
    <dgm:cxn modelId="{BED26FF3-A50F-49AB-ADC1-1ADF1F9BEFAE}" type="presParOf" srcId="{9563FF75-4CE8-4F6A-A83B-B60F1A0034C5}" destId="{E770D4E1-12F2-4663-B123-3E9A842A0C63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E8293A-8FF2-4E3A-889E-C73258DC92D1}">
      <dsp:nvSpPr>
        <dsp:cNvPr id="0" name=""/>
        <dsp:cNvSpPr/>
      </dsp:nvSpPr>
      <dsp:spPr>
        <a:xfrm>
          <a:off x="3227824" y="1728434"/>
          <a:ext cx="1773950" cy="17739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Аудирование и говорение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487613" y="1988223"/>
        <a:ext cx="1254372" cy="1254372"/>
      </dsp:txXfrm>
    </dsp:sp>
    <dsp:sp modelId="{D924E914-ECCD-40DD-BF2A-CBB864CBBCA8}">
      <dsp:nvSpPr>
        <dsp:cNvPr id="0" name=""/>
        <dsp:cNvSpPr/>
      </dsp:nvSpPr>
      <dsp:spPr>
        <a:xfrm rot="16200000">
          <a:off x="4011052" y="1332007"/>
          <a:ext cx="207494" cy="4131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4042176" y="1445751"/>
        <a:ext cx="145246" cy="247860"/>
      </dsp:txXfrm>
    </dsp:sp>
    <dsp:sp modelId="{4734FE99-9073-4A56-A4AA-D7799EBE54EA}">
      <dsp:nvSpPr>
        <dsp:cNvPr id="0" name=""/>
        <dsp:cNvSpPr/>
      </dsp:nvSpPr>
      <dsp:spPr>
        <a:xfrm>
          <a:off x="3539603" y="186541"/>
          <a:ext cx="1150393" cy="115039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Общение</a:t>
          </a:r>
          <a:endParaRPr lang="ru-RU" sz="1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08074" y="355012"/>
        <a:ext cx="813451" cy="813451"/>
      </dsp:txXfrm>
    </dsp:sp>
    <dsp:sp modelId="{36FC35F1-A8BD-4139-824E-A61164BF42D4}">
      <dsp:nvSpPr>
        <dsp:cNvPr id="0" name=""/>
        <dsp:cNvSpPr/>
      </dsp:nvSpPr>
      <dsp:spPr>
        <a:xfrm rot="20520000">
          <a:off x="5035200" y="2076093"/>
          <a:ext cx="207494" cy="4131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2078974"/>
            <a:satOff val="14830"/>
            <a:lumOff val="-25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5036723" y="2168331"/>
        <a:ext cx="145246" cy="247860"/>
      </dsp:txXfrm>
    </dsp:sp>
    <dsp:sp modelId="{C2DEC9D5-60F4-441B-9A47-D6E7721348A3}">
      <dsp:nvSpPr>
        <dsp:cNvPr id="0" name=""/>
        <dsp:cNvSpPr/>
      </dsp:nvSpPr>
      <dsp:spPr>
        <a:xfrm>
          <a:off x="5302549" y="1467397"/>
          <a:ext cx="1150393" cy="1150393"/>
        </a:xfrm>
        <a:prstGeom prst="ellipse">
          <a:avLst/>
        </a:prstGeom>
        <a:solidFill>
          <a:schemeClr val="accent2">
            <a:hueOff val="-2078974"/>
            <a:satOff val="14830"/>
            <a:lumOff val="-2549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Путешествие</a:t>
          </a:r>
          <a:endParaRPr lang="ru-RU" sz="1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471020" y="1635868"/>
        <a:ext cx="813451" cy="813451"/>
      </dsp:txXfrm>
    </dsp:sp>
    <dsp:sp modelId="{D68B72CE-E169-44D1-ABA2-0EF645DCCE5A}">
      <dsp:nvSpPr>
        <dsp:cNvPr id="0" name=""/>
        <dsp:cNvSpPr/>
      </dsp:nvSpPr>
      <dsp:spPr>
        <a:xfrm rot="3240000">
          <a:off x="4644031" y="3280468"/>
          <a:ext cx="208058" cy="4131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4157948"/>
            <a:satOff val="29661"/>
            <a:lumOff val="-50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4656896" y="3337840"/>
        <a:ext cx="145641" cy="247860"/>
      </dsp:txXfrm>
    </dsp:sp>
    <dsp:sp modelId="{974C51C4-E375-4DCB-986F-E45031BC3070}">
      <dsp:nvSpPr>
        <dsp:cNvPr id="0" name=""/>
        <dsp:cNvSpPr/>
      </dsp:nvSpPr>
      <dsp:spPr>
        <a:xfrm>
          <a:off x="4630226" y="3540927"/>
          <a:ext cx="1148267" cy="1148267"/>
        </a:xfrm>
        <a:prstGeom prst="ellipse">
          <a:avLst/>
        </a:prstGeom>
        <a:solidFill>
          <a:schemeClr val="accent2">
            <a:hueOff val="-4157948"/>
            <a:satOff val="29661"/>
            <a:lumOff val="-5098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Ходить по магазинам</a:t>
          </a:r>
          <a:endParaRPr lang="ru-RU" sz="1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98386" y="3709087"/>
        <a:ext cx="811947" cy="811947"/>
      </dsp:txXfrm>
    </dsp:sp>
    <dsp:sp modelId="{F0FD6145-9BBE-4CCC-A062-6D641939C98C}">
      <dsp:nvSpPr>
        <dsp:cNvPr id="0" name=""/>
        <dsp:cNvSpPr/>
      </dsp:nvSpPr>
      <dsp:spPr>
        <a:xfrm rot="7560000">
          <a:off x="3378094" y="3280051"/>
          <a:ext cx="207494" cy="4131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6236922"/>
            <a:satOff val="44491"/>
            <a:lumOff val="-764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800000">
        <a:off x="3427512" y="3337491"/>
        <a:ext cx="145246" cy="247860"/>
      </dsp:txXfrm>
    </dsp:sp>
    <dsp:sp modelId="{A9329D1F-B638-4D97-90F2-E0DF6A587B16}">
      <dsp:nvSpPr>
        <dsp:cNvPr id="0" name=""/>
        <dsp:cNvSpPr/>
      </dsp:nvSpPr>
      <dsp:spPr>
        <a:xfrm>
          <a:off x="2450042" y="3539864"/>
          <a:ext cx="1150393" cy="1150393"/>
        </a:xfrm>
        <a:prstGeom prst="ellipse">
          <a:avLst/>
        </a:prstGeom>
        <a:solidFill>
          <a:schemeClr val="accent2">
            <a:hueOff val="-6236922"/>
            <a:satOff val="44491"/>
            <a:lumOff val="-7648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Переписка с зарубежным другом</a:t>
          </a:r>
          <a:endParaRPr lang="ru-RU" sz="1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618513" y="3708335"/>
        <a:ext cx="813451" cy="813451"/>
      </dsp:txXfrm>
    </dsp:sp>
    <dsp:sp modelId="{149DBD4D-864A-40CC-8ED4-A30589E90091}">
      <dsp:nvSpPr>
        <dsp:cNvPr id="0" name=""/>
        <dsp:cNvSpPr/>
      </dsp:nvSpPr>
      <dsp:spPr>
        <a:xfrm rot="11880000">
          <a:off x="2986905" y="2076093"/>
          <a:ext cx="207494" cy="4131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8315896"/>
            <a:satOff val="59322"/>
            <a:lumOff val="-1019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800000">
        <a:off x="3047630" y="2168331"/>
        <a:ext cx="145246" cy="247860"/>
      </dsp:txXfrm>
    </dsp:sp>
    <dsp:sp modelId="{E770D4E1-12F2-4663-B123-3E9A842A0C63}">
      <dsp:nvSpPr>
        <dsp:cNvPr id="0" name=""/>
        <dsp:cNvSpPr/>
      </dsp:nvSpPr>
      <dsp:spPr>
        <a:xfrm>
          <a:off x="1776657" y="1467397"/>
          <a:ext cx="1150393" cy="1150393"/>
        </a:xfrm>
        <a:prstGeom prst="ellipse">
          <a:avLst/>
        </a:prstGeom>
        <a:solidFill>
          <a:schemeClr val="accent2">
            <a:hueOff val="-8315896"/>
            <a:satOff val="59322"/>
            <a:lumOff val="-10197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Просмотр фильмов</a:t>
          </a:r>
          <a:endParaRPr lang="ru-RU" sz="1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45128" y="1635868"/>
        <a:ext cx="813451" cy="813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МБОУ «Депутатская СОШ с УИОП»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CA1736-A783-438A-B25D-C08E694F7D6C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9F1BB-500B-46B4-A3AC-BAB15BFA3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926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МБОУ «Депутатская СОШ с УИОП»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24922-8D50-4AD3-A14B-4C997F53B334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A080C-EEFA-4A80-9034-0CCCB40E28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6165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1A080C-EEFA-4A80-9034-0CCCB40E288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09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A080C-EEFA-4A80-9034-0CCCB40E288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827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21C25-DFA4-44B7-A7AE-353FFDD43825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B4EE9-FC2F-4CD2-9484-F4D8871D1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BF3EF-B867-4148-B885-E17157CAA358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2026E-5EB7-4DCF-8E5C-F0338CAC2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83131-1940-440D-855F-8B84D508AFE4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658CE-6387-4E81-98CB-0ECD693A56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FB31E-C1D4-405D-AE07-81B9F2D05E4B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E81AC-4DF3-4C9D-B0C1-992DFBDCE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6C2D4-4827-42CD-9814-398D705129ED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EFB22-C229-4C18-995F-E37CBE052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1ADF4-3922-44B1-9D5C-4DEEB78A5764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9CAFA-AF6B-4E2A-89FB-F20DE86E7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6FD1F-A0F6-43D5-9F83-F4D7EBCE6108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15DC4-6F52-4C43-AE27-D0BBBA6DC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3A73F-1EC7-4C1A-93E3-F091AF5DB342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8A5D7-4DEB-4B46-802B-4193664F24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62A9F-F5A5-43AD-B17B-48FD5885FD9E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AF2CD-3F96-4DE3-A947-07C4D3EB5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2B795-120A-4F2D-A899-2A11E157A1A0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F0E8D-98F9-4EFC-A955-45E41B0C3B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4A994-29E0-4BBF-8319-92D4F3162DE5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39FB6-8EF0-4B67-828B-E4319F4078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3BD780-7E63-4640-9400-DFB5C8084D37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683461-8B55-4AC1-BD37-0FADE64E0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67" r:id="rId9"/>
    <p:sldLayoutId id="2147483666" r:id="rId10"/>
    <p:sldLayoutId id="2147483665" r:id="rId11"/>
  </p:sldLayoutIdLst>
  <p:transition spd="med">
    <p:fade/>
  </p:transition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cap="none" dirty="0" smtClean="0">
                <a:solidFill>
                  <a:srgbClr val="C00000"/>
                </a:solidFill>
              </a:rPr>
              <a:t>тема: </a:t>
            </a:r>
            <a:r>
              <a:rPr lang="ru-RU" sz="3200" b="1" dirty="0" smtClean="0">
                <a:solidFill>
                  <a:srgbClr val="C00000"/>
                </a:solidFill>
              </a:rPr>
              <a:t>Аудирование </a:t>
            </a:r>
            <a:r>
              <a:rPr lang="ru-RU" sz="3200" b="1" dirty="0">
                <a:solidFill>
                  <a:srgbClr val="C00000"/>
                </a:solidFill>
              </a:rPr>
              <a:t>и говорение как основа для успешной сдачи ГИА по иностранному языку.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2138" y="3505200"/>
            <a:ext cx="5400675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/>
              <a:t>Филиппова Екатерина Ивановна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i="1" dirty="0" smtClean="0"/>
              <a:t>учитель английского языка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i="1" dirty="0" smtClean="0"/>
              <a:t>I</a:t>
            </a:r>
            <a:r>
              <a:rPr lang="ru-RU" sz="2000" i="1" dirty="0" smtClean="0"/>
              <a:t> квалификационная категория</a:t>
            </a:r>
            <a:endParaRPr lang="ru-RU" sz="20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3600" b="1" i="1" smtClean="0">
                <a:solidFill>
                  <a:srgbClr val="C00000"/>
                </a:solidFill>
              </a:rPr>
              <a:t>Основные технологии, применяемые в работе: 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182880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технология </a:t>
            </a:r>
            <a:r>
              <a:rPr lang="ru-RU" dirty="0"/>
              <a:t>развития критического мышления через чтение и письмо (творчество детей)</a:t>
            </a:r>
          </a:p>
          <a:p>
            <a:pPr marL="182880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информационные </a:t>
            </a:r>
            <a:r>
              <a:rPr lang="ru-RU" dirty="0"/>
              <a:t>технологии (учениками лучше </a:t>
            </a:r>
            <a:r>
              <a:rPr lang="ru-RU" dirty="0" smtClean="0"/>
              <a:t>воспринимается и запоминается материал;</a:t>
            </a:r>
          </a:p>
          <a:p>
            <a:pPr marL="542925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/>
              <a:t>экономное использование времени;</a:t>
            </a:r>
          </a:p>
          <a:p>
            <a:pPr marL="542925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/>
              <a:t>индивидуализация обучения, определение глубины и последовательности усвоения, темпа работы;</a:t>
            </a:r>
          </a:p>
          <a:p>
            <a:pPr marL="542925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/>
              <a:t>интенсификация обучения и повышение уровня мотивации; видео, аудиокниги, компьютерные технологии, интернет)</a:t>
            </a:r>
          </a:p>
          <a:p>
            <a:pPr marL="182880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технология </a:t>
            </a:r>
            <a:r>
              <a:rPr lang="ru-RU" dirty="0"/>
              <a:t>проблемного обучения (теория - учитель не рассказывает, учащиеся ищут ответ сами)</a:t>
            </a:r>
          </a:p>
          <a:p>
            <a:pPr marL="182880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технология </a:t>
            </a:r>
            <a:r>
              <a:rPr lang="ru-RU" dirty="0"/>
              <a:t>проектной деятельности (учитель подталкивает, учащиеся самостоятельно делают работу)</a:t>
            </a:r>
          </a:p>
          <a:p>
            <a:pPr marL="182880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marL="182880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достижения цели нужно взаимодействие с социумом.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0811545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solidFill>
                  <a:srgbClr val="C00000"/>
                </a:solidFill>
              </a:rPr>
              <a:t>Необходимые элементы для обеспечения обучающего процесса: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marL="0" indent="0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en-US" b="1" dirty="0">
                <a:solidFill>
                  <a:srgbClr val="0070C0"/>
                </a:solidFill>
              </a:rPr>
              <a:t>I</a:t>
            </a:r>
            <a:r>
              <a:rPr lang="ru-RU" b="1" dirty="0">
                <a:solidFill>
                  <a:srgbClr val="0070C0"/>
                </a:solidFill>
              </a:rPr>
              <a:t>. Методическое обеспечение: </a:t>
            </a:r>
            <a:endParaRPr lang="ru-RU" dirty="0">
              <a:solidFill>
                <a:srgbClr val="0070C0"/>
              </a:solidFill>
            </a:endParaRPr>
          </a:p>
          <a:p>
            <a:pPr marL="631825" indent="-271463" fontAlgn="auto"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i="1" dirty="0"/>
              <a:t>Закон об образовании РФ от 29 декабря</a:t>
            </a:r>
          </a:p>
          <a:p>
            <a:pPr marL="631825" indent="-271463" fontAlgn="auto"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i="1" dirty="0"/>
              <a:t>Программа второго поколения (ФГОС)</a:t>
            </a:r>
          </a:p>
          <a:p>
            <a:pPr marL="631825" indent="-271463" fontAlgn="auto"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i="1" dirty="0"/>
              <a:t>Учебная программа по иностранному языку (</a:t>
            </a:r>
            <a:r>
              <a:rPr lang="ru-RU" i="1" dirty="0" err="1"/>
              <a:t>Кузовлев</a:t>
            </a:r>
            <a:r>
              <a:rPr lang="ru-RU" i="1" dirty="0"/>
              <a:t>)</a:t>
            </a:r>
          </a:p>
          <a:p>
            <a:pPr marL="631825" indent="-271463" fontAlgn="auto"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i="1" dirty="0"/>
              <a:t>Учебники</a:t>
            </a:r>
          </a:p>
          <a:p>
            <a:pPr marL="631825" indent="-271463" fontAlgn="auto"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i="1" dirty="0"/>
              <a:t>Рабочие тетради</a:t>
            </a:r>
          </a:p>
          <a:p>
            <a:pPr marL="631825" indent="-271463" fontAlgn="auto"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i="1" dirty="0"/>
              <a:t>Методические пособия</a:t>
            </a:r>
          </a:p>
          <a:p>
            <a:pPr marL="631825" indent="-271463" fontAlgn="auto"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i="1" dirty="0"/>
              <a:t>Таблицы</a:t>
            </a:r>
          </a:p>
          <a:p>
            <a:pPr marL="631825" indent="-271463" fontAlgn="auto"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i="1" dirty="0"/>
              <a:t>Электронные носители </a:t>
            </a:r>
          </a:p>
          <a:p>
            <a:pPr marL="0" indent="0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en-US" b="1" dirty="0">
                <a:solidFill>
                  <a:srgbClr val="0070C0"/>
                </a:solidFill>
              </a:rPr>
              <a:t>II. </a:t>
            </a:r>
            <a:r>
              <a:rPr lang="ru-RU" b="1" dirty="0">
                <a:solidFill>
                  <a:srgbClr val="0070C0"/>
                </a:solidFill>
              </a:rPr>
              <a:t>Использование ИКТ технологии: </a:t>
            </a:r>
            <a:endParaRPr lang="ru-RU" dirty="0">
              <a:solidFill>
                <a:srgbClr val="0070C0"/>
              </a:solidFill>
            </a:endParaRPr>
          </a:p>
          <a:p>
            <a:pPr marL="703263" indent="-342900" fontAlgn="auto">
              <a:spcAft>
                <a:spcPts val="600"/>
              </a:spcAft>
              <a:buFont typeface="Wingdings" pitchFamily="2" charset="2"/>
              <a:buChar char="Ø"/>
              <a:tabLst>
                <a:tab pos="631825" algn="l"/>
              </a:tabLst>
              <a:defRPr/>
            </a:pPr>
            <a:r>
              <a:rPr lang="ru-RU" i="1" dirty="0"/>
              <a:t>интерактивная доска</a:t>
            </a:r>
          </a:p>
          <a:p>
            <a:pPr marL="703263" indent="-342900" fontAlgn="auto">
              <a:spcAft>
                <a:spcPts val="600"/>
              </a:spcAft>
              <a:buFont typeface="Wingdings" pitchFamily="2" charset="2"/>
              <a:buChar char="Ø"/>
              <a:tabLst>
                <a:tab pos="631825" algn="l"/>
              </a:tabLst>
              <a:defRPr/>
            </a:pPr>
            <a:r>
              <a:rPr lang="ru-RU" i="1" dirty="0"/>
              <a:t>интернет ресурсы</a:t>
            </a:r>
          </a:p>
          <a:p>
            <a:pPr marL="703263" indent="-342900" fontAlgn="auto">
              <a:spcAft>
                <a:spcPts val="600"/>
              </a:spcAft>
              <a:buFont typeface="Wingdings" pitchFamily="2" charset="2"/>
              <a:buChar char="Ø"/>
              <a:tabLst>
                <a:tab pos="631825" algn="l"/>
              </a:tabLst>
              <a:defRPr/>
            </a:pPr>
            <a:r>
              <a:rPr lang="ru-RU" i="1" dirty="0"/>
              <a:t>цифровые образовательные ресурсы авторов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3600" b="1" i="1" smtClean="0">
                <a:solidFill>
                  <a:srgbClr val="0070C0"/>
                </a:solidFill>
              </a:rPr>
              <a:t>Почему я предлагаю это другим учителям: 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3850" y="1976438"/>
            <a:ext cx="8424863" cy="400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1. Мои результаты на сегодняшний день</a:t>
            </a:r>
            <a:endParaRPr lang="ru-RU" sz="3200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324643"/>
              </p:ext>
            </p:extLst>
          </p:nvPr>
        </p:nvGraphicFramePr>
        <p:xfrm>
          <a:off x="421481" y="2411256"/>
          <a:ext cx="8229599" cy="368046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206303"/>
                <a:gridCol w="1182646"/>
                <a:gridCol w="1337634"/>
                <a:gridCol w="1224136"/>
                <a:gridCol w="2278880"/>
              </a:tblGrid>
              <a:tr h="18097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Промежуточная аттестация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Учебный год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Результативность образовательной деятельности педагога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Общее кол-во обучающихся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Кол-во обучающихся, успевающих на «4» и «5»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Результаты обучающихся (средние данные по годам в процентном отношении от числа участвующих)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0975">
                <a:tc rowSpan="6">
                  <a:txBody>
                    <a:bodyPr/>
                    <a:lstStyle/>
                    <a:p>
                      <a:pPr indent="15240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Доля обучающихся, успевающих на «4» и «5» по результатам промежуточной аттестации, от общей численности обучающихся у учителя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048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2014/15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138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63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15240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45,7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048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2015/16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155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51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15240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32,9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048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2016/17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141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41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15240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29,1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048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2017/18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153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57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15240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37,3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048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2018/19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15240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0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048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среднее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147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53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15240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36,2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6466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242408"/>
              </p:ext>
            </p:extLst>
          </p:nvPr>
        </p:nvGraphicFramePr>
        <p:xfrm>
          <a:off x="503548" y="3108970"/>
          <a:ext cx="8136903" cy="31028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4903"/>
                <a:gridCol w="919116"/>
                <a:gridCol w="1095462"/>
                <a:gridCol w="1087796"/>
                <a:gridCol w="1178844"/>
                <a:gridCol w="1235391"/>
                <a:gridCol w="1235391"/>
              </a:tblGrid>
              <a:tr h="16752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2015 - 2016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2016 - 2017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2017 - 2018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4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</a:rPr>
                        <a:t>Приняли участие</a:t>
                      </a:r>
                      <a:endParaRPr lang="ru-RU" sz="14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</a:rPr>
                        <a:t>Призовые места</a:t>
                      </a:r>
                      <a:endParaRPr lang="ru-RU" sz="14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</a:rPr>
                        <a:t>Приняли участие</a:t>
                      </a:r>
                      <a:endParaRPr lang="ru-RU" sz="14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</a:rPr>
                        <a:t>Призовые места</a:t>
                      </a:r>
                      <a:endParaRPr lang="ru-RU" sz="14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</a:rPr>
                        <a:t>Приняли участие</a:t>
                      </a:r>
                      <a:endParaRPr lang="ru-RU" sz="14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</a:rPr>
                        <a:t>Призовые места</a:t>
                      </a:r>
                      <a:endParaRPr lang="ru-RU" sz="14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1135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«</a:t>
                      </a:r>
                      <a:r>
                        <a:rPr lang="ru-RU" sz="1600" dirty="0" err="1">
                          <a:effectLst/>
                        </a:rPr>
                        <a:t>Снейл</a:t>
                      </a:r>
                      <a:r>
                        <a:rPr lang="ru-RU" sz="1600" dirty="0">
                          <a:effectLst/>
                        </a:rPr>
                        <a:t>»</a:t>
                      </a:r>
                      <a:r>
                        <a:rPr lang="en-US" sz="1600" dirty="0">
                          <a:effectLst/>
                        </a:rPr>
                        <a:t> - </a:t>
                      </a:r>
                      <a:r>
                        <a:rPr lang="ru-RU" sz="1600" dirty="0">
                          <a:effectLst/>
                        </a:rPr>
                        <a:t>«Лев»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68580" marR="68580" marT="0" marB="0"/>
                </a:tc>
              </a:tr>
              <a:tr h="628468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«Бритиш Бульдог»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37</a:t>
                      </a:r>
                      <a:r>
                        <a:rPr lang="en-US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14715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«Ступенька»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89218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«</a:t>
                      </a:r>
                      <a:r>
                        <a:rPr lang="ru-RU" sz="1600" dirty="0" err="1">
                          <a:effectLst/>
                        </a:rPr>
                        <a:t>Джэк</a:t>
                      </a:r>
                      <a:r>
                        <a:rPr lang="ru-RU" sz="1600" dirty="0">
                          <a:effectLst/>
                        </a:rPr>
                        <a:t> Юниор»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2983" y="2708920"/>
            <a:ext cx="8424863" cy="400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3. Участие в дистанционных олимпиадах</a:t>
            </a:r>
            <a:endParaRPr lang="ru-RU" sz="3200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47483" y="548680"/>
            <a:ext cx="8396288" cy="400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2. Всероссийская олимпиада школьников</a:t>
            </a:r>
            <a:endParaRPr lang="ru-RU" sz="3200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787206"/>
              </p:ext>
            </p:extLst>
          </p:nvPr>
        </p:nvGraphicFramePr>
        <p:xfrm>
          <a:off x="467544" y="975613"/>
          <a:ext cx="8208912" cy="157734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533551"/>
                <a:gridCol w="2592288"/>
                <a:gridCol w="4083073"/>
              </a:tblGrid>
              <a:tr h="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Школьный уровень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Муниципальный уровень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2015 – 2016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7     (5 - 6 классы)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2016 – 2017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11   (5 – 8 классы)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2017 – 2018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15   (6 – 9классы)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Юзько</a:t>
                      </a:r>
                      <a:r>
                        <a:rPr lang="ru-RU" sz="1800" dirty="0">
                          <a:effectLst/>
                        </a:rPr>
                        <a:t> Никита – 1 место (8 </a:t>
                      </a:r>
                      <a:r>
                        <a:rPr lang="ru-RU" sz="1800" dirty="0" err="1" smtClean="0">
                          <a:effectLst/>
                        </a:rPr>
                        <a:t>кл</a:t>
                      </a:r>
                      <a:r>
                        <a:rPr lang="ru-RU" sz="1800" dirty="0" smtClean="0">
                          <a:effectLst/>
                        </a:rPr>
                        <a:t>.)</a:t>
                      </a:r>
                      <a:endParaRPr lang="ru-RU" sz="18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Горбовский Андрей – 2 место (8 </a:t>
                      </a:r>
                      <a:r>
                        <a:rPr lang="ru-RU" sz="1800" dirty="0" err="1" smtClean="0">
                          <a:effectLst/>
                        </a:rPr>
                        <a:t>кл</a:t>
                      </a:r>
                      <a:r>
                        <a:rPr lang="ru-RU" sz="1800" dirty="0" smtClean="0">
                          <a:effectLst/>
                        </a:rPr>
                        <a:t>.)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solidFill>
                  <a:srgbClr val="C00000"/>
                </a:solidFill>
              </a:rPr>
              <a:t>Развитие творческого потенциала: </a:t>
            </a:r>
            <a:endParaRPr lang="ru-RU" i="1" dirty="0">
              <a:solidFill>
                <a:srgbClr val="C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288" y="2100263"/>
          <a:ext cx="8352926" cy="3680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3"/>
                <a:gridCol w="1656184"/>
                <a:gridCol w="2592287"/>
                <a:gridCol w="280831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Школьный уровень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Муниципальный уровень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Республиканский уровень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Научно практическая конференция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2016 – 2017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2017 – 2018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(первое место)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(первое место)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– сертификат, защита на английском языке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Конкурс чтецов на английском языке «</a:t>
                      </a:r>
                      <a:r>
                        <a:rPr lang="ru-RU" sz="1400" dirty="0" err="1">
                          <a:effectLst/>
                        </a:rPr>
                        <a:t>Spring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poetry</a:t>
                      </a:r>
                      <a:r>
                        <a:rPr lang="ru-RU" sz="1400" dirty="0">
                          <a:effectLst/>
                        </a:rPr>
                        <a:t>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89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2016 – 2017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 (</a:t>
                      </a:r>
                      <a:r>
                        <a:rPr lang="ru-RU" sz="1400" dirty="0" err="1">
                          <a:effectLst/>
                        </a:rPr>
                        <a:t>Петрин</a:t>
                      </a:r>
                      <a:r>
                        <a:rPr lang="ru-RU" sz="1400" dirty="0">
                          <a:effectLst/>
                        </a:rPr>
                        <a:t> Мирослав – сертификат, </a:t>
                      </a:r>
                      <a:r>
                        <a:rPr lang="ru-RU" sz="1400" dirty="0" err="1">
                          <a:effectLst/>
                        </a:rPr>
                        <a:t>Босикова</a:t>
                      </a:r>
                      <a:r>
                        <a:rPr lang="ru-RU" sz="1400" dirty="0">
                          <a:effectLst/>
                        </a:rPr>
                        <a:t> Кира – лауреат III степени из 38 конкурсантов</a:t>
                      </a:r>
                      <a:r>
                        <a:rPr lang="ru-RU" sz="1400" dirty="0" smtClean="0">
                          <a:effectLst/>
                        </a:rPr>
                        <a:t>)</a:t>
                      </a:r>
                      <a:endParaRPr lang="ru-RU" sz="1400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2017 – 2018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 (Посельская Алена, 4 класс – 3 место; Петрин Мирослав 4 класс – 1 место; Босикова Кира 6 класс – 1 место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 (</a:t>
                      </a:r>
                      <a:r>
                        <a:rPr lang="ru-RU" sz="1400" dirty="0" err="1">
                          <a:effectLst/>
                        </a:rPr>
                        <a:t>Посельская</a:t>
                      </a:r>
                      <a:r>
                        <a:rPr lang="ru-RU" sz="1400" dirty="0">
                          <a:effectLst/>
                        </a:rPr>
                        <a:t> Алена - сертификат; </a:t>
                      </a:r>
                      <a:r>
                        <a:rPr lang="ru-RU" sz="1400" dirty="0" err="1">
                          <a:effectLst/>
                        </a:rPr>
                        <a:t>Петрин</a:t>
                      </a:r>
                      <a:r>
                        <a:rPr lang="ru-RU" sz="1400" dirty="0">
                          <a:effectLst/>
                        </a:rPr>
                        <a:t> Мирослав– Дипломант II степени; </a:t>
                      </a:r>
                      <a:r>
                        <a:rPr lang="ru-RU" sz="1400" dirty="0" err="1">
                          <a:effectLst/>
                        </a:rPr>
                        <a:t>Босикова</a:t>
                      </a:r>
                      <a:r>
                        <a:rPr lang="ru-RU" sz="1400" dirty="0">
                          <a:effectLst/>
                        </a:rPr>
                        <a:t> Кира – сертификат;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7692" name="Прямоугольник 3"/>
          <p:cNvSpPr>
            <a:spLocks noChangeArrowheads="1"/>
          </p:cNvSpPr>
          <p:nvPr/>
        </p:nvSpPr>
        <p:spPr bwMode="auto">
          <a:xfrm>
            <a:off x="395288" y="1628775"/>
            <a:ext cx="8353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70C0"/>
                </a:solidFill>
              </a:rPr>
              <a:t>1. Участие НПК и в творческих конкурсах </a:t>
            </a:r>
          </a:p>
        </p:txBody>
      </p:sp>
      <p:sp>
        <p:nvSpPr>
          <p:cNvPr id="27693" name="Прямоугольник 4"/>
          <p:cNvSpPr>
            <a:spLocks noChangeArrowheads="1"/>
          </p:cNvSpPr>
          <p:nvPr/>
        </p:nvSpPr>
        <p:spPr bwMode="auto">
          <a:xfrm>
            <a:off x="395288" y="5949950"/>
            <a:ext cx="8353425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70C0"/>
                </a:solidFill>
              </a:rPr>
              <a:t>2. Неделя английского языка «Enjoy English»  проводится уже 3 год подряд.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solidFill>
                  <a:srgbClr val="C00000"/>
                </a:solidFill>
              </a:rPr>
              <a:t>Мой профессиональный рост</a:t>
            </a:r>
            <a:r>
              <a:rPr lang="ru-RU" b="1" i="1" dirty="0" smtClean="0">
                <a:solidFill>
                  <a:srgbClr val="C00000"/>
                </a:solidFill>
              </a:rPr>
              <a:t>: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ru-RU" i="1" smtClean="0"/>
              <a:t>Постоянное прохождение курсов повышения переквалификации;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ru-RU" i="1" smtClean="0"/>
              <a:t>Участие в профессиональных и творческих конкурсах;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ru-RU" i="1" smtClean="0"/>
              <a:t>Постоянный координатор и организатор дистанционных конкурсов по иностранному языку;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ru-RU" i="1" smtClean="0"/>
              <a:t>Член ассоциации учителей иностранного языка «Yakut Tesol» (4 год);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ru-RU" i="1" smtClean="0"/>
              <a:t>Организатор Муниципального конкурса чтецов на английском языке «Spring poetry»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solidFill>
                  <a:srgbClr val="C00000"/>
                </a:solidFill>
              </a:rPr>
              <a:t>Заключение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182880" indent="-182880"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i="1" dirty="0"/>
              <a:t>Аудирование и говорение – это основные и самые сложные виды речевой деятельности, поскольку непонимание речи собеседника и не умение отвечать на заданный вопрос затрудняет, а часто и препятствует совершению акта коммуникации.</a:t>
            </a:r>
          </a:p>
          <a:p>
            <a:pPr marL="182880" indent="-182880"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i="1" dirty="0"/>
              <a:t>Для того, чтобы подготовить наших учащихся к коммуникативной деятельности и психологически, морально подготовить к успешной сдаче ГИА необходимо уделять особое внимание </a:t>
            </a:r>
            <a:r>
              <a:rPr lang="ru-RU" i="1" dirty="0" err="1"/>
              <a:t>аудированию</a:t>
            </a:r>
            <a:r>
              <a:rPr lang="ru-RU" i="1" dirty="0"/>
              <a:t> и говорению и не останавливаться на прослушивании текста, тем самым, посвящая данной проблеме лишь треть, а иногда и четверть урока, как это принято практически во всех общеобразовательных школах. Работа с </a:t>
            </a:r>
            <a:r>
              <a:rPr lang="ru-RU" i="1" dirty="0" err="1"/>
              <a:t>аудиотекстом</a:t>
            </a:r>
            <a:r>
              <a:rPr lang="ru-RU" i="1" dirty="0"/>
              <a:t> или видеотекстом должна занимать урок, а по необходимости и два урока, если вы преследуете цель научить детей понимать речь говорящего на слух при однократном предъявлении, если вы действительно хотите подготовить ребенка к реальной жизни, где понимание – это основа всего дальнейшего акта коммуникации. Ведь, «как сказать?» уже мало, необходимо знать «что сказать</a:t>
            </a:r>
            <a:r>
              <a:rPr lang="ru-RU" i="1" dirty="0" smtClean="0"/>
              <a:t>?».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solidFill>
                  <a:srgbClr val="C00000"/>
                </a:solidFill>
              </a:rPr>
              <a:t>Актуальность: </a:t>
            </a:r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Что такое аудирование и говорение? Это две стороны речевого общения, а значит без одной из них это общение невозможно. Более того, оба эти процесса тесно связаны друг с другом. Не понимая вопроса собеседника, невозможно правильно ответить на него. Поэтому для участников речевой ситуации одинаково важно как правильно выражать свои мысли (а это раздел говорение), так и понимать своего собеседника (это аудирование).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solidFill>
                  <a:srgbClr val="C00000"/>
                </a:solidFill>
              </a:rPr>
              <a:t>Цель: 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Развитие навыков аудирования и коммуникативных способностей как средство положительной сдачи ГИА и успешной социализации учащихся.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solidFill>
                  <a:srgbClr val="C00000"/>
                </a:solidFill>
              </a:rPr>
              <a:t>Задачи: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5064125"/>
          </a:xfrm>
        </p:spPr>
        <p:txBody>
          <a:bodyPr rtlCol="0">
            <a:normAutofit fontScale="70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0070C0"/>
                </a:solidFill>
              </a:rPr>
              <a:t>Развитие личностной </a:t>
            </a:r>
            <a:r>
              <a:rPr lang="ru-RU" b="1" i="1" dirty="0" smtClean="0">
                <a:solidFill>
                  <a:srgbClr val="0070C0"/>
                </a:solidFill>
              </a:rPr>
              <a:t>активности</a:t>
            </a:r>
            <a:r>
              <a:rPr lang="en-US" b="1" i="1" dirty="0">
                <a:solidFill>
                  <a:srgbClr val="0070C0"/>
                </a:solidFill>
              </a:rPr>
              <a:t>:</a:t>
            </a:r>
            <a:endParaRPr lang="ru-RU" b="1" i="1" dirty="0">
              <a:solidFill>
                <a:srgbClr val="0070C0"/>
              </a:solidFill>
            </a:endParaRPr>
          </a:p>
          <a:p>
            <a:pPr marL="457200" indent="-276225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i="1" dirty="0" smtClean="0"/>
              <a:t>Развитие </a:t>
            </a:r>
            <a:r>
              <a:rPr lang="ru-RU" i="1" dirty="0"/>
              <a:t>творческого мышления;</a:t>
            </a:r>
          </a:p>
          <a:p>
            <a:pPr marL="457200" indent="-276225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i="1" dirty="0" smtClean="0"/>
              <a:t>Обучение </a:t>
            </a:r>
            <a:r>
              <a:rPr lang="ru-RU" i="1" dirty="0"/>
              <a:t>приемам познавательной деятельности;</a:t>
            </a:r>
          </a:p>
          <a:p>
            <a:pPr marL="457200" indent="-276225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i="1" dirty="0" smtClean="0"/>
              <a:t>Развитие </a:t>
            </a:r>
            <a:r>
              <a:rPr lang="ru-RU" i="1" dirty="0"/>
              <a:t>навыка аудирования и речевых способностей;</a:t>
            </a:r>
          </a:p>
          <a:p>
            <a:pPr marL="457200" indent="-276225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i="1" dirty="0" smtClean="0"/>
              <a:t>Развитие </a:t>
            </a:r>
            <a:r>
              <a:rPr lang="ru-RU" i="1" dirty="0"/>
              <a:t>мыслительных операций (прогнозирование, догадка,   логика в изложении  мысли, обобщение, анализ и т. д.);</a:t>
            </a:r>
          </a:p>
          <a:p>
            <a:pPr marL="457200" indent="-276225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i="1" dirty="0" smtClean="0"/>
              <a:t>Развитие </a:t>
            </a:r>
            <a:r>
              <a:rPr lang="ru-RU" i="1" dirty="0"/>
              <a:t>навыков монологической и диалогической речи;</a:t>
            </a:r>
          </a:p>
          <a:p>
            <a:pPr marL="457200" indent="-276225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i="1" dirty="0" smtClean="0"/>
              <a:t>Создание </a:t>
            </a:r>
            <a:r>
              <a:rPr lang="ru-RU" i="1" dirty="0"/>
              <a:t>положительной мотивации к изучению английского языка.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70C0"/>
                </a:solidFill>
              </a:rPr>
              <a:t>Учебные:     </a:t>
            </a:r>
            <a:endParaRPr lang="ru-RU" b="1" i="1" dirty="0">
              <a:solidFill>
                <a:srgbClr val="0070C0"/>
              </a:solidFill>
            </a:endParaRPr>
          </a:p>
          <a:p>
            <a:pPr marL="457200" indent="-276225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i="1" dirty="0" smtClean="0"/>
              <a:t>Совершенствование </a:t>
            </a:r>
            <a:r>
              <a:rPr lang="ru-RU" i="1" dirty="0"/>
              <a:t>диалогической и монологической форм речи;</a:t>
            </a:r>
          </a:p>
          <a:p>
            <a:pPr marL="457200" indent="-276225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i="1" dirty="0" smtClean="0"/>
              <a:t>Овладение </a:t>
            </a:r>
            <a:r>
              <a:rPr lang="ru-RU" i="1" dirty="0"/>
              <a:t>формулами речевого этикета;</a:t>
            </a:r>
          </a:p>
          <a:p>
            <a:pPr marL="457200" indent="-276225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i="1" dirty="0" smtClean="0"/>
              <a:t>Обучение </a:t>
            </a:r>
            <a:r>
              <a:rPr lang="ru-RU" i="1" dirty="0"/>
              <a:t>решению коммуникативных задач, необходимых  для ведения диалогов различных типов;</a:t>
            </a:r>
          </a:p>
          <a:p>
            <a:pPr marL="457200" indent="-276225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i="1" dirty="0" smtClean="0"/>
              <a:t>Формирование </a:t>
            </a:r>
            <a:r>
              <a:rPr lang="ru-RU" i="1" dirty="0"/>
              <a:t>лексических навыков аудирования и говорения.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70C0"/>
                </a:solidFill>
              </a:rPr>
              <a:t>Воспитательные</a:t>
            </a:r>
            <a:r>
              <a:rPr lang="ru-RU" b="1" i="1" dirty="0">
                <a:solidFill>
                  <a:srgbClr val="0070C0"/>
                </a:solidFill>
              </a:rPr>
              <a:t>:</a:t>
            </a:r>
          </a:p>
          <a:p>
            <a:pPr marL="457200" indent="-276225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i="1" dirty="0" smtClean="0"/>
              <a:t>Воспитание </a:t>
            </a:r>
            <a:r>
              <a:rPr lang="ru-RU" i="1" dirty="0"/>
              <a:t>положительного, уважительного и толерантного отношения к культуре англоязычных стран ;</a:t>
            </a:r>
          </a:p>
          <a:p>
            <a:pPr marL="457200" indent="-276225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i="1" dirty="0" smtClean="0"/>
              <a:t>Формирование </a:t>
            </a:r>
            <a:r>
              <a:rPr lang="ru-RU" i="1" dirty="0"/>
              <a:t>сознательного отношения к этическим  нормам поведения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</a:rPr>
              <a:t>Система работы над формированием умений исходного уровня аудирования и говорения.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ru-RU" smtClean="0"/>
              <a:t>Определение темы сообщения</a:t>
            </a:r>
            <a:endParaRPr lang="en-US" smtClean="0"/>
          </a:p>
          <a:p>
            <a:pPr marL="457200" indent="-457200">
              <a:buFont typeface="Arial" charset="0"/>
              <a:buAutoNum type="arabicPeriod"/>
            </a:pPr>
            <a:r>
              <a:rPr lang="ru-RU" smtClean="0"/>
              <a:t>Отделение главного от второстепенного</a:t>
            </a:r>
            <a:endParaRPr lang="en-US" smtClean="0"/>
          </a:p>
          <a:p>
            <a:pPr marL="457200" indent="-457200">
              <a:buFont typeface="Arial" charset="0"/>
              <a:buAutoNum type="arabicPeriod"/>
            </a:pPr>
            <a:r>
              <a:rPr lang="ru-RU" smtClean="0"/>
              <a:t>Членение текста на смысловые куски</a:t>
            </a:r>
            <a:endParaRPr lang="en-US" smtClean="0"/>
          </a:p>
          <a:p>
            <a:pPr marL="457200" indent="-457200">
              <a:buFont typeface="Arial" charset="0"/>
              <a:buAutoNum type="arabicPeriod"/>
            </a:pPr>
            <a:r>
              <a:rPr lang="ru-RU" smtClean="0"/>
              <a:t>Установка логических связей между элементами текста</a:t>
            </a:r>
            <a:endParaRPr lang="en-US" smtClean="0"/>
          </a:p>
          <a:p>
            <a:pPr marL="457200" indent="-457200">
              <a:buFont typeface="Arial" charset="0"/>
              <a:buAutoNum type="arabicPeriod"/>
            </a:pPr>
            <a:r>
              <a:rPr lang="ru-RU" smtClean="0"/>
              <a:t>Выделение главной мысли</a:t>
            </a:r>
            <a:endParaRPr lang="en-US" smtClean="0"/>
          </a:p>
          <a:p>
            <a:pPr marL="457200" indent="-457200">
              <a:buFont typeface="Arial" charset="0"/>
              <a:buAutoNum type="arabicPeriod"/>
            </a:pPr>
            <a:r>
              <a:rPr lang="ru-RU" smtClean="0"/>
              <a:t>Восприятие сообщения в определенном темпе до конца без пропусков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C00000"/>
                </a:solidFill>
              </a:rPr>
              <a:t>Планируемые </a:t>
            </a:r>
            <a:r>
              <a:rPr lang="ru-RU" sz="3200" b="1" i="1" dirty="0">
                <a:solidFill>
                  <a:srgbClr val="C00000"/>
                </a:solidFill>
              </a:rPr>
              <a:t>результаты в соответствии с ФГОС: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Личностные результаты</a:t>
            </a:r>
            <a:r>
              <a:rPr lang="ru-RU" b="1" dirty="0" smtClean="0">
                <a:solidFill>
                  <a:srgbClr val="C00000"/>
                </a:solidFill>
              </a:rPr>
              <a:t>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marL="269875" indent="-269875" fontAlgn="auto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ru-RU" dirty="0" smtClean="0"/>
              <a:t>формирование </a:t>
            </a:r>
            <a:r>
              <a:rPr lang="ru-RU" dirty="0"/>
              <a:t>мотивации изучения иностранных языков и стремление к самосовершенствованию в образовательной области «Иностранный язык»; </a:t>
            </a:r>
          </a:p>
          <a:p>
            <a:pPr marL="269875" indent="-269875" fontAlgn="auto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ru-RU" dirty="0" smtClean="0"/>
              <a:t>осознание </a:t>
            </a:r>
            <a:r>
              <a:rPr lang="ru-RU" dirty="0"/>
              <a:t>возможностей самореализации средствами иностранного языка; стремление к совершенствованию собственной речевой культуры в целом; формирование коммуникативной компетенции и межкультурной и межэтнической коммуникации; развитие таких качеств, как воля, целеустремленность, креативность, инициативность, </a:t>
            </a:r>
            <a:r>
              <a:rPr lang="ru-RU" dirty="0" err="1"/>
              <a:t>эмпатия</a:t>
            </a:r>
            <a:r>
              <a:rPr lang="ru-RU" dirty="0"/>
              <a:t>, трудолюбие, дисциплинированность; </a:t>
            </a:r>
          </a:p>
          <a:p>
            <a:pPr marL="269875" indent="-269875" fontAlgn="auto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ru-RU" dirty="0" smtClean="0"/>
              <a:t>формирование </a:t>
            </a:r>
            <a:r>
              <a:rPr lang="ru-RU" dirty="0"/>
              <a:t>общекультурной и этнической идентичности как составляющих гражданской идентичности личности; </a:t>
            </a:r>
          </a:p>
          <a:p>
            <a:pPr marL="269875" indent="-269875" fontAlgn="auto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ru-RU" dirty="0" smtClean="0"/>
              <a:t>стремление </a:t>
            </a:r>
            <a:r>
              <a:rPr lang="ru-RU" dirty="0"/>
              <a:t>к лучшему осознанию культуры своего народа и готовность содействовать ознакомлению с ней представителей других стран; толерантное отношение к проявлениям иной культуры, осознание себя гражданином своей страны и мира; </a:t>
            </a:r>
          </a:p>
          <a:p>
            <a:pPr marL="269875" indent="-269875" fontAlgn="auto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ru-RU" dirty="0" smtClean="0"/>
              <a:t>готовность </a:t>
            </a:r>
            <a:r>
              <a:rPr lang="ru-RU" dirty="0"/>
              <a:t>отстаивать национальные и общечеловеческие (гуманистические, демократические) ценности, свою гражданскую позицию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Метапредметные результаты: 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9875" indent="-269875">
              <a:spcAft>
                <a:spcPts val="600"/>
              </a:spcAft>
              <a:buFont typeface="Wingdings" pitchFamily="2" charset="2"/>
              <a:buChar char="v"/>
            </a:pPr>
            <a:r>
              <a:rPr lang="ru-RU" sz="1400" smtClean="0"/>
              <a:t>развитие умения планировать свое речевое и неречевое поведение; </a:t>
            </a:r>
          </a:p>
          <a:p>
            <a:pPr marL="269875" indent="-269875">
              <a:spcAft>
                <a:spcPts val="600"/>
              </a:spcAft>
              <a:buFont typeface="Wingdings" pitchFamily="2" charset="2"/>
              <a:buChar char="v"/>
            </a:pPr>
            <a:r>
              <a:rPr lang="ru-RU" sz="1400" smtClean="0"/>
              <a:t>развитие коммуникативной компетенции, включая умение взаимодействовать с окружающими, выполняя разные социальные роли; </a:t>
            </a:r>
          </a:p>
          <a:p>
            <a:pPr marL="269875" indent="-269875">
              <a:spcAft>
                <a:spcPts val="600"/>
              </a:spcAft>
              <a:buFont typeface="Wingdings" pitchFamily="2" charset="2"/>
              <a:buChar char="v"/>
            </a:pPr>
            <a:r>
              <a:rPr lang="ru-RU" sz="1400" smtClean="0"/>
              <a:t>развитие исследовательских учебных действий, включая навыки работы с информацией; поиск и выделение нужной информации, обобщение и фиксация информации; </a:t>
            </a:r>
          </a:p>
          <a:p>
            <a:pPr marL="269875" indent="-269875">
              <a:spcAft>
                <a:spcPts val="600"/>
              </a:spcAft>
              <a:buFont typeface="Wingdings" pitchFamily="2" charset="2"/>
              <a:buChar char="v"/>
            </a:pPr>
            <a:r>
              <a:rPr lang="ru-RU" sz="1400" smtClean="0"/>
              <a:t>развитие смыслового чтения, включая умение определять тему, прогнозировать содержание текста по заголовку/по ключевым словам, выделять основную мысль, главные факты, опуская второстепенные, устанавливать логическую последовательность основных фактов; </a:t>
            </a:r>
          </a:p>
          <a:p>
            <a:pPr marL="269875" indent="-269875">
              <a:spcAft>
                <a:spcPts val="600"/>
              </a:spcAft>
              <a:buFont typeface="Wingdings" pitchFamily="2" charset="2"/>
              <a:buChar char="v"/>
            </a:pPr>
            <a:r>
              <a:rPr lang="ru-RU" sz="1400" smtClean="0"/>
              <a:t>осуществление регулятивных действий самонаблюдения, самоконтроля, самооценки в процессе коммуникативной деятельности на иностранном языке; </a:t>
            </a:r>
          </a:p>
          <a:p>
            <a:pPr marL="269875" indent="-269875">
              <a:spcAft>
                <a:spcPts val="600"/>
              </a:spcAft>
              <a:buFont typeface="Wingdings" pitchFamily="2" charset="2"/>
              <a:buChar char="v"/>
            </a:pPr>
            <a:r>
              <a:rPr lang="ru-RU" sz="1400" smtClean="0"/>
              <a:t>формирование проектных умений: генерировать идеи; находить не одно, а несколько вариантов решения; выбирать наиболее рациональное решение; прогнозировать последствия того или иного решения; видеть новую проблему; готовить материал для проведения презентации в наглядной форме, используя для этого специально подготовленный продукт проектирования; работать с различными источниками информации; планировать работу, распределять обязанности среди участников проекта; собирать материал с помощью анкетирования, интервьюирования; оформлять результаты в виде материального продукта; сделать электронную презентацию.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Предметные результаты: </a:t>
            </a:r>
          </a:p>
        </p:txBody>
      </p:sp>
      <p:sp>
        <p:nvSpPr>
          <p:cNvPr id="21506" name="Текст 3"/>
          <p:cNvSpPr>
            <a:spLocks noGrp="1"/>
          </p:cNvSpPr>
          <p:nvPr>
            <p:ph type="body" idx="1"/>
          </p:nvPr>
        </p:nvSpPr>
        <p:spPr>
          <a:xfrm>
            <a:off x="468313" y="1412875"/>
            <a:ext cx="3930650" cy="639763"/>
          </a:xfrm>
          <a:ln w="9525"/>
        </p:spPr>
        <p:txBody>
          <a:bodyPr/>
          <a:lstStyle/>
          <a:p>
            <a:r>
              <a:rPr lang="ru-RU" smtClean="0"/>
              <a:t>в области говорения:</a:t>
            </a:r>
          </a:p>
        </p:txBody>
      </p:sp>
      <p:sp>
        <p:nvSpPr>
          <p:cNvPr id="21507" name="Объект 4"/>
          <p:cNvSpPr>
            <a:spLocks noGrp="1"/>
          </p:cNvSpPr>
          <p:nvPr>
            <p:ph sz="half" idx="2"/>
          </p:nvPr>
        </p:nvSpPr>
        <p:spPr>
          <a:xfrm>
            <a:off x="250825" y="1989138"/>
            <a:ext cx="4138613" cy="467995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1200" smtClean="0"/>
              <a:t>начинать, вести/поддерживать и заканчивать беседу в стандартных ситуациях общения, соблюдая нормы речевого этикета, при необходимости переспрашивая, уточняя; </a:t>
            </a:r>
          </a:p>
          <a:p>
            <a:pPr>
              <a:buFont typeface="Wingdings" pitchFamily="2" charset="2"/>
              <a:buChar char="v"/>
            </a:pPr>
            <a:r>
              <a:rPr lang="ru-RU" sz="1200" smtClean="0"/>
              <a:t>расспрашивать собеседника и отвечать на его вопросы, высказывая свое мнение, просьбу, отвечать на предложения собеседника согласием, отказом, опираясь на изученную тематику и усвоенный лексико-грамматический материал; </a:t>
            </a:r>
          </a:p>
          <a:p>
            <a:pPr>
              <a:buFont typeface="Wingdings" pitchFamily="2" charset="2"/>
              <a:buChar char="v"/>
            </a:pPr>
            <a:r>
              <a:rPr lang="ru-RU" sz="1200" smtClean="0"/>
              <a:t>рассказывать о себе, своей семье, друзьях, своих интересах и планах на будущее, сообщать краткие сведения о своем городе/селе, своей стране и стране/странах изучаемого языка; </a:t>
            </a:r>
          </a:p>
          <a:p>
            <a:pPr>
              <a:buFont typeface="Wingdings" pitchFamily="2" charset="2"/>
              <a:buChar char="v"/>
            </a:pPr>
            <a:r>
              <a:rPr lang="ru-RU" sz="1200" smtClean="0"/>
              <a:t>делать краткие сообщения, описывать события, явления (в рамках изученных тем), передавать основное содержание, основную мысль прочитанного или услышанного, выражать свое отношение к прочитанному/услышанному, давать краткую характеристику персонажей; использовать перифраз, синонимические средства в процессе устного общения; </a:t>
            </a:r>
          </a:p>
        </p:txBody>
      </p:sp>
      <p:sp>
        <p:nvSpPr>
          <p:cNvPr id="21508" name="Текст 5"/>
          <p:cNvSpPr>
            <a:spLocks noGrp="1"/>
          </p:cNvSpPr>
          <p:nvPr>
            <p:ph type="body" sz="quarter" idx="3"/>
          </p:nvPr>
        </p:nvSpPr>
        <p:spPr>
          <a:xfrm>
            <a:off x="4716463" y="1412875"/>
            <a:ext cx="3932237" cy="639763"/>
          </a:xfrm>
          <a:ln w="9525"/>
        </p:spPr>
        <p:txBody>
          <a:bodyPr/>
          <a:lstStyle/>
          <a:p>
            <a:r>
              <a:rPr lang="ru-RU"/>
              <a:t>в области аудирования: </a:t>
            </a:r>
          </a:p>
        </p:txBody>
      </p:sp>
      <p:sp>
        <p:nvSpPr>
          <p:cNvPr id="21509" name="Объект 6"/>
          <p:cNvSpPr>
            <a:spLocks noGrp="1"/>
          </p:cNvSpPr>
          <p:nvPr>
            <p:ph sz="quarter" idx="4"/>
          </p:nvPr>
        </p:nvSpPr>
        <p:spPr>
          <a:xfrm>
            <a:off x="4754563" y="1989138"/>
            <a:ext cx="3932237" cy="440055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1200" smtClean="0"/>
              <a:t>воспринимать на слух и полностью понимать речь учителя, одноклассников; понимать основное содержание коротких, несложных аутентичных прагматических текстов (прогноз погоды, программы теле -, радиопередач, объявления на вокзале/в аэропорту) и выделять значимую информацию; </a:t>
            </a:r>
          </a:p>
          <a:p>
            <a:pPr>
              <a:buFont typeface="Wingdings" pitchFamily="2" charset="2"/>
              <a:buChar char="v"/>
            </a:pPr>
            <a:r>
              <a:rPr lang="ru-RU" sz="1200" smtClean="0"/>
              <a:t>понимать основное содержание несложных аутентичных текстов, относящихся к разным коммуникативным типам речи (сообщение/рассказ); </a:t>
            </a:r>
          </a:p>
          <a:p>
            <a:pPr>
              <a:buFont typeface="Wingdings" pitchFamily="2" charset="2"/>
              <a:buChar char="v"/>
            </a:pPr>
            <a:r>
              <a:rPr lang="ru-RU" sz="1200" smtClean="0"/>
              <a:t>уметь определять тему текста, выделять главные факты, опуская второстепенные; использовать переспрос, просьбу повторить;</a:t>
            </a:r>
          </a:p>
          <a:p>
            <a:pPr>
              <a:buFont typeface="Wingdings" pitchFamily="2" charset="2"/>
              <a:buChar char="v"/>
            </a:pPr>
            <a:endParaRPr lang="ru-RU" sz="120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0"/>
            <a:ext cx="4159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«Депутатская СОШ с УИОП»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оставная">
    <a:dk1>
      <a:sysClr val="windowText" lastClr="000000"/>
    </a:dk1>
    <a:lt1>
      <a:sysClr val="window" lastClr="FFFFFF"/>
    </a:lt1>
    <a:dk2>
      <a:srgbClr val="5B6973"/>
    </a:dk2>
    <a:lt2>
      <a:srgbClr val="E7ECED"/>
    </a:lt2>
    <a:accent1>
      <a:srgbClr val="98C723"/>
    </a:accent1>
    <a:accent2>
      <a:srgbClr val="59B0B9"/>
    </a:accent2>
    <a:accent3>
      <a:srgbClr val="DEAE00"/>
    </a:accent3>
    <a:accent4>
      <a:srgbClr val="B77BB4"/>
    </a:accent4>
    <a:accent5>
      <a:srgbClr val="E0773C"/>
    </a:accent5>
    <a:accent6>
      <a:srgbClr val="A98D63"/>
    </a:accent6>
    <a:hlink>
      <a:srgbClr val="26CBEC"/>
    </a:hlink>
    <a:folHlink>
      <a:srgbClr val="598C8C"/>
    </a:folHlink>
  </a:clrScheme>
</a:themeOverride>
</file>

<file path=ppt/theme/themeOverride10.xml><?xml version="1.0" encoding="utf-8"?>
<a:themeOverride xmlns:a="http://schemas.openxmlformats.org/drawingml/2006/main">
  <a:clrScheme name="Исполнительная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Яркая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ppt/theme/themeOverride2.xml><?xml version="1.0" encoding="utf-8"?>
<a:themeOverride xmlns:a="http://schemas.openxmlformats.org/drawingml/2006/main">
  <a:clrScheme name="Кнопка">
    <a:dk1>
      <a:sysClr val="windowText" lastClr="000000"/>
    </a:dk1>
    <a:lt1>
      <a:sysClr val="window" lastClr="FFFFFF"/>
    </a:lt1>
    <a:dk2>
      <a:srgbClr val="465E9C"/>
    </a:dk2>
    <a:lt2>
      <a:srgbClr val="CCDDEA"/>
    </a:lt2>
    <a:accent1>
      <a:srgbClr val="FDA023"/>
    </a:accent1>
    <a:accent2>
      <a:srgbClr val="AA2B1E"/>
    </a:accent2>
    <a:accent3>
      <a:srgbClr val="71685C"/>
    </a:accent3>
    <a:accent4>
      <a:srgbClr val="64A73B"/>
    </a:accent4>
    <a:accent5>
      <a:srgbClr val="EB5605"/>
    </a:accent5>
    <a:accent6>
      <a:srgbClr val="B9CA1A"/>
    </a:accent6>
    <a:hlink>
      <a:srgbClr val="D83E2C"/>
    </a:hlink>
    <a:folHlink>
      <a:srgbClr val="ED7D27"/>
    </a:folHlink>
  </a:clrScheme>
</a:themeOverride>
</file>

<file path=ppt/theme/themeOverride3.xml><?xml version="1.0" encoding="utf-8"?>
<a:themeOverride xmlns:a="http://schemas.openxmlformats.org/drawingml/2006/main">
  <a:clrScheme name="Кнопка">
    <a:dk1>
      <a:sysClr val="windowText" lastClr="000000"/>
    </a:dk1>
    <a:lt1>
      <a:sysClr val="window" lastClr="FFFFFF"/>
    </a:lt1>
    <a:dk2>
      <a:srgbClr val="465E9C"/>
    </a:dk2>
    <a:lt2>
      <a:srgbClr val="CCDDEA"/>
    </a:lt2>
    <a:accent1>
      <a:srgbClr val="FDA023"/>
    </a:accent1>
    <a:accent2>
      <a:srgbClr val="AA2B1E"/>
    </a:accent2>
    <a:accent3>
      <a:srgbClr val="71685C"/>
    </a:accent3>
    <a:accent4>
      <a:srgbClr val="64A73B"/>
    </a:accent4>
    <a:accent5>
      <a:srgbClr val="EB5605"/>
    </a:accent5>
    <a:accent6>
      <a:srgbClr val="B9CA1A"/>
    </a:accent6>
    <a:hlink>
      <a:srgbClr val="D83E2C"/>
    </a:hlink>
    <a:folHlink>
      <a:srgbClr val="ED7D27"/>
    </a:folHlink>
  </a:clrScheme>
</a:themeOverride>
</file>

<file path=ppt/theme/themeOverride4.xml><?xml version="1.0" encoding="utf-8"?>
<a:themeOverride xmlns:a="http://schemas.openxmlformats.org/drawingml/2006/main">
  <a:clrScheme name="Кнопка">
    <a:dk1>
      <a:sysClr val="windowText" lastClr="000000"/>
    </a:dk1>
    <a:lt1>
      <a:sysClr val="window" lastClr="FFFFFF"/>
    </a:lt1>
    <a:dk2>
      <a:srgbClr val="465E9C"/>
    </a:dk2>
    <a:lt2>
      <a:srgbClr val="CCDDEA"/>
    </a:lt2>
    <a:accent1>
      <a:srgbClr val="FDA023"/>
    </a:accent1>
    <a:accent2>
      <a:srgbClr val="AA2B1E"/>
    </a:accent2>
    <a:accent3>
      <a:srgbClr val="71685C"/>
    </a:accent3>
    <a:accent4>
      <a:srgbClr val="64A73B"/>
    </a:accent4>
    <a:accent5>
      <a:srgbClr val="EB5605"/>
    </a:accent5>
    <a:accent6>
      <a:srgbClr val="B9CA1A"/>
    </a:accent6>
    <a:hlink>
      <a:srgbClr val="D83E2C"/>
    </a:hlink>
    <a:folHlink>
      <a:srgbClr val="ED7D27"/>
    </a:folHlink>
  </a:clrScheme>
</a:themeOverride>
</file>

<file path=ppt/theme/themeOverride5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6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7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8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9.xml><?xml version="1.0" encoding="utf-8"?>
<a:themeOverride xmlns:a="http://schemas.openxmlformats.org/drawingml/2006/main">
  <a:clrScheme name="Исполнительная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445</TotalTime>
  <Words>1649</Words>
  <Application>Microsoft Office PowerPoint</Application>
  <PresentationFormat>Экран (4:3)</PresentationFormat>
  <Paragraphs>224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Ясность</vt:lpstr>
      <vt:lpstr>тема: Аудирование и говорение как основа для успешной сдачи ГИА по иностранному языку.</vt:lpstr>
      <vt:lpstr>Актуальность: </vt:lpstr>
      <vt:lpstr>Цель: </vt:lpstr>
      <vt:lpstr>Задачи: </vt:lpstr>
      <vt:lpstr>Система работы над формированием умений исходного уровня аудирования и говорения.</vt:lpstr>
      <vt:lpstr>Планируемые результаты в соответствии с ФГОС:</vt:lpstr>
      <vt:lpstr>Личностные результаты:</vt:lpstr>
      <vt:lpstr>Метапредметные результаты: </vt:lpstr>
      <vt:lpstr>Предметные результаты: </vt:lpstr>
      <vt:lpstr>Основные технологии, применяемые в работе: </vt:lpstr>
      <vt:lpstr>Для достижения цели нужно взаимодействие с социумом.</vt:lpstr>
      <vt:lpstr>Необходимые элементы для обеспечения обучающего процесса:</vt:lpstr>
      <vt:lpstr>Почему я предлагаю это другим учителям: </vt:lpstr>
      <vt:lpstr>Презентация PowerPoint</vt:lpstr>
      <vt:lpstr>Развитие творческого потенциала: </vt:lpstr>
      <vt:lpstr>Мой профессиональный рост: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Аудирование и говорение как основа для успешной сдачи ГИА по иностранному языку.</dc:title>
  <dc:creator>МИЧ</dc:creator>
  <cp:lastModifiedBy>Учитель-13</cp:lastModifiedBy>
  <cp:revision>15</cp:revision>
  <dcterms:created xsi:type="dcterms:W3CDTF">2018-04-08T15:13:25Z</dcterms:created>
  <dcterms:modified xsi:type="dcterms:W3CDTF">2018-04-09T02:48:31Z</dcterms:modified>
</cp:coreProperties>
</file>