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9" r:id="rId13"/>
    <p:sldId id="268" r:id="rId14"/>
    <p:sldId id="26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Светлый стиль 2 -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2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99EAA-8872-4046-B3C9-39285A74B53F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6E35F-B428-4A57-9284-D7D5426A48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99EAA-8872-4046-B3C9-39285A74B53F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6E35F-B428-4A57-9284-D7D5426A48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99EAA-8872-4046-B3C9-39285A74B53F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6E35F-B428-4A57-9284-D7D5426A48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99EAA-8872-4046-B3C9-39285A74B53F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6E35F-B428-4A57-9284-D7D5426A48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99EAA-8872-4046-B3C9-39285A74B53F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6E35F-B428-4A57-9284-D7D5426A48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99EAA-8872-4046-B3C9-39285A74B53F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6E35F-B428-4A57-9284-D7D5426A48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99EAA-8872-4046-B3C9-39285A74B53F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6E35F-B428-4A57-9284-D7D5426A48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99EAA-8872-4046-B3C9-39285A74B53F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6E35F-B428-4A57-9284-D7D5426A48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99EAA-8872-4046-B3C9-39285A74B53F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6E35F-B428-4A57-9284-D7D5426A48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99EAA-8872-4046-B3C9-39285A74B53F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6E35F-B428-4A57-9284-D7D5426A48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99EAA-8872-4046-B3C9-39285A74B53F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6E35F-B428-4A57-9284-D7D5426A483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699EAA-8872-4046-B3C9-39285A74B53F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A6E35F-B428-4A57-9284-D7D5426A483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7" Type="http://schemas.openxmlformats.org/officeDocument/2006/relationships/oleObject" Target="../embeddings/oleObject10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9.bin"/><Relationship Id="rId5" Type="http://schemas.openxmlformats.org/officeDocument/2006/relationships/oleObject" Target="../embeddings/oleObject8.bin"/><Relationship Id="rId4" Type="http://schemas.openxmlformats.org/officeDocument/2006/relationships/oleObject" Target="../embeddings/oleObject7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6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5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Задачи теории расписаний</a:t>
            </a:r>
            <a:endParaRPr lang="ru-RU" sz="66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accent1">
                  <a:lumMod val="50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79513" y="188640"/>
          <a:ext cx="2808312" cy="2743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8780"/>
                <a:gridCol w="996000"/>
                <a:gridCol w="1193532"/>
              </a:tblGrid>
              <a:tr h="91210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№ детали</a:t>
                      </a:r>
                      <a:endParaRPr lang="ru-RU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1-й </a:t>
                      </a:r>
                    </a:p>
                    <a:p>
                      <a:pPr algn="ctr"/>
                      <a:r>
                        <a:rPr lang="ru-RU" dirty="0" smtClean="0"/>
                        <a:t>станок</a:t>
                      </a:r>
                      <a:endParaRPr lang="ru-RU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2-й</a:t>
                      </a:r>
                    </a:p>
                    <a:p>
                      <a:pPr algn="ctr"/>
                      <a:r>
                        <a:rPr lang="ru-RU" dirty="0" smtClean="0"/>
                        <a:t> станок</a:t>
                      </a:r>
                      <a:endParaRPr lang="ru-RU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6484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/>
                </a:tc>
              </a:tr>
              <a:tr h="36484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</a:tr>
              <a:tr h="36484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/>
                </a:tc>
              </a:tr>
              <a:tr h="36484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</a:tr>
              <a:tr h="36484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131840" y="188640"/>
          <a:ext cx="2736304" cy="2743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02914"/>
                <a:gridCol w="970461"/>
                <a:gridCol w="1162929"/>
              </a:tblGrid>
              <a:tr h="888099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№ детали</a:t>
                      </a:r>
                      <a:endParaRPr lang="ru-RU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1-й </a:t>
                      </a:r>
                    </a:p>
                    <a:p>
                      <a:pPr algn="ctr"/>
                      <a:r>
                        <a:rPr lang="ru-RU" dirty="0" smtClean="0"/>
                        <a:t>станок</a:t>
                      </a:r>
                      <a:endParaRPr lang="ru-RU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2-й</a:t>
                      </a:r>
                    </a:p>
                    <a:p>
                      <a:pPr algn="ctr"/>
                      <a:r>
                        <a:rPr lang="ru-RU" dirty="0" smtClean="0"/>
                        <a:t> станок</a:t>
                      </a:r>
                      <a:endParaRPr lang="ru-RU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55239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/>
                </a:tc>
              </a:tr>
              <a:tr h="355239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mtClean="0"/>
                        <a:t>7</a:t>
                      </a:r>
                      <a:endParaRPr lang="ru-RU" dirty="0"/>
                    </a:p>
                  </a:txBody>
                  <a:tcPr/>
                </a:tc>
              </a:tr>
              <a:tr h="355239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</a:tr>
              <a:tr h="355239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</a:tr>
              <a:tr h="355239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6012160" y="188640"/>
          <a:ext cx="2880319" cy="2743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34646"/>
                <a:gridCol w="1021538"/>
                <a:gridCol w="1224135"/>
              </a:tblGrid>
              <a:tr h="52272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№ детали</a:t>
                      </a:r>
                      <a:endParaRPr lang="ru-RU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1-й </a:t>
                      </a:r>
                    </a:p>
                    <a:p>
                      <a:pPr algn="ctr"/>
                      <a:r>
                        <a:rPr lang="ru-RU" dirty="0" smtClean="0"/>
                        <a:t>станок</a:t>
                      </a:r>
                      <a:endParaRPr lang="ru-RU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2-й</a:t>
                      </a:r>
                    </a:p>
                    <a:p>
                      <a:pPr algn="ctr"/>
                      <a:r>
                        <a:rPr lang="ru-RU" dirty="0" smtClean="0"/>
                        <a:t> станок</a:t>
                      </a:r>
                      <a:endParaRPr lang="ru-RU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29870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9870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/>
                </a:tc>
              </a:tr>
              <a:tr h="29870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</a:tr>
              <a:tr h="29870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</a:tr>
              <a:tr h="29870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563888" y="3068960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Шаг 1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7164288" y="3068960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Шаг 2</a:t>
            </a:r>
            <a:endParaRPr lang="ru-RU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179512" y="3429000"/>
          <a:ext cx="2880319" cy="2743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34646"/>
                <a:gridCol w="1021538"/>
                <a:gridCol w="1224135"/>
              </a:tblGrid>
              <a:tr h="52272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№ детали</a:t>
                      </a:r>
                      <a:endParaRPr lang="ru-RU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1-й </a:t>
                      </a:r>
                    </a:p>
                    <a:p>
                      <a:pPr algn="ctr"/>
                      <a:r>
                        <a:rPr lang="ru-RU" dirty="0" smtClean="0"/>
                        <a:t>станок</a:t>
                      </a:r>
                      <a:endParaRPr lang="ru-RU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2-й</a:t>
                      </a:r>
                    </a:p>
                    <a:p>
                      <a:pPr algn="ctr"/>
                      <a:r>
                        <a:rPr lang="ru-RU" dirty="0" smtClean="0"/>
                        <a:t> станок</a:t>
                      </a:r>
                      <a:endParaRPr lang="ru-RU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29870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9870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/>
                </a:tc>
              </a:tr>
              <a:tr h="29870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</a:tr>
              <a:tr h="29870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9870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3131840" y="3429000"/>
          <a:ext cx="2880319" cy="2743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34646"/>
                <a:gridCol w="1021538"/>
                <a:gridCol w="1224135"/>
              </a:tblGrid>
              <a:tr h="52272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№ детали</a:t>
                      </a:r>
                      <a:endParaRPr lang="ru-RU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1-й </a:t>
                      </a:r>
                    </a:p>
                    <a:p>
                      <a:pPr algn="ctr"/>
                      <a:r>
                        <a:rPr lang="ru-RU" dirty="0" smtClean="0"/>
                        <a:t>станок</a:t>
                      </a:r>
                      <a:endParaRPr lang="ru-RU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2-й</a:t>
                      </a:r>
                    </a:p>
                    <a:p>
                      <a:pPr algn="ctr"/>
                      <a:r>
                        <a:rPr lang="ru-RU" dirty="0" smtClean="0"/>
                        <a:t> станок</a:t>
                      </a:r>
                      <a:endParaRPr lang="ru-RU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29870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9870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9870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</a:tr>
              <a:tr h="29870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9870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6084168" y="3429000"/>
          <a:ext cx="2880319" cy="2743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34646"/>
                <a:gridCol w="1021538"/>
                <a:gridCol w="1224135"/>
              </a:tblGrid>
              <a:tr h="52272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№ детали</a:t>
                      </a:r>
                      <a:endParaRPr lang="ru-RU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1-й </a:t>
                      </a:r>
                    </a:p>
                    <a:p>
                      <a:pPr algn="ctr"/>
                      <a:r>
                        <a:rPr lang="ru-RU" dirty="0" smtClean="0"/>
                        <a:t>станок</a:t>
                      </a:r>
                      <a:endParaRPr lang="ru-RU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2-й</a:t>
                      </a:r>
                    </a:p>
                    <a:p>
                      <a:pPr algn="ctr"/>
                      <a:r>
                        <a:rPr lang="ru-RU" dirty="0" smtClean="0"/>
                        <a:t> станок</a:t>
                      </a:r>
                      <a:endParaRPr lang="ru-RU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29870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9870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9870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9870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9870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1115616" y="6309320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Шаг 3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4139952" y="6309320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Шаг 4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7020272" y="6237312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Шаг 5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706090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l"/>
            <a:r>
              <a:rPr lang="ru-RU" sz="3600" dirty="0" smtClean="0"/>
              <a:t>Результат работы алгоритма Джонсона:</a:t>
            </a:r>
            <a:endParaRPr lang="ru-RU" sz="36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51520" y="1340768"/>
          <a:ext cx="8496946" cy="4419600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1036213"/>
                <a:gridCol w="2694153"/>
                <a:gridCol w="2383290"/>
                <a:gridCol w="238329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№ детали</a:t>
                      </a:r>
                      <a:endParaRPr lang="ru-RU" sz="2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Время окончания вытачивания детали</a:t>
                      </a:r>
                      <a:endParaRPr lang="ru-RU" sz="2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Время окончания шлифовки детали</a:t>
                      </a:r>
                      <a:endParaRPr lang="ru-RU" sz="2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Время простоя 2-го станка</a:t>
                      </a:r>
                      <a:endParaRPr lang="ru-RU" sz="24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1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3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3+6=9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3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3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3+4=7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9+7=16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0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5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7+7=14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16+4=20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0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4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14+5=19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20+3=23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0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2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19+7=26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26+2=28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3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i="1" dirty="0" smtClean="0">
                          <a:solidFill>
                            <a:srgbClr val="C00000"/>
                          </a:solidFill>
                        </a:rPr>
                        <a:t>Итого:</a:t>
                      </a:r>
                      <a:endParaRPr lang="ru-RU" sz="3200" b="1" i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i="1" dirty="0" smtClean="0">
                          <a:solidFill>
                            <a:srgbClr val="C00000"/>
                          </a:solidFill>
                        </a:rPr>
                        <a:t>28</a:t>
                      </a:r>
                      <a:endParaRPr lang="ru-RU" sz="3200" b="1" i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i="1" dirty="0" smtClean="0">
                          <a:solidFill>
                            <a:srgbClr val="C00000"/>
                          </a:solidFill>
                        </a:rPr>
                        <a:t>6</a:t>
                      </a:r>
                      <a:endParaRPr lang="ru-RU" sz="3200" b="1" i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51520" y="5949280"/>
            <a:ext cx="8640960" cy="83099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/>
              <a:t>Задание: реализовать алгоритм Джонсона в среде программирования Паскаль (учебник, стр. 259)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Задача коммивояжера </a:t>
            </a: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4077072"/>
            <a:ext cx="8496944" cy="230832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 smtClean="0"/>
              <a:t>На плоскости (в пространстве) расположены N городов, заданы расстояния между каждой парой городов. Требуется</a:t>
            </a:r>
          </a:p>
          <a:p>
            <a:r>
              <a:rPr lang="ru-RU" sz="2400" dirty="0" smtClean="0"/>
              <a:t>найти маршрут минимальной длины с посещением каждого города ровно один раз и с возвращением в исходную точку.</a:t>
            </a:r>
          </a:p>
          <a:p>
            <a:r>
              <a:rPr lang="ru-RU" sz="2400" dirty="0" smtClean="0"/>
              <a:t>В задаче коммивояжера целевой функцией, которую надо минимизировать, является стоимость обхода.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268760"/>
            <a:ext cx="8712968" cy="230832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 smtClean="0"/>
              <a:t>В 1859 г. У. Гамильтон придумал игру «Кругосветное путешествие», состоящую в отыскании такого пути, проходящего через все вершины (города, пункты назначения) графа, чтобы посетить каждую вершину однократно и возвратиться в исходную. Пути, обладающие таким свойством, называются </a:t>
            </a:r>
            <a:r>
              <a:rPr lang="ru-RU" sz="2400" b="1" i="1" dirty="0" smtClean="0"/>
              <a:t>гамильтоновыми циклами.</a:t>
            </a:r>
            <a:endParaRPr lang="ru-RU" sz="24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Постановка задачи коммивояжера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980728"/>
            <a:ext cx="871296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Задача коммивояжера была поставлена в 1934 году. Ее сущность заключается в поиске оптимального маршрута движения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при необходимости посетить все запланированные объекты с наименьшими финансовыми и временными издержками. Как правило, речь идет о простом перемещении по заданным точкам, либо с перевозкой груза небольшого формата на транспортном средстве.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	Задача коммивояжера является одной из знаменитых задач теории комбинаторики и пользуется популярностью благодаря тому, что к ней сводится большое количество практических задач.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	Среди современных практических приложений задачи можно выделить: доставку продуктов в магазин со склада, работу почтальона по разноске корреспонденции, мониторинг объектов (нефтяные вышки, базовые станции сотовых операторов), изготовление отверстий на специализированном станке.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188640"/>
            <a:ext cx="9144000" cy="415498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dirty="0" smtClean="0"/>
              <a:t>Сотруднику компании ООО «Новые технологии» Петрову Н.И. необходимо обновить программный продукт автоматизированного учета в пяти организациях: А, Б, В, Г и Д. Он решил начать свой обход с организации «А», так как она находится на первом этаже дома, в котором проживает Петров. Сотруднику необходимо, спланировать свой маршрут таким образом, чтобы к концу рабочего дня обойти все организации в определенном порядке и выполнив свою работу, вернутся домой (в пункт «А»). В каком порядке Петрову следует обходить организации, чтобы его замкнутый тур был кратчайшим? Расстояния между каждой парой организаций заданы следующей квадратной матрицей (5x5):</a:t>
            </a:r>
            <a:endParaRPr lang="ru-RU" sz="2400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259632" y="4509120"/>
          <a:ext cx="6624735" cy="1981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24947"/>
                <a:gridCol w="1324947"/>
                <a:gridCol w="1324947"/>
                <a:gridCol w="1324947"/>
                <a:gridCol w="1324947"/>
              </a:tblGrid>
              <a:tr h="370840"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7</a:t>
                      </a:r>
                      <a:endParaRPr lang="ru-RU" sz="2000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2</a:t>
                      </a:r>
                      <a:endParaRPr lang="ru-RU" sz="2000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9</a:t>
                      </a:r>
                      <a:endParaRPr lang="ru-RU" sz="2000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7</a:t>
                      </a:r>
                      <a:endParaRPr lang="ru-RU" sz="2000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5</a:t>
                      </a:r>
                      <a:endParaRPr lang="ru-RU" sz="2000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3</a:t>
                      </a:r>
                      <a:endParaRPr lang="ru-RU" sz="2000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9</a:t>
                      </a:r>
                      <a:endParaRPr lang="ru-RU" sz="2000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1</a:t>
                      </a:r>
                      <a:endParaRPr lang="ru-RU" sz="2000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4</a:t>
                      </a:r>
                      <a:endParaRPr lang="ru-RU" sz="2000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8</a:t>
                      </a:r>
                      <a:endParaRPr lang="ru-RU" sz="2000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5</a:t>
                      </a:r>
                      <a:endParaRPr lang="ru-RU" sz="2000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3</a:t>
                      </a:r>
                      <a:endParaRPr lang="ru-RU" sz="2000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5</a:t>
                      </a:r>
                      <a:endParaRPr lang="ru-RU" sz="2000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6</a:t>
                      </a:r>
                      <a:endParaRPr lang="ru-RU" sz="2000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4</a:t>
                      </a:r>
                      <a:endParaRPr lang="ru-RU" sz="2000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7</a:t>
                      </a:r>
                      <a:endParaRPr lang="ru-RU" sz="2000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7</a:t>
                      </a:r>
                      <a:endParaRPr lang="ru-RU" sz="2000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6</a:t>
                      </a:r>
                      <a:endParaRPr lang="ru-RU" sz="2000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3</a:t>
                      </a:r>
                      <a:endParaRPr lang="ru-RU" sz="2000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7</a:t>
                      </a:r>
                      <a:endParaRPr lang="ru-RU" sz="2000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2000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Объект 5"/>
          <p:cNvGraphicFramePr>
            <a:graphicFrameLocks noChangeAspect="1"/>
          </p:cNvGraphicFramePr>
          <p:nvPr/>
        </p:nvGraphicFramePr>
        <p:xfrm flipH="1">
          <a:off x="1691680" y="4509120"/>
          <a:ext cx="427856" cy="356547"/>
        </p:xfrm>
        <a:graphic>
          <a:graphicData uri="http://schemas.openxmlformats.org/presentationml/2006/ole">
            <p:oleObj spid="_x0000_s34819" name="Формула" r:id="rId3" imgW="152280" imgH="126720" progId="Equation.3">
              <p:embed/>
            </p:oleObj>
          </a:graphicData>
        </a:graphic>
      </p:graphicFrame>
      <p:graphicFrame>
        <p:nvGraphicFramePr>
          <p:cNvPr id="34820" name="Object 4"/>
          <p:cNvGraphicFramePr>
            <a:graphicFrameLocks noChangeAspect="1"/>
          </p:cNvGraphicFramePr>
          <p:nvPr/>
        </p:nvGraphicFramePr>
        <p:xfrm>
          <a:off x="3059832" y="4941168"/>
          <a:ext cx="427037" cy="355600"/>
        </p:xfrm>
        <a:graphic>
          <a:graphicData uri="http://schemas.openxmlformats.org/presentationml/2006/ole">
            <p:oleObj spid="_x0000_s34820" name="Формула" r:id="rId4" imgW="152280" imgH="126720" progId="Equation.3">
              <p:embed/>
            </p:oleObj>
          </a:graphicData>
        </a:graphic>
      </p:graphicFrame>
      <p:graphicFrame>
        <p:nvGraphicFramePr>
          <p:cNvPr id="8" name="Object 4"/>
          <p:cNvGraphicFramePr>
            <a:graphicFrameLocks noChangeAspect="1"/>
          </p:cNvGraphicFramePr>
          <p:nvPr/>
        </p:nvGraphicFramePr>
        <p:xfrm>
          <a:off x="4355976" y="5301208"/>
          <a:ext cx="427037" cy="355600"/>
        </p:xfrm>
        <a:graphic>
          <a:graphicData uri="http://schemas.openxmlformats.org/presentationml/2006/ole">
            <p:oleObj spid="_x0000_s34821" name="Формула" r:id="rId5" imgW="152280" imgH="126720" progId="Equation.3">
              <p:embed/>
            </p:oleObj>
          </a:graphicData>
        </a:graphic>
      </p:graphicFrame>
      <p:graphicFrame>
        <p:nvGraphicFramePr>
          <p:cNvPr id="9" name="Object 4"/>
          <p:cNvGraphicFramePr>
            <a:graphicFrameLocks noChangeAspect="1"/>
          </p:cNvGraphicFramePr>
          <p:nvPr/>
        </p:nvGraphicFramePr>
        <p:xfrm>
          <a:off x="5652120" y="5733256"/>
          <a:ext cx="427037" cy="355600"/>
        </p:xfrm>
        <a:graphic>
          <a:graphicData uri="http://schemas.openxmlformats.org/presentationml/2006/ole">
            <p:oleObj spid="_x0000_s34822" name="Формула" r:id="rId6" imgW="152280" imgH="126720" progId="Equation.3">
              <p:embed/>
            </p:oleObj>
          </a:graphicData>
        </a:graphic>
      </p:graphicFrame>
      <p:graphicFrame>
        <p:nvGraphicFramePr>
          <p:cNvPr id="10" name="Object 4"/>
          <p:cNvGraphicFramePr>
            <a:graphicFrameLocks noChangeAspect="1"/>
          </p:cNvGraphicFramePr>
          <p:nvPr/>
        </p:nvGraphicFramePr>
        <p:xfrm>
          <a:off x="7020272" y="6165304"/>
          <a:ext cx="427037" cy="355600"/>
        </p:xfrm>
        <a:graphic>
          <a:graphicData uri="http://schemas.openxmlformats.org/presentationml/2006/ole">
            <p:oleObj spid="_x0000_s34823" name="Формула" r:id="rId7" imgW="152280" imgH="126720" progId="Equation.3">
              <p:embed/>
            </p:oleObj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Теория расписаний 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1196752"/>
            <a:ext cx="8352928" cy="193899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  <a:scene3d>
              <a:camera prst="obliqueTopRight"/>
              <a:lightRig rig="threePt" dir="t"/>
            </a:scene3d>
          </a:bodyPr>
          <a:lstStyle/>
          <a:p>
            <a:r>
              <a:rPr lang="ru-RU" sz="2400" dirty="0" smtClean="0"/>
              <a:t>– это раздел исследования операций, в котором строятся и анализируются математические модели  календарного планирования (т.е. упорядочивания во времени) различных целенаправленных действий с учетом целевой функции и различных ограничений.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475656" y="3429000"/>
            <a:ext cx="6378990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Модели теории расписаний позволяют найти:</a:t>
            </a:r>
            <a:endParaRPr lang="ru-RU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55576" y="4437112"/>
            <a:ext cx="3240360" cy="1008112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Наиболее дешевый порядок выполнения работы</a:t>
            </a:r>
            <a:endParaRPr lang="ru-RU" sz="20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148064" y="4437112"/>
            <a:ext cx="3240360" cy="1008112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Наиболее быстрый порядок выполнения работы</a:t>
            </a:r>
            <a:endParaRPr lang="ru-RU" sz="2000" dirty="0"/>
          </a:p>
        </p:txBody>
      </p:sp>
      <p:cxnSp>
        <p:nvCxnSpPr>
          <p:cNvPr id="10" name="Прямая со стрелкой 9"/>
          <p:cNvCxnSpPr>
            <a:stCxn id="6" idx="2"/>
            <a:endCxn id="7" idx="0"/>
          </p:cNvCxnSpPr>
          <p:nvPr/>
        </p:nvCxnSpPr>
        <p:spPr>
          <a:xfrm flipH="1">
            <a:off x="2375756" y="3890665"/>
            <a:ext cx="2289395" cy="546447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stCxn id="6" idx="2"/>
            <a:endCxn id="8" idx="0"/>
          </p:cNvCxnSpPr>
          <p:nvPr/>
        </p:nvCxnSpPr>
        <p:spPr>
          <a:xfrm>
            <a:off x="4665151" y="3890665"/>
            <a:ext cx="2103093" cy="546447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Прямоугольник 16"/>
          <p:cNvSpPr/>
          <p:nvPr/>
        </p:nvSpPr>
        <p:spPr>
          <a:xfrm>
            <a:off x="3131840" y="5661248"/>
            <a:ext cx="2867836" cy="101566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000" dirty="0" smtClean="0"/>
              <a:t>Задача о шлюзах</a:t>
            </a:r>
          </a:p>
          <a:p>
            <a:r>
              <a:rPr lang="ru-RU" sz="2000" dirty="0" smtClean="0"/>
              <a:t>Задача о станках</a:t>
            </a:r>
          </a:p>
          <a:p>
            <a:r>
              <a:rPr lang="ru-RU" sz="2000" dirty="0" smtClean="0"/>
              <a:t>Задача о коммивояжере</a:t>
            </a:r>
            <a:endParaRPr lang="ru-RU" sz="2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zalexey.ru/blog/blogtour/2014_07_28_nn_shluz/img_10_10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655726" cy="3068960"/>
          </a:xfrm>
          <a:prstGeom prst="rect">
            <a:avLst/>
          </a:prstGeom>
          <a:noFill/>
        </p:spPr>
      </p:pic>
      <p:pic>
        <p:nvPicPr>
          <p:cNvPr id="1028" name="Picture 4" descr="http://www.cruiseinform.ru/upload/medialibrary/bb5/bb5300fd380111d222e8768bdf77dd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27752" y="1"/>
            <a:ext cx="4616248" cy="306896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51520" y="3140968"/>
            <a:ext cx="8640960" cy="156966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/>
              <a:t>Через шлюз последовательно должны пройти </a:t>
            </a:r>
            <a:r>
              <a:rPr lang="en-US" sz="2400" dirty="0" smtClean="0"/>
              <a:t>N </a:t>
            </a:r>
            <a:r>
              <a:rPr lang="ru-RU" sz="2400" dirty="0" smtClean="0"/>
              <a:t> судов. Известно время прохождения каждого судна – </a:t>
            </a:r>
            <a:r>
              <a:rPr lang="en-US" sz="2400" dirty="0" err="1" smtClean="0"/>
              <a:t>t</a:t>
            </a:r>
            <a:r>
              <a:rPr lang="en-US" sz="2400" baseline="-25000" dirty="0" err="1" smtClean="0"/>
              <a:t>i</a:t>
            </a:r>
            <a:r>
              <a:rPr lang="en-US" sz="2400" dirty="0" smtClean="0"/>
              <a:t> </a:t>
            </a:r>
            <a:r>
              <a:rPr lang="ru-RU" sz="2400" dirty="0" smtClean="0"/>
              <a:t> и ущерб от 1 часа простоя в очереди – в денежных единицах. (</a:t>
            </a:r>
            <a:r>
              <a:rPr lang="en-US" sz="2400" dirty="0" err="1" smtClean="0"/>
              <a:t>i</a:t>
            </a:r>
            <a:r>
              <a:rPr lang="en-US" sz="2400" dirty="0" smtClean="0"/>
              <a:t>- </a:t>
            </a:r>
            <a:r>
              <a:rPr lang="ru-RU" sz="2400" dirty="0" smtClean="0"/>
              <a:t>порядковый номер судна в очереди)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179512" y="4797152"/>
            <a:ext cx="7920880" cy="230832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Обозначения:</a:t>
            </a:r>
          </a:p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T1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– время шлюзования 1-ого судна</a:t>
            </a:r>
            <a:endParaRPr lang="en-US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T2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– время шлюзования 2-ого судна</a:t>
            </a:r>
            <a:endParaRPr lang="en-US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U2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– стоимость 1 часа простоя в ожидании своей 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очереди 2-ого судна</a:t>
            </a:r>
          </a:p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U4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=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t1+t2+t3–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время простоя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4-ого судна</a:t>
            </a:r>
          </a:p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U4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·(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t1+t2+t3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) – материальный ущерб от простоя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4-ого судна</a:t>
            </a:r>
            <a:endParaRPr lang="en-US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7" name="Picture 2" descr="DSCN965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59690" y="4769768"/>
            <a:ext cx="2784310" cy="20882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771800" y="332656"/>
            <a:ext cx="6192688" cy="120032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Показатель экономической эффективности работы шлюза связан с суммарным ущербом от простоя судов в ожидании своей очереди</a:t>
            </a:r>
            <a:endParaRPr lang="ru-RU" sz="2400" dirty="0"/>
          </a:p>
        </p:txBody>
      </p:sp>
      <p:pic>
        <p:nvPicPr>
          <p:cNvPr id="16388" name="Picture 4" descr="Правила пропуска судов и составов через шлюзы внутренних водных путей Российской Федерации, ВВП РФ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483768" cy="248376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987824" y="1916832"/>
            <a:ext cx="25922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</a:rPr>
              <a:t>Пример:</a:t>
            </a:r>
            <a:endParaRPr lang="ru-RU" sz="32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3528" y="2492896"/>
            <a:ext cx="8496944" cy="144655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/>
              <a:t>К шлюзу одновременно подошли 4 судна, т.е. суммарный ущерб от простоя в очереди (</a:t>
            </a:r>
            <a:r>
              <a:rPr lang="en-US" sz="2800" dirty="0" smtClean="0"/>
              <a:t>S</a:t>
            </a:r>
            <a:r>
              <a:rPr lang="ru-RU" sz="2800" dirty="0" smtClean="0"/>
              <a:t>)</a:t>
            </a:r>
            <a:r>
              <a:rPr lang="en-US" sz="2800" dirty="0" smtClean="0"/>
              <a:t>:</a:t>
            </a:r>
          </a:p>
          <a:p>
            <a:r>
              <a:rPr lang="en-US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S=U2</a:t>
            </a:r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·</a:t>
            </a:r>
            <a:r>
              <a:rPr lang="en-US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t1+ U3 </a:t>
            </a:r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·(</a:t>
            </a:r>
            <a:r>
              <a:rPr lang="en-US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t1+t2</a:t>
            </a:r>
            <a:r>
              <a:rPr lang="ru-RU" sz="3200" b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) + </a:t>
            </a:r>
            <a:r>
              <a:rPr lang="en-US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U4 </a:t>
            </a:r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·(</a:t>
            </a:r>
            <a:r>
              <a:rPr lang="en-US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t1+t2+t3</a:t>
            </a:r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) 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/>
        </p:nvGraphicFramePr>
        <p:xfrm>
          <a:off x="395536" y="4149080"/>
          <a:ext cx="3209499" cy="1440160"/>
        </p:xfrm>
        <a:graphic>
          <a:graphicData uri="http://schemas.openxmlformats.org/presentationml/2006/ole">
            <p:oleObj spid="_x0000_s16389" name="Формула" r:id="rId4" imgW="990360" imgH="444240" progId="Equation.3">
              <p:embed/>
            </p:oleObj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3707904" y="4149080"/>
            <a:ext cx="5184576" cy="224676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/>
              <a:t>Задача состоит в том, чтобы определить такой порядок пропуска судов через шлюз, при котором величина </a:t>
            </a:r>
            <a:r>
              <a:rPr lang="en-US" sz="2800" b="1" i="1" dirty="0" smtClean="0">
                <a:solidFill>
                  <a:srgbClr val="C00000"/>
                </a:solidFill>
              </a:rPr>
              <a:t>S</a:t>
            </a:r>
            <a:r>
              <a:rPr lang="ru-RU" sz="2800" dirty="0" smtClean="0"/>
              <a:t> будет минимальной.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Математический анализ: 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1340768"/>
            <a:ext cx="84249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err="1" smtClean="0">
                <a:solidFill>
                  <a:schemeClr val="accent2">
                    <a:lumMod val="50000"/>
                  </a:schemeClr>
                </a:solidFill>
              </a:rPr>
              <a:t>S</a:t>
            </a:r>
            <a:r>
              <a:rPr lang="en-US" sz="2400" b="1" i="1" baseline="-25000" dirty="0" err="1" smtClean="0">
                <a:solidFill>
                  <a:schemeClr val="accent2">
                    <a:lumMod val="50000"/>
                  </a:schemeClr>
                </a:solidFill>
              </a:rPr>
              <a:t>min</a:t>
            </a:r>
            <a:r>
              <a:rPr lang="en-US" sz="2400" b="1" i="1" baseline="-250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sz="2400" b="1" i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</a:rPr>
              <a:t>достигается в том случае, если судна пропускаются в порядке убывания величины </a:t>
            </a:r>
            <a:endParaRPr lang="ru-RU" sz="2400" b="1" i="1" baseline="-25000" dirty="0">
              <a:solidFill>
                <a:schemeClr val="accent2">
                  <a:lumMod val="50000"/>
                </a:schemeClr>
              </a:solidFill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/>
        </p:nvGraphicFramePr>
        <p:xfrm>
          <a:off x="4644008" y="1700808"/>
          <a:ext cx="532953" cy="960035"/>
        </p:xfrm>
        <a:graphic>
          <a:graphicData uri="http://schemas.openxmlformats.org/presentationml/2006/ole">
            <p:oleObj spid="_x0000_s17410" name="Формула" r:id="rId3" imgW="228600" imgH="431640" progId="Equation.3">
              <p:embed/>
            </p:oleObj>
          </a:graphicData>
        </a:graphic>
      </p:graphicFrame>
      <p:graphicFrame>
        <p:nvGraphicFramePr>
          <p:cNvPr id="17411" name="Object 3"/>
          <p:cNvGraphicFramePr>
            <a:graphicFrameLocks noChangeAspect="1"/>
          </p:cNvGraphicFramePr>
          <p:nvPr/>
        </p:nvGraphicFramePr>
        <p:xfrm>
          <a:off x="3275856" y="5013176"/>
          <a:ext cx="533400" cy="960437"/>
        </p:xfrm>
        <a:graphic>
          <a:graphicData uri="http://schemas.openxmlformats.org/presentationml/2006/ole">
            <p:oleObj spid="_x0000_s17411" name="Формула" r:id="rId4" imgW="228600" imgH="431640" progId="Equation.3">
              <p:embed/>
            </p:oleObj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23528" y="2708920"/>
            <a:ext cx="8568952" cy="83099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/>
              <a:t>Если </a:t>
            </a:r>
            <a:r>
              <a:rPr lang="en-US" sz="2400" dirty="0" smtClean="0"/>
              <a:t>T1= T2</a:t>
            </a:r>
            <a:r>
              <a:rPr lang="ru-RU" sz="2400" dirty="0" smtClean="0"/>
              <a:t>, </a:t>
            </a:r>
            <a:r>
              <a:rPr lang="en-US" sz="2400" dirty="0" smtClean="0"/>
              <a:t>U1≠U2</a:t>
            </a:r>
            <a:r>
              <a:rPr lang="ru-RU" sz="2400" dirty="0" smtClean="0"/>
              <a:t>, то пропускается вперед судно с более дорогим простоем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323528" y="3717032"/>
            <a:ext cx="8496944" cy="830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/>
              <a:t>Если </a:t>
            </a:r>
            <a:r>
              <a:rPr lang="en-US" sz="2400" dirty="0" smtClean="0"/>
              <a:t>U1=U2</a:t>
            </a:r>
            <a:r>
              <a:rPr lang="ru-RU" sz="2400" dirty="0" smtClean="0"/>
              <a:t>, </a:t>
            </a:r>
            <a:r>
              <a:rPr lang="en-US" sz="2400" dirty="0" smtClean="0"/>
              <a:t>T1≠T2</a:t>
            </a:r>
            <a:r>
              <a:rPr lang="ru-RU" sz="2400" dirty="0" smtClean="0"/>
              <a:t>, то пропускается вперед судно с более быстрым шлюзованием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1691680" y="4869160"/>
            <a:ext cx="15841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Критерий убывания величины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3851920" y="5085184"/>
            <a:ext cx="3600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≡</a:t>
            </a:r>
            <a:endParaRPr lang="ru-RU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4283968" y="4869160"/>
            <a:ext cx="19442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Критерию возрастания величины</a:t>
            </a:r>
            <a:endParaRPr lang="ru-RU" sz="2400" dirty="0"/>
          </a:p>
        </p:txBody>
      </p:sp>
      <p:graphicFrame>
        <p:nvGraphicFramePr>
          <p:cNvPr id="11" name="Object 3"/>
          <p:cNvGraphicFramePr>
            <a:graphicFrameLocks noChangeAspect="1"/>
          </p:cNvGraphicFramePr>
          <p:nvPr/>
        </p:nvGraphicFramePr>
        <p:xfrm>
          <a:off x="6228184" y="4941168"/>
          <a:ext cx="533400" cy="1008112"/>
        </p:xfrm>
        <a:graphic>
          <a:graphicData uri="http://schemas.openxmlformats.org/presentationml/2006/ole">
            <p:oleObj spid="_x0000_s17412" name="Формула" r:id="rId5" imgW="228600" imgH="4316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dirty="0" smtClean="0"/>
              <a:t>Решение в электронных таблицах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51520" y="908720"/>
            <a:ext cx="8640960" cy="120032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Задача.</a:t>
            </a:r>
          </a:p>
          <a:p>
            <a:r>
              <a:rPr lang="ru-RU" sz="2400" dirty="0" smtClean="0"/>
              <a:t>Пять судов выстроились в очередь к шлюзу в порядке их прибытия</a:t>
            </a:r>
            <a:endParaRPr lang="ru-RU" sz="24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51520" y="2276872"/>
          <a:ext cx="8640960" cy="2072640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1584178"/>
                <a:gridCol w="1296142"/>
                <a:gridCol w="1440160"/>
                <a:gridCol w="1440160"/>
                <a:gridCol w="1440160"/>
                <a:gridCol w="144016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№ судна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1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2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3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4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5</a:t>
                      </a:r>
                      <a:endParaRPr lang="ru-R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Время шлюзования(</a:t>
                      </a:r>
                      <a:r>
                        <a:rPr lang="ru-RU" dirty="0" err="1" smtClean="0"/>
                        <a:t>усл</a:t>
                      </a:r>
                      <a:r>
                        <a:rPr lang="ru-RU" dirty="0" smtClean="0"/>
                        <a:t>. время)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45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36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28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24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72</a:t>
                      </a:r>
                      <a:endParaRPr lang="ru-R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Ущерб</a:t>
                      </a:r>
                      <a:r>
                        <a:rPr lang="ru-RU" baseline="0" dirty="0" smtClean="0"/>
                        <a:t> от простоя(у. е.)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5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12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7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4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3</a:t>
                      </a:r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23528" y="4437112"/>
            <a:ext cx="35283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</a:rPr>
              <a:t>Общий ущерб от простоя:</a:t>
            </a:r>
            <a:endParaRPr lang="ru-RU" sz="20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graphicFrame>
        <p:nvGraphicFramePr>
          <p:cNvPr id="18434" name="Object 2"/>
          <p:cNvGraphicFramePr>
            <a:graphicFrameLocks noChangeAspect="1"/>
          </p:cNvGraphicFramePr>
          <p:nvPr/>
        </p:nvGraphicFramePr>
        <p:xfrm>
          <a:off x="323528" y="4725144"/>
          <a:ext cx="2407940" cy="1080120"/>
        </p:xfrm>
        <a:graphic>
          <a:graphicData uri="http://schemas.openxmlformats.org/presentationml/2006/ole">
            <p:oleObj spid="_x0000_s18434" name="Формула" r:id="rId3" imgW="990360" imgH="444240" progId="Equation.3">
              <p:embed/>
            </p:oleObj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555776" y="5013176"/>
            <a:ext cx="65882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/>
              <a:t>=</a:t>
            </a:r>
            <a:r>
              <a:rPr lang="en-US" sz="2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U2</a:t>
            </a:r>
            <a:r>
              <a:rPr lang="ru-RU" sz="2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·</a:t>
            </a:r>
            <a:r>
              <a:rPr lang="en-US" sz="2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t1+U3</a:t>
            </a:r>
            <a:r>
              <a:rPr lang="ru-RU" sz="2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·(</a:t>
            </a:r>
            <a:r>
              <a:rPr lang="en-US" sz="2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t1+t2</a:t>
            </a:r>
            <a:r>
              <a:rPr lang="ru-RU" sz="2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)+</a:t>
            </a:r>
            <a:r>
              <a:rPr lang="en-US" sz="2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U4</a:t>
            </a:r>
            <a:r>
              <a:rPr lang="ru-RU" sz="2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·(</a:t>
            </a:r>
            <a:r>
              <a:rPr lang="en-US" sz="2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t1+t2+t3</a:t>
            </a:r>
            <a:r>
              <a:rPr lang="ru-RU" sz="2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)+</a:t>
            </a:r>
            <a:r>
              <a:rPr lang="en-US" sz="2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U</a:t>
            </a:r>
            <a:r>
              <a:rPr lang="ru-RU" sz="2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5· (</a:t>
            </a:r>
            <a:r>
              <a:rPr lang="en-US" sz="2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t1+t2+t3</a:t>
            </a:r>
            <a:r>
              <a:rPr lang="ru-RU" sz="2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+</a:t>
            </a:r>
            <a:r>
              <a:rPr lang="en-US" sz="2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</a:t>
            </a:r>
            <a:r>
              <a:rPr lang="ru-RU" sz="2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4) </a:t>
            </a:r>
          </a:p>
          <a:p>
            <a:r>
              <a:rPr lang="ru-RU" sz="2200" dirty="0" smtClean="0"/>
              <a:t> </a:t>
            </a:r>
            <a:endParaRPr lang="ru-RU" sz="2200" dirty="0"/>
          </a:p>
        </p:txBody>
      </p:sp>
      <p:sp>
        <p:nvSpPr>
          <p:cNvPr id="8" name="TextBox 7"/>
          <p:cNvSpPr txBox="1"/>
          <p:nvPr/>
        </p:nvSpPr>
        <p:spPr>
          <a:xfrm>
            <a:off x="2915816" y="5517232"/>
            <a:ext cx="5472608" cy="5847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accent2">
                    <a:lumMod val="50000"/>
                  </a:schemeClr>
                </a:solidFill>
              </a:rPr>
              <a:t>S=1942 </a:t>
            </a:r>
            <a:r>
              <a:rPr lang="ru-RU" sz="3200" dirty="0" err="1" smtClean="0">
                <a:solidFill>
                  <a:schemeClr val="accent2">
                    <a:lumMod val="50000"/>
                  </a:schemeClr>
                </a:solidFill>
              </a:rPr>
              <a:t>усл.ден.ед</a:t>
            </a: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.(</a:t>
            </a:r>
            <a:r>
              <a:rPr lang="en-US" sz="3200" dirty="0" smtClean="0">
                <a:solidFill>
                  <a:schemeClr val="accent2">
                    <a:lumMod val="50000"/>
                  </a:schemeClr>
                </a:solidFill>
              </a:rPr>
              <a:t>≠min</a:t>
            </a: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</a:rPr>
              <a:t>)</a:t>
            </a:r>
            <a:endParaRPr lang="ru-RU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6211669"/>
            <a:ext cx="9144000" cy="70788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dirty="0" smtClean="0"/>
              <a:t>С помощью </a:t>
            </a:r>
            <a:r>
              <a:rPr lang="en-US" sz="2000" dirty="0" smtClean="0"/>
              <a:t>MS Excel </a:t>
            </a:r>
            <a:r>
              <a:rPr lang="ru-RU" sz="2000" dirty="0" smtClean="0"/>
              <a:t>найти оптимальный порядок шлюзования судов, обеспечивающий минимальный ущерб от простоя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Задача о двух станках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0" y="1348800"/>
            <a:ext cx="8640960" cy="55092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dirty="0" smtClean="0"/>
              <a:t>	Имеются два обрабатывающих станка (токарный и шлифовальный). Требуется изготовить детали, каждая из которых сначала обрабатывается на первом станке, а затем на втором. </a:t>
            </a:r>
          </a:p>
          <a:p>
            <a:r>
              <a:rPr lang="ru-RU" sz="3200" dirty="0" smtClean="0"/>
              <a:t>	Время обработки </a:t>
            </a:r>
            <a:r>
              <a:rPr lang="en-US" sz="3200" dirty="0" err="1" smtClean="0"/>
              <a:t>i</a:t>
            </a:r>
            <a:r>
              <a:rPr lang="ru-RU" sz="3200" dirty="0" smtClean="0"/>
              <a:t>-</a:t>
            </a:r>
            <a:r>
              <a:rPr lang="ru-RU" sz="3200" dirty="0" err="1" smtClean="0"/>
              <a:t>й</a:t>
            </a:r>
            <a:r>
              <a:rPr lang="ru-RU" sz="3200" dirty="0" smtClean="0"/>
              <a:t> детали на </a:t>
            </a:r>
            <a:r>
              <a:rPr lang="en-US" sz="3200" dirty="0" smtClean="0"/>
              <a:t>j-</a:t>
            </a:r>
            <a:r>
              <a:rPr lang="ru-RU" sz="3200" dirty="0" smtClean="0"/>
              <a:t>м станке известно и равно </a:t>
            </a:r>
            <a:r>
              <a:rPr lang="en-US" sz="3200" dirty="0" err="1" smtClean="0"/>
              <a:t>t</a:t>
            </a:r>
            <a:r>
              <a:rPr lang="en-US" sz="3200" baseline="-25000" dirty="0" err="1" smtClean="0"/>
              <a:t>ij</a:t>
            </a:r>
            <a:r>
              <a:rPr lang="ru-RU" sz="3200" dirty="0" smtClean="0"/>
              <a:t>. Необходимо выбрать такой порядок обработки(расписание работы станков), чтобы полное время </a:t>
            </a:r>
            <a:r>
              <a:rPr lang="ru-RU" sz="3200" dirty="0" err="1" smtClean="0"/>
              <a:t>Т</a:t>
            </a:r>
            <a:r>
              <a:rPr lang="ru-RU" sz="3200" baseline="-25000" dirty="0" err="1" smtClean="0"/>
              <a:t>общ</a:t>
            </a:r>
            <a:r>
              <a:rPr lang="ru-RU" sz="3200" dirty="0" smtClean="0"/>
              <a:t>, затраченное на изготовление всех деталей, было минимальным.</a:t>
            </a:r>
            <a:endParaRPr lang="ru-RU" sz="32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51520" y="908720"/>
            <a:ext cx="3312368" cy="43204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srgbClr val="0070C0"/>
                </a:solidFill>
              </a:rPr>
              <a:t>Постановка задачи:</a:t>
            </a:r>
            <a:endParaRPr lang="ru-RU" sz="24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620688"/>
            <a:ext cx="8640960" cy="95410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/>
              <a:t>Требуется изготовить 5 деталей, обрабатывая каждую поочередно на двух станках. 	</a:t>
            </a:r>
            <a:endParaRPr lang="ru-RU" sz="28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79512" y="260648"/>
            <a:ext cx="7344816" cy="43204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srgbClr val="0070C0"/>
                </a:solidFill>
              </a:rPr>
              <a:t>Расчет полного времени обработки на двух станках</a:t>
            </a:r>
            <a:endParaRPr lang="ru-RU" sz="2400" dirty="0">
              <a:solidFill>
                <a:srgbClr val="0070C0"/>
              </a:solidFill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683568" y="1556792"/>
          <a:ext cx="7560841" cy="2194560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1665948"/>
                <a:gridCol w="2947446"/>
                <a:gridCol w="2947447"/>
              </a:tblGrid>
              <a:tr h="31203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№ детали</a:t>
                      </a:r>
                      <a:endParaRPr lang="ru-RU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Время вытачивания</a:t>
                      </a:r>
                      <a:endParaRPr lang="ru-RU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Время шлифовки</a:t>
                      </a:r>
                      <a:endParaRPr lang="ru-RU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1203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/>
                </a:tc>
              </a:tr>
              <a:tr h="31203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</a:tr>
              <a:tr h="31203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/>
                </a:tc>
              </a:tr>
              <a:tr h="31203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</a:tr>
              <a:tr h="31203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323528" y="3789040"/>
          <a:ext cx="8496946" cy="2865120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1036213"/>
                <a:gridCol w="2694153"/>
                <a:gridCol w="2383290"/>
                <a:gridCol w="238329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№ детали</a:t>
                      </a:r>
                      <a:endParaRPr lang="ru-RU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Время окончания вытачивания детали</a:t>
                      </a:r>
                      <a:endParaRPr lang="ru-RU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Время окончания шлифовки детали</a:t>
                      </a:r>
                      <a:endParaRPr lang="ru-RU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Время простоя 2-го станка</a:t>
                      </a:r>
                      <a:endParaRPr lang="ru-RU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3+6=9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3+7=10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10+2=12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10+4=14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14+7=21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14+5=19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21+3=24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19+7=26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26+4=30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>
                          <a:solidFill>
                            <a:srgbClr val="C00000"/>
                          </a:solidFill>
                        </a:rPr>
                        <a:t>Итого:</a:t>
                      </a:r>
                      <a:endParaRPr lang="ru-RU" b="1" i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>
                          <a:solidFill>
                            <a:srgbClr val="C00000"/>
                          </a:solidFill>
                        </a:rPr>
                        <a:t>30</a:t>
                      </a:r>
                      <a:endParaRPr lang="ru-RU" b="1" i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i="1" dirty="0" smtClean="0">
                          <a:solidFill>
                            <a:srgbClr val="C00000"/>
                          </a:solidFill>
                        </a:rPr>
                        <a:t>8</a:t>
                      </a:r>
                      <a:endParaRPr lang="ru-RU" b="1" i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850106"/>
          </a:xfrm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2700"/>
          </a:effectLst>
        </p:spPr>
        <p:txBody>
          <a:bodyPr/>
          <a:lstStyle/>
          <a:p>
            <a:r>
              <a:rPr lang="ru-RU" dirty="0" smtClean="0"/>
              <a:t>Алгоритм решения задачи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79512" y="980728"/>
            <a:ext cx="8712968" cy="569386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</a:rPr>
              <a:t>Алгоритм Джонсона: </a:t>
            </a:r>
            <a:r>
              <a:rPr lang="ru-RU" sz="2800" dirty="0" smtClean="0"/>
              <a:t>расставить очередность обработки деталей так, чтобы минимизировать время простоя 2-го станка:</a:t>
            </a:r>
          </a:p>
          <a:p>
            <a:pPr marL="457200" indent="-457200">
              <a:buAutoNum type="arabicPeriod"/>
            </a:pPr>
            <a:r>
              <a:rPr lang="ru-RU" sz="2800" dirty="0" smtClean="0"/>
              <a:t>Среди всех времен </a:t>
            </a:r>
            <a:r>
              <a:rPr lang="en-US" sz="2800" b="1" i="1" dirty="0" err="1" smtClean="0">
                <a:solidFill>
                  <a:srgbClr val="C00000"/>
                </a:solidFill>
              </a:rPr>
              <a:t>t</a:t>
            </a:r>
            <a:r>
              <a:rPr lang="en-US" sz="2800" b="1" i="1" baseline="-25000" dirty="0" err="1" smtClean="0">
                <a:solidFill>
                  <a:srgbClr val="C00000"/>
                </a:solidFill>
              </a:rPr>
              <a:t>ij</a:t>
            </a:r>
            <a:r>
              <a:rPr lang="ru-RU" sz="2800" dirty="0" smtClean="0"/>
              <a:t> выбрать минимальное значение(если их несколько- взять любое).</a:t>
            </a:r>
          </a:p>
          <a:p>
            <a:pPr marL="457200" indent="-457200">
              <a:buAutoNum type="arabicPeriod"/>
            </a:pPr>
            <a:r>
              <a:rPr lang="ru-RU" sz="2800" dirty="0" smtClean="0"/>
              <a:t>Если это время обработки на 1-м станке, то переместить запись в начало списка, иначе – в конец списка.</a:t>
            </a:r>
          </a:p>
          <a:p>
            <a:pPr marL="457200" indent="-457200">
              <a:buAutoNum type="arabicPeriod"/>
            </a:pPr>
            <a:r>
              <a:rPr lang="ru-RU" sz="2800" dirty="0" smtClean="0"/>
              <a:t>Исключить эту деталь из рассмотрения и повторить действия 1 и 2 с оставшимися деталями.</a:t>
            </a:r>
          </a:p>
          <a:p>
            <a:pPr marL="457200" indent="-457200">
              <a:buAutoNum type="arabicPeriod"/>
            </a:pPr>
            <a:r>
              <a:rPr lang="ru-RU" sz="2800" dirty="0" smtClean="0"/>
              <a:t>После </a:t>
            </a:r>
            <a:r>
              <a:rPr lang="en-US" sz="2800" b="1" i="1" dirty="0" smtClean="0">
                <a:solidFill>
                  <a:srgbClr val="C00000"/>
                </a:solidFill>
              </a:rPr>
              <a:t>m</a:t>
            </a:r>
            <a:r>
              <a:rPr lang="en-US" sz="2800" dirty="0" smtClean="0"/>
              <a:t> </a:t>
            </a:r>
            <a:r>
              <a:rPr lang="ru-RU" sz="2800" dirty="0" smtClean="0"/>
              <a:t>шагов будет получен оптимальный порядок обработки деталей.</a:t>
            </a:r>
          </a:p>
          <a:p>
            <a:pPr marL="457200" indent="-457200">
              <a:buAutoNum type="arabicPeriod"/>
            </a:pP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328</TotalTime>
  <Words>965</Words>
  <Application>Microsoft Office PowerPoint</Application>
  <PresentationFormat>Экран (4:3)</PresentationFormat>
  <Paragraphs>296</Paragraphs>
  <Slides>14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Тема Office</vt:lpstr>
      <vt:lpstr>Формула</vt:lpstr>
      <vt:lpstr>Задачи теории расписаний</vt:lpstr>
      <vt:lpstr>Теория расписаний </vt:lpstr>
      <vt:lpstr>Слайд 3</vt:lpstr>
      <vt:lpstr>Слайд 4</vt:lpstr>
      <vt:lpstr>Математический анализ: </vt:lpstr>
      <vt:lpstr>Решение в электронных таблицах</vt:lpstr>
      <vt:lpstr>Задача о двух станках</vt:lpstr>
      <vt:lpstr>Слайд 8</vt:lpstr>
      <vt:lpstr>Алгоритм решения задачи</vt:lpstr>
      <vt:lpstr>Слайд 10</vt:lpstr>
      <vt:lpstr>Результат работы алгоритма Джонсона:</vt:lpstr>
      <vt:lpstr>Задача коммивояжера </vt:lpstr>
      <vt:lpstr>Постановка задачи коммивояжера</vt:lpstr>
      <vt:lpstr>Слайд 14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Дом</dc:creator>
  <cp:lastModifiedBy>Дом</cp:lastModifiedBy>
  <cp:revision>27</cp:revision>
  <dcterms:created xsi:type="dcterms:W3CDTF">2016-04-10T14:43:50Z</dcterms:created>
  <dcterms:modified xsi:type="dcterms:W3CDTF">2017-04-23T17:17:51Z</dcterms:modified>
</cp:coreProperties>
</file>