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  <p:sldMasterId id="2147483662" r:id="rId3"/>
  </p:sldMasterIdLst>
  <p:notesMasterIdLst>
    <p:notesMasterId r:id="rId15"/>
  </p:notesMasterIdLst>
  <p:handoutMasterIdLst>
    <p:handoutMasterId r:id="rId16"/>
  </p:handoutMasterIdLst>
  <p:sldIdLst>
    <p:sldId id="256" r:id="rId4"/>
    <p:sldId id="259" r:id="rId5"/>
    <p:sldId id="260" r:id="rId6"/>
    <p:sldId id="261" r:id="rId7"/>
    <p:sldId id="263" r:id="rId8"/>
    <p:sldId id="264" r:id="rId9"/>
    <p:sldId id="266" r:id="rId10"/>
    <p:sldId id="262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9C5C2E-3C1D-4555-88A5-F5537B420546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3C455-99CA-4DD4-8D54-45FD4B8360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14E1A-BB83-4000-A0B5-5C9B5B0CD1F8}" type="datetimeFigureOut">
              <a:rPr lang="ru-RU" smtClean="0"/>
              <a:pPr/>
              <a:t>09.04.2017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C81DE6-0007-44B5-AE7B-E78857D23A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5" name="Верхний колонтитул 4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275856" y="5877272"/>
            <a:ext cx="2133600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31840" y="620688"/>
            <a:ext cx="2895600" cy="365125"/>
          </a:xfrm>
        </p:spPr>
        <p:txBody>
          <a:bodyPr/>
          <a:lstStyle/>
          <a:p>
            <a:r>
              <a:rPr lang="ru-RU" smtClean="0"/>
              <a:t>Рис.1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5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61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8C07E3-B7A2-4368-9F8A-F7612562EEE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1BEB1-15AD-4CAC-81AC-B6FB15CCC15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6.xml"/><Relationship Id="rId1" Type="http://schemas.openxmlformats.org/officeDocument/2006/relationships/video" Target="file:///C:\Users\&#1045;&#1083;&#1077;&#1085;&#1072;\Desktop\IMG_9238.mov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ic.academic.ru/dic.nsf/ruwiki/6165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Мультипликация.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Исследовательский проект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99992" y="3789040"/>
            <a:ext cx="4104456" cy="1775048"/>
          </a:xfrm>
        </p:spPr>
        <p:txBody>
          <a:bodyPr>
            <a:normAutofit fontScale="25000" lnSpcReduction="20000"/>
          </a:bodyPr>
          <a:lstStyle/>
          <a:p>
            <a:r>
              <a:rPr lang="ru-RU" sz="5600" dirty="0" smtClean="0"/>
              <a:t> 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Выполнила: Ахметова Альбина 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 уч-ся «8В» класса МАОУ«СОШ»№7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 Руководитель: </a:t>
            </a:r>
          </a:p>
          <a:p>
            <a:pPr algn="l"/>
            <a:r>
              <a:rPr lang="ru-RU" sz="6400" dirty="0" smtClean="0">
                <a:solidFill>
                  <a:schemeClr val="tx1"/>
                </a:solidFill>
              </a:rPr>
              <a:t>Крушина М.Ю.«учитель мировой художественной культуры </a:t>
            </a:r>
            <a:r>
              <a:rPr lang="ru-RU" sz="6400" b="1" dirty="0" smtClean="0">
                <a:solidFill>
                  <a:schemeClr val="tx1"/>
                </a:solidFill>
              </a:rPr>
              <a:t>»</a:t>
            </a:r>
            <a:r>
              <a:rPr lang="ru-RU" sz="6400" dirty="0" smtClean="0">
                <a:solidFill>
                  <a:schemeClr val="tx1"/>
                </a:solidFill>
              </a:rPr>
              <a:t> МАОУ «СОШ»№7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187624" y="620688"/>
            <a:ext cx="6768752" cy="936104"/>
          </a:xfrm>
        </p:spPr>
        <p:txBody>
          <a:bodyPr/>
          <a:lstStyle/>
          <a:p>
            <a:r>
              <a:rPr lang="ru-RU" sz="1800" dirty="0" smtClean="0">
                <a:solidFill>
                  <a:schemeClr val="tx1"/>
                </a:solidFill>
              </a:rPr>
              <a:t>Муниципальное автономное общеобразовательное учреждение</a:t>
            </a:r>
          </a:p>
          <a:p>
            <a:r>
              <a:rPr lang="ru-RU" sz="1800" dirty="0" smtClean="0">
                <a:solidFill>
                  <a:schemeClr val="tx1"/>
                </a:solidFill>
              </a:rPr>
              <a:t>«Средняя общеобразовательная школа №7»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6" name="IMG_9238.mo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404664"/>
            <a:ext cx="7920880" cy="59406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Заключение 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Исходя из моей работы, можно сделать следующие выводы: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1. С момента выхода первого мультфильма прошло больше 100 лет, но их популярность не угасает.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2.. Съемки мультфильмов – очень кропотливая работа!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3. Зная основные секреты создания мультфильмов, при наличии доступного технического обеспечения, можно создать свой собственный мультфильм.</a:t>
            </a:r>
          </a:p>
          <a:p>
            <a:pPr algn="just">
              <a:buNone/>
            </a:pP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        Таким образом, я  сумела достичь цели нашего исследования. Выдвинутая мною  в начале исследования гипотеза подтвердилась. Полученные в ходе исследования знания позволили увеличить интерес окружающих к искусству мультипликации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54461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400" i="1" dirty="0" smtClean="0"/>
              <a:t>    </a:t>
            </a:r>
            <a:r>
              <a:rPr lang="ru-RU" sz="2800" i="1" dirty="0" smtClean="0"/>
              <a:t>Актуальность</a:t>
            </a:r>
            <a:r>
              <a:rPr lang="ru-RU" sz="2400" dirty="0" smtClean="0"/>
              <a:t>: </a:t>
            </a:r>
            <a:r>
              <a:rPr lang="ru-RU" sz="2000" dirty="0" smtClean="0"/>
              <a:t>21 век – </a:t>
            </a:r>
            <a:r>
              <a:rPr lang="ru-RU" sz="2000" dirty="0" err="1" smtClean="0"/>
              <a:t>век</a:t>
            </a:r>
            <a:r>
              <a:rPr lang="ru-RU" sz="2000" dirty="0" smtClean="0"/>
              <a:t> компьютерных технологий. Современные условия диктуют и новые требования к человеку: сегодня востребованы активные, коммуникабельные, творческие личности, способные масштабно мыслить и действовать. Искусство анимации и представляет собой совокупность различных видов деятельности. </a:t>
            </a:r>
          </a:p>
          <a:p>
            <a:pPr algn="just">
              <a:buNone/>
            </a:pPr>
            <a:r>
              <a:rPr lang="ru-RU" sz="2000" dirty="0" smtClean="0"/>
              <a:t>      </a:t>
            </a:r>
            <a:r>
              <a:rPr lang="ru-RU" sz="2800" i="1" dirty="0" smtClean="0"/>
              <a:t>Цель</a:t>
            </a:r>
            <a:r>
              <a:rPr lang="ru-RU" sz="2400" i="1" dirty="0" smtClean="0"/>
              <a:t>:</a:t>
            </a:r>
            <a:r>
              <a:rPr lang="ru-RU" sz="2000" dirty="0" smtClean="0"/>
              <a:t>Раскрыть секреты создания мультфильма и создать собственный мультфильм.</a:t>
            </a:r>
          </a:p>
          <a:p>
            <a:pPr algn="just">
              <a:buNone/>
            </a:pPr>
            <a:r>
              <a:rPr lang="ru-RU" sz="2400" i="1" dirty="0" smtClean="0"/>
              <a:t>     </a:t>
            </a:r>
            <a:r>
              <a:rPr lang="ru-RU" sz="2800" i="1" dirty="0" smtClean="0"/>
              <a:t>Задачи:</a:t>
            </a:r>
            <a:endParaRPr lang="ru-RU" sz="2400" i="1" dirty="0" smtClean="0"/>
          </a:p>
          <a:p>
            <a:pPr algn="just">
              <a:buNone/>
            </a:pPr>
            <a:r>
              <a:rPr lang="ru-RU" sz="2000" dirty="0" smtClean="0"/>
              <a:t>  1)Изучить историю мультипликации и классификацию мультфильмов;</a:t>
            </a:r>
          </a:p>
          <a:p>
            <a:pPr algn="just">
              <a:buNone/>
            </a:pPr>
            <a:r>
              <a:rPr lang="ru-RU" sz="2000" dirty="0" smtClean="0"/>
              <a:t>  2)Выяснить этапы подготовки и создания мультфильма;</a:t>
            </a:r>
          </a:p>
          <a:p>
            <a:pPr algn="just">
              <a:buNone/>
            </a:pPr>
            <a:r>
              <a:rPr lang="ru-RU" sz="2000" dirty="0" smtClean="0"/>
              <a:t>  3)По алгоритму мультипликационного творчества создать в домашних условиях мультфильм своими руками</a:t>
            </a:r>
            <a:r>
              <a:rPr lang="ru-RU" sz="2400" dirty="0" smtClean="0"/>
              <a:t>.</a:t>
            </a:r>
          </a:p>
          <a:p>
            <a:pPr algn="just">
              <a:buNone/>
            </a:pPr>
            <a:endParaRPr lang="ru-RU" sz="2400" i="1" dirty="0" smtClean="0"/>
          </a:p>
          <a:p>
            <a:pPr>
              <a:buNone/>
            </a:pPr>
            <a:endParaRPr lang="ru-RU" sz="2400" i="1" dirty="0" smtClean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454820" y="74711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764704"/>
            <a:ext cx="8301608" cy="5361459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</a:t>
            </a:r>
            <a:r>
              <a:rPr lang="ru-RU" sz="2800" i="1" dirty="0" smtClean="0"/>
              <a:t>Гипотеза:</a:t>
            </a:r>
            <a:endParaRPr lang="ru-RU" sz="2400" i="1" dirty="0" smtClean="0"/>
          </a:p>
          <a:p>
            <a:pPr algn="just">
              <a:buNone/>
            </a:pPr>
            <a:r>
              <a:rPr lang="ru-RU" sz="2000" dirty="0" smtClean="0"/>
              <a:t>     Я предполагаю, что если выяснить  секреты мультипликации, условия и этапы создания мультипликационного фильма, то смогу  самостоятельно создать мультфильм в домашних условиях.</a:t>
            </a:r>
          </a:p>
          <a:p>
            <a:pPr>
              <a:buNone/>
            </a:pPr>
            <a:r>
              <a:rPr lang="ru-RU" sz="2000" i="1" dirty="0" smtClean="0"/>
              <a:t>     </a:t>
            </a:r>
          </a:p>
          <a:p>
            <a:pPr>
              <a:buNone/>
            </a:pPr>
            <a:r>
              <a:rPr lang="ru-RU" sz="2000" i="1" dirty="0" smtClean="0"/>
              <a:t>        </a:t>
            </a:r>
            <a:r>
              <a:rPr lang="ru-RU" sz="2800" i="1" dirty="0" smtClean="0"/>
              <a:t>Методы, используемые в проекте</a:t>
            </a:r>
            <a:r>
              <a:rPr lang="ru-RU" sz="2800" dirty="0" smtClean="0"/>
              <a:t>:</a:t>
            </a:r>
            <a:endParaRPr lang="ru-RU" sz="2400" dirty="0" smtClean="0"/>
          </a:p>
          <a:p>
            <a:pPr>
              <a:buNone/>
            </a:pPr>
            <a:r>
              <a:rPr lang="ru-RU" sz="2000" dirty="0" smtClean="0"/>
              <a:t>1)Поиск информации в интернете;</a:t>
            </a:r>
          </a:p>
          <a:p>
            <a:pPr>
              <a:buNone/>
            </a:pPr>
            <a:r>
              <a:rPr lang="ru-RU" sz="2000" dirty="0" smtClean="0"/>
              <a:t>2)Просмотр видео уроков о создании мультфильмов;</a:t>
            </a:r>
          </a:p>
          <a:p>
            <a:pPr>
              <a:buNone/>
            </a:pPr>
            <a:r>
              <a:rPr lang="ru-RU" sz="2000" dirty="0" smtClean="0"/>
              <a:t>3)Сравнение, наблюдение, анализ полученной информации;</a:t>
            </a:r>
          </a:p>
          <a:p>
            <a:pPr>
              <a:buNone/>
            </a:pPr>
            <a:r>
              <a:rPr lang="ru-RU" sz="2000" dirty="0" smtClean="0"/>
              <a:t>4)Практический метод.</a:t>
            </a:r>
          </a:p>
          <a:p>
            <a:pPr>
              <a:buNone/>
            </a:pPr>
            <a:endParaRPr lang="ru-RU" sz="20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7"/>
            <a:ext cx="8229600" cy="230425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  </a:t>
            </a:r>
            <a:r>
              <a:rPr lang="ru-RU" sz="2800" i="1" dirty="0" err="1" smtClean="0"/>
              <a:t>Мультиплика́ция</a:t>
            </a:r>
            <a:r>
              <a:rPr lang="ru-RU" sz="2000" dirty="0" smtClean="0"/>
              <a:t>(от </a:t>
            </a:r>
            <a:r>
              <a:rPr lang="ru-RU" sz="2000" u="sng" dirty="0" smtClean="0">
                <a:hlinkClick r:id="rId2"/>
              </a:rPr>
              <a:t>лат.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multiplicatio</a:t>
            </a:r>
            <a:r>
              <a:rPr lang="ru-RU" sz="2000" dirty="0" smtClean="0"/>
              <a:t> ) умножение, увеличение, возрастание, размножение) — технические приёмы создания иллюзии движущихся изображений  с помощью последовательности неподвижных изображений (кадров), сменяющих друг друга с некоторой чистотой.</a:t>
            </a:r>
            <a:endParaRPr lang="ru-RU" dirty="0"/>
          </a:p>
        </p:txBody>
      </p:sp>
      <p:pic>
        <p:nvPicPr>
          <p:cNvPr id="1026" name="Picture 2" descr="https://im0-tub-ru.yandex.net/i?id=34591fea01c6c311223c8e64877a9b64&amp;n=33&amp;h=120&amp;w=48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3356992"/>
            <a:ext cx="6192688" cy="186308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Рис.1</a:t>
            </a:r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i="1" dirty="0" smtClean="0">
                <a:latin typeface="+mn-lt"/>
              </a:rPr>
              <a:t>Мультипликация в древности.</a:t>
            </a:r>
            <a:endParaRPr lang="ru-RU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052736"/>
            <a:ext cx="8496944" cy="5544616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        С древности люди мечтали о возможности передачи движения в своих произведениях. в древнем Египте и древней Греции попытку передачи движения можно увидеть в скульптурных рельефах, в росписях гробниц и храмов фараонов, в рисунках, украшающих вазы (рис.1). В средние века также находились умельцы, развлекавшие публику сеансами движущихся картинок при помощи оптических устройств наподобие фильмоскопов, куда вставляли прозрачные пластины с рисунками. Такие аппараты называли «волшебным фонарем» (рис.2).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Рисунок 5" descr="uhnE60Ydv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573016"/>
            <a:ext cx="2376264" cy="24482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1691680" y="5949280"/>
            <a:ext cx="1296144" cy="365125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</a:rPr>
              <a:t>Рис.1</a:t>
            </a:r>
            <a:endParaRPr lang="ru-RU" sz="1400" dirty="0">
              <a:solidFill>
                <a:schemeClr val="tx1"/>
              </a:solidFill>
            </a:endParaRPr>
          </a:p>
        </p:txBody>
      </p:sp>
      <p:pic>
        <p:nvPicPr>
          <p:cNvPr id="8" name="Рисунок 7" descr="6uFKoEx9KA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3573016"/>
            <a:ext cx="4536504" cy="2448272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364088" y="5949280"/>
            <a:ext cx="936104" cy="365125"/>
          </a:xfrm>
        </p:spPr>
        <p:txBody>
          <a:bodyPr/>
          <a:lstStyle/>
          <a:p>
            <a:r>
              <a:rPr lang="ru-RU" sz="1400" dirty="0" smtClean="0">
                <a:solidFill>
                  <a:schemeClr val="tx1"/>
                </a:solidFill>
              </a:rPr>
              <a:t>Рис.2</a:t>
            </a:r>
            <a:endParaRPr lang="ru-RU" sz="1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96752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latin typeface="+mn-lt"/>
              </a:rPr>
              <a:t>Приборы для создания </a:t>
            </a:r>
            <a:r>
              <a:rPr lang="ru-RU" sz="3600" i="1" dirty="0" smtClean="0">
                <a:latin typeface="+mn-lt"/>
              </a:rPr>
              <a:t>мультипликации.</a:t>
            </a:r>
            <a:endParaRPr lang="ru-RU" sz="3600" i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68760"/>
            <a:ext cx="8892480" cy="48574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i="1" dirty="0" smtClean="0"/>
              <a:t>    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«Волшебный фонарь</a:t>
            </a:r>
            <a:r>
              <a:rPr lang="en-US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XV</a:t>
            </a:r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»  </a:t>
            </a:r>
            <a:r>
              <a:rPr lang="ru-RU" sz="2400" i="1" dirty="0" smtClean="0"/>
              <a:t>«Фенакистикоп1832»</a:t>
            </a:r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endParaRPr lang="ru-RU" sz="2400" i="1" dirty="0" smtClean="0"/>
          </a:p>
          <a:p>
            <a:pPr>
              <a:buNone/>
            </a:pPr>
            <a:r>
              <a:rPr lang="ru-RU" sz="2400" i="1" dirty="0" smtClean="0"/>
              <a:t>     «Стробоскоп1832»   «Мутоскоп1885»</a:t>
            </a:r>
            <a:endParaRPr lang="ru-RU" sz="2400" i="1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724128" y="1988840"/>
            <a:ext cx="3096344" cy="576064"/>
          </a:xfrm>
        </p:spPr>
        <p:txBody>
          <a:bodyPr/>
          <a:lstStyle/>
          <a:p>
            <a:r>
              <a:rPr lang="ru-RU" sz="24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«Праксионоскоп1877»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pic>
        <p:nvPicPr>
          <p:cNvPr id="6" name="Рисунок 5" descr="AeYhBnPphR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700808"/>
            <a:ext cx="2349787" cy="166382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7" name="Рисунок 6" descr="L0Az9Xg0LP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1772816"/>
            <a:ext cx="1905191" cy="1656184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8" name="Рисунок 7" descr="fwuiqMoxfS8.jpg"/>
          <p:cNvPicPr>
            <a:picLocks noChangeAspect="1"/>
          </p:cNvPicPr>
          <p:nvPr/>
        </p:nvPicPr>
        <p:blipFill>
          <a:blip r:embed="rId4" cstate="print"/>
          <a:srcRect t="8001" r="65713" b="-999"/>
          <a:stretch>
            <a:fillRect/>
          </a:stretch>
        </p:blipFill>
        <p:spPr>
          <a:xfrm>
            <a:off x="827584" y="4077072"/>
            <a:ext cx="1885454" cy="1800200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9" name="Рисунок 8" descr="Og_KeZLQ2dA.jpg"/>
          <p:cNvPicPr>
            <a:picLocks noChangeAspect="1"/>
          </p:cNvPicPr>
          <p:nvPr/>
        </p:nvPicPr>
        <p:blipFill>
          <a:blip r:embed="rId5" cstate="print"/>
          <a:srcRect t="1158" r="70214" b="1158"/>
          <a:stretch>
            <a:fillRect/>
          </a:stretch>
        </p:blipFill>
        <p:spPr>
          <a:xfrm>
            <a:off x="6228184" y="2564904"/>
            <a:ext cx="2122190" cy="295232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10" name="Рисунок 9" descr="bxoVNnFyrQ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3933056"/>
            <a:ext cx="2227064" cy="1997108"/>
          </a:xfrm>
          <a:prstGeom prst="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620688"/>
            <a:ext cx="7560840" cy="1090042"/>
          </a:xfrm>
        </p:spPr>
        <p:txBody>
          <a:bodyPr>
            <a:noAutofit/>
          </a:bodyPr>
          <a:lstStyle/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покадровой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съемки анимационных рисунков и надписей при производстве фильмов используют специальный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анимационный станок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hwj7ahUcq7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772816"/>
            <a:ext cx="3698717" cy="4320357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788024" y="1628800"/>
            <a:ext cx="3728393" cy="4691063"/>
          </a:xfrm>
        </p:spPr>
        <p:txBody>
          <a:bodyPr/>
          <a:lstStyle/>
          <a:p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Он состоит из вертикальной </a:t>
            </a:r>
            <a:r>
              <a:rPr lang="ru-RU" sz="18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станины </a:t>
            </a:r>
            <a:r>
              <a:rPr lang="ru-RU" sz="18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(корпуса) с передвигаемым по ней вверх и вниз киносъемочным аппаратом, а также подвижного съемочного стола. Графические заготовки изображаемой сцены, выполненные обычно на прозрачном материале, помещаются на стол в несколько слоев, фиксируются на нем прижимной стеклянной пластиной и освещаются сверху — на отражение, или снизу — на просвет. Изображение изменяют и снимают кадр за кадром.</a:t>
            </a: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/>
          <a:lstStyle/>
          <a:p>
            <a:r>
              <a:rPr lang="ru-RU" i="1" dirty="0" smtClean="0">
                <a:latin typeface="+mn-lt"/>
              </a:rPr>
              <a:t>Виды мультипликации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i="1" dirty="0" smtClean="0"/>
              <a:t>Графическая(рисованная)                     Предметная(объемная)</a:t>
            </a:r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endParaRPr lang="ru-RU" sz="2000" i="1" dirty="0" smtClean="0"/>
          </a:p>
          <a:p>
            <a:pPr>
              <a:buNone/>
            </a:pPr>
            <a:r>
              <a:rPr lang="ru-RU" sz="2000" i="1" dirty="0" smtClean="0"/>
              <a:t>                    </a:t>
            </a:r>
            <a:r>
              <a:rPr lang="ru-RU" sz="2000" i="1" dirty="0"/>
              <a:t> </a:t>
            </a:r>
            <a:r>
              <a:rPr lang="ru-RU" sz="2000" i="1" dirty="0" smtClean="0"/>
              <a:t>          Перекладная(плоские марионетки, вырезки)</a:t>
            </a:r>
          </a:p>
        </p:txBody>
      </p:sp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628801"/>
            <a:ext cx="266089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6" name="Рисунок 5" descr="i (3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556792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107950" dist="12700" dir="5400000" algn="ctr">
              <a:srgbClr val="000000"/>
            </a:outerShdw>
            <a:reflection blurRad="12700" stA="38000" endPos="28000" dist="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/>
            <a:contourClr>
              <a:srgbClr val="FFFFFF"/>
            </a:contourClr>
          </a:sp3d>
        </p:spPr>
      </p:pic>
      <p:pic>
        <p:nvPicPr>
          <p:cNvPr id="7" name="Рисунок 6" descr="i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987824" y="4149080"/>
            <a:ext cx="2952328" cy="20627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/>
              <a:t>Этапы создания мультипликации:</a:t>
            </a:r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Выбор сюжета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Написание сценария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Выставление движения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Подбор звукового сопровождения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 Соединение звука с изображением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Создание заставки и концовки</a:t>
            </a:r>
          </a:p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1BEB1-15AD-4CAC-81AC-B6FB15CCC15F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Специальное оформление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396</TotalTime>
  <Words>407</Words>
  <Application>Microsoft Office PowerPoint</Application>
  <PresentationFormat>Экран (4:3)</PresentationFormat>
  <Paragraphs>77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Тема Office</vt:lpstr>
      <vt:lpstr>1_Специальное оформление</vt:lpstr>
      <vt:lpstr>Специальное оформление</vt:lpstr>
      <vt:lpstr>Мультипликация. Исследовательский проект</vt:lpstr>
      <vt:lpstr>Слайд 2</vt:lpstr>
      <vt:lpstr>Слайд 3</vt:lpstr>
      <vt:lpstr>Слайд 4</vt:lpstr>
      <vt:lpstr>Мультипликация в древности.</vt:lpstr>
      <vt:lpstr>Приборы для создания мультипликации.</vt:lpstr>
      <vt:lpstr>Для покадровой съемки анимационных рисунков и надписей при производстве фильмов используют специальный анимационный станок </vt:lpstr>
      <vt:lpstr>Виды мультипликации:</vt:lpstr>
      <vt:lpstr>Этапы создания мультипликации:</vt:lpstr>
      <vt:lpstr>Слайд 10</vt:lpstr>
      <vt:lpstr>Заключение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44</cp:revision>
  <dcterms:created xsi:type="dcterms:W3CDTF">2017-03-18T18:08:51Z</dcterms:created>
  <dcterms:modified xsi:type="dcterms:W3CDTF">2017-04-09T16:14:01Z</dcterms:modified>
</cp:coreProperties>
</file>