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57" r:id="rId4"/>
    <p:sldId id="258" r:id="rId5"/>
    <p:sldId id="259" r:id="rId6"/>
    <p:sldId id="260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00" d="100"/>
          <a:sy n="100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393C9E1-8003-460B-9E03-079DD84631EB}" type="datetimeFigureOut">
              <a:rPr lang="ru-RU"/>
              <a:pPr>
                <a:defRPr/>
              </a:pPr>
              <a:t>09.01.2017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15067D7-C94B-4D2F-93C2-4E41ACAAB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698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2C6AFD-1895-4851-A41D-B18D902094D0}" type="slidenum">
              <a:rPr lang="ru-RU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522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64208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2997200" cy="287813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2463800"/>
            <a:ext cx="7772400" cy="1470025"/>
          </a:xfrm>
          <a:solidFill>
            <a:srgbClr val="FFFFFF">
              <a:alpha val="80000"/>
            </a:srgbClr>
          </a:solidFill>
          <a:ln w="19050">
            <a:solidFill>
              <a:srgbClr val="000080"/>
            </a:solidFill>
          </a:ln>
        </p:spPr>
        <p:txBody>
          <a:bodyPr/>
          <a:lstStyle>
            <a:lvl1pPr>
              <a:defRPr b="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55750" y="4292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fld id="{401FF5C8-6476-41A5-AD2B-07FD8C45E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474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F6EA7-6F76-4B47-9D44-63CC6C8D1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395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4975" y="188913"/>
            <a:ext cx="2108200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17537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21D71-152C-4762-ABCF-79C0A7A95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96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0D975-7EF6-4112-9B00-2924A9CAC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7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206A4-5610-472E-8F8D-980A0DADA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3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41788" cy="4392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1388" y="1557338"/>
            <a:ext cx="4141787" cy="4392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DF979-A89D-4E9E-A16B-D27D4E69B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88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63003-59F1-40EC-B009-12A850E96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10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07624-FA12-4FC1-A34B-F9BD30DB3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74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363BB-F176-40D1-809D-701237502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1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AAB8E-A760-43AA-A08E-1CF672565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36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51700-8011-44C3-8C9E-7BFC8A0AF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7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6" descr="линии голубые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" b="5229"/>
          <a:stretch>
            <a:fillRect/>
          </a:stretch>
        </p:blipFill>
        <p:spPr bwMode="auto">
          <a:xfrm>
            <a:off x="-12700" y="9525"/>
            <a:ext cx="9170988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2750" y="188913"/>
            <a:ext cx="7210425" cy="114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435975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310356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2588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3D03832-53AB-4F92-89F8-5C6FB47C2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2" name="Picture 7" descr="64208m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0018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66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solidFill>
            <a:srgbClr val="FFFFFF">
              <a:alpha val="79999"/>
            </a:srgbClr>
          </a:solidFill>
        </p:spPr>
        <p:txBody>
          <a:bodyPr/>
          <a:lstStyle/>
          <a:p>
            <a:pPr algn="ctr" eaLnBrk="1" hangingPunct="1"/>
            <a:r>
              <a:rPr lang="ru-RU" b="1" i="1" smtClean="0">
                <a:solidFill>
                  <a:srgbClr val="0070C0"/>
                </a:solidFill>
                <a:cs typeface="Times New Roman" panose="02020603050405020304" pitchFamily="18" charset="0"/>
              </a:rPr>
              <a:t>Безударные гласные в корне слова</a:t>
            </a:r>
            <a:endParaRPr lang="ru-RU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57350" y="4221163"/>
            <a:ext cx="6400800" cy="17526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70C0"/>
                </a:solidFill>
              </a:rPr>
              <a:t>2 </a:t>
            </a:r>
            <a:r>
              <a:rPr lang="ru-RU" b="1" i="1" dirty="0" smtClean="0">
                <a:solidFill>
                  <a:srgbClr val="0070C0"/>
                </a:solidFill>
              </a:rPr>
              <a:t>класс </a:t>
            </a:r>
          </a:p>
          <a:p>
            <a:pPr eaLnBrk="1" hangingPunct="1"/>
            <a:r>
              <a:rPr lang="ru-RU" b="1" i="1" dirty="0" smtClean="0">
                <a:solidFill>
                  <a:srgbClr val="0070C0"/>
                </a:solidFill>
              </a:rPr>
              <a:t>Ткаченко Т.А. </a:t>
            </a:r>
            <a:endParaRPr lang="ru-RU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3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3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 descr="http://www.tinlib.ru/zdorove/200_uprazhnenii_dlja_razvitija_obshei_i_melkoi_motoriki/i_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1177925"/>
            <a:ext cx="8621713" cy="42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01216"/>
            <a:ext cx="8435975" cy="1872208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i="1" dirty="0" smtClean="0">
                <a:ea typeface="Dotum" panose="020B0600000101010101" pitchFamily="34" charset="-127"/>
                <a:cs typeface="Courier New" panose="02070309020205020404" pitchFamily="49" charset="0"/>
              </a:rPr>
              <a:t>23 ноября.</a:t>
            </a:r>
          </a:p>
          <a:p>
            <a:pPr marL="0" indent="0" algn="ctr" eaLnBrk="1" hangingPunct="1">
              <a:buFontTx/>
              <a:buNone/>
            </a:pPr>
            <a:r>
              <a:rPr lang="ru-RU" i="1" dirty="0" smtClean="0">
                <a:ea typeface="Dotum" panose="020B0600000101010101" pitchFamily="34" charset="-127"/>
                <a:cs typeface="Courier New" panose="02070309020205020404" pitchFamily="49" charset="0"/>
              </a:rPr>
              <a:t>Классная работа.</a:t>
            </a:r>
          </a:p>
          <a:p>
            <a:pPr marL="0" indent="0" eaLnBrk="1" hangingPunct="1">
              <a:buFontTx/>
              <a:buNone/>
            </a:pPr>
            <a:r>
              <a:rPr lang="ru-RU" i="1" dirty="0" err="1" smtClean="0">
                <a:ea typeface="Dotum" panose="020B0600000101010101" pitchFamily="34" charset="-127"/>
                <a:cs typeface="Courier New" panose="02070309020205020404" pitchFamily="49" charset="0"/>
              </a:rPr>
              <a:t>Д_кабрь</a:t>
            </a:r>
            <a:r>
              <a:rPr lang="ru-RU" i="1" dirty="0" smtClean="0">
                <a:ea typeface="Dotum" panose="020B0600000101010101" pitchFamily="34" charset="-127"/>
                <a:cs typeface="Courier New" panose="02070309020205020404" pitchFamily="49" charset="0"/>
              </a:rPr>
              <a:t> , </a:t>
            </a:r>
            <a:r>
              <a:rPr lang="ru-RU" i="1" dirty="0" err="1" smtClean="0">
                <a:ea typeface="Dotum" panose="020B0600000101010101" pitchFamily="34" charset="-127"/>
                <a:cs typeface="Courier New" panose="02070309020205020404" pitchFamily="49" charset="0"/>
              </a:rPr>
              <a:t>д_рога</a:t>
            </a:r>
            <a:r>
              <a:rPr lang="ru-RU" i="1" dirty="0" smtClean="0">
                <a:ea typeface="Dotum" panose="020B0600000101010101" pitchFamily="34" charset="-127"/>
                <a:cs typeface="Courier New" panose="02070309020205020404" pitchFamily="49" charset="0"/>
              </a:rPr>
              <a:t>, до  свидания.</a:t>
            </a:r>
          </a:p>
          <a:p>
            <a:pPr marL="0" indent="0" eaLnBrk="1" hangingPunct="1">
              <a:buFontTx/>
              <a:buNone/>
            </a:pPr>
            <a:endParaRPr lang="ru-RU" i="1" dirty="0">
              <a:ea typeface="Dotum" panose="020B0600000101010101" pitchFamily="34" charset="-127"/>
              <a:cs typeface="Courier New" panose="02070309020205020404" pitchFamily="49" charset="0"/>
            </a:endParaRPr>
          </a:p>
          <a:p>
            <a:pPr marL="0" indent="0" eaLnBrk="1" hangingPunct="1">
              <a:buFontTx/>
              <a:buNone/>
            </a:pPr>
            <a:endParaRPr lang="ru-RU" i="1" dirty="0" smtClean="0">
              <a:ea typeface="Dotum" panose="020B0600000101010101" pitchFamily="34" charset="-127"/>
              <a:cs typeface="Courier New" panose="020703090202050204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2649106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+mn-lt"/>
              </a:rPr>
              <a:t>е</a:t>
            </a:r>
            <a:endParaRPr lang="ru-RU" sz="4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1311" y="2622446"/>
            <a:ext cx="1017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+mn-lt"/>
              </a:rPr>
              <a:t>о </a:t>
            </a:r>
            <a:endParaRPr lang="ru-RU" sz="4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9483" y="2622446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_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b="1" i="1" smtClean="0">
                <a:solidFill>
                  <a:srgbClr val="0070C0"/>
                </a:solidFill>
              </a:rPr>
              <a:t>Найди «лишнее» слово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боярышник, одуванчик, шиповник, жимолость</a:t>
            </a:r>
          </a:p>
          <a:p>
            <a:pPr marL="0" indent="0" algn="ctr" eaLnBrk="1" hangingPunct="1">
              <a:buFontTx/>
              <a:buNone/>
            </a:pPr>
            <a:r>
              <a:rPr lang="ru-RU" b="1" i="1" smtClean="0">
                <a:solidFill>
                  <a:srgbClr val="0070C0"/>
                </a:solidFill>
              </a:rPr>
              <a:t>Составь предложение</a:t>
            </a:r>
          </a:p>
          <a:p>
            <a:pPr marL="0" indent="0" algn="ctr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Боярышник, шиповник, жимолость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663" y="1557338"/>
            <a:ext cx="8435975" cy="3024187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3600" b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корне слова нужно проверять   все   гласные </a:t>
            </a:r>
          </a:p>
          <a:p>
            <a:pPr marL="0" indent="0" algn="ctr" eaLnBrk="1" hangingPunct="1">
              <a:buFontTx/>
              <a:buNone/>
            </a:pPr>
            <a:r>
              <a:rPr lang="ru-RU" sz="6000" b="1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 algn="ctr" eaLnBrk="1" hangingPunct="1">
              <a:buFontTx/>
              <a:buNone/>
            </a:pPr>
            <a:endParaRPr lang="ru-RU" sz="3600" b="1" smtClean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buFontTx/>
              <a:buNone/>
            </a:pPr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5425" y="3686175"/>
            <a:ext cx="6794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э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70313" y="3670300"/>
            <a:ext cx="741362" cy="1446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kern="0" dirty="0">
                <a:solidFill>
                  <a:srgbClr val="FF0000"/>
                </a:solidFill>
                <a:latin typeface="Calibri"/>
              </a:rPr>
              <a:t>а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2039938" y="3713163"/>
            <a:ext cx="8572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о</a:t>
            </a: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2924175" y="3700463"/>
            <a:ext cx="64293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23938" y="3700463"/>
            <a:ext cx="7143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ы</a:t>
            </a:r>
          </a:p>
        </p:txBody>
      </p:sp>
      <p:sp>
        <p:nvSpPr>
          <p:cNvPr id="8201" name="TextBox 8"/>
          <p:cNvSpPr txBox="1">
            <a:spLocks noChangeArrowheads="1"/>
          </p:cNvSpPr>
          <p:nvPr/>
        </p:nvSpPr>
        <p:spPr bwMode="auto">
          <a:xfrm>
            <a:off x="4579938" y="3670300"/>
            <a:ext cx="6429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875588" y="3670300"/>
            <a:ext cx="7143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ю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21425" y="3670300"/>
            <a:ext cx="5715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у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099300" y="3700463"/>
            <a:ext cx="7143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ё</a:t>
            </a:r>
          </a:p>
        </p:txBody>
      </p:sp>
      <p:sp>
        <p:nvSpPr>
          <p:cNvPr id="8205" name="TextBox 12"/>
          <p:cNvSpPr txBox="1">
            <a:spLocks noChangeArrowheads="1"/>
          </p:cNvSpPr>
          <p:nvPr/>
        </p:nvSpPr>
        <p:spPr bwMode="auto">
          <a:xfrm>
            <a:off x="5432425" y="3690938"/>
            <a:ext cx="8572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FF0000"/>
                </a:solidFill>
                <a:latin typeface="Calibri" panose="020F0502020204030204" pitchFamily="34" charset="0"/>
              </a:rPr>
              <a:t>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b="1" i="1" smtClean="0">
                <a:solidFill>
                  <a:srgbClr val="0070C0"/>
                </a:solidFill>
              </a:rPr>
              <a:t>Вставь букву, назови проверочное слово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В_ренье                     д_ньки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Зв_рьки                      в_дичка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З_ма                           с_довник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Сл_нёнок                    пт_нцы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Гр_бной                      д_ждливый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118"/>
          <p:cNvSpPr>
            <a:spLocks noChangeArrowheads="1"/>
          </p:cNvSpPr>
          <p:nvPr/>
        </p:nvSpPr>
        <p:spPr bwMode="auto">
          <a:xfrm>
            <a:off x="6948488" y="1749425"/>
            <a:ext cx="2017712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Oval 87"/>
          <p:cNvSpPr>
            <a:spLocks noChangeArrowheads="1"/>
          </p:cNvSpPr>
          <p:nvPr/>
        </p:nvSpPr>
        <p:spPr bwMode="auto">
          <a:xfrm>
            <a:off x="2772023" y="2135291"/>
            <a:ext cx="3529013" cy="216058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НАДО </a:t>
            </a:r>
          </a:p>
          <a:p>
            <a:pPr algn="ctr" eaLnBrk="1" hangingPunct="1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+mj-lt"/>
                <a:cs typeface="Arial" pitchFamily="34" charset="0"/>
              </a:rPr>
              <a:t>проверять</a:t>
            </a:r>
          </a:p>
        </p:txBody>
      </p:sp>
      <p:sp>
        <p:nvSpPr>
          <p:cNvPr id="10" name="Line 90"/>
          <p:cNvSpPr>
            <a:spLocks noChangeShapeType="1"/>
          </p:cNvSpPr>
          <p:nvPr/>
        </p:nvSpPr>
        <p:spPr bwMode="auto">
          <a:xfrm flipH="1" flipV="1">
            <a:off x="2266950" y="2424113"/>
            <a:ext cx="576263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1" name="Line 91"/>
          <p:cNvSpPr>
            <a:spLocks noChangeShapeType="1"/>
          </p:cNvSpPr>
          <p:nvPr/>
        </p:nvSpPr>
        <p:spPr bwMode="auto">
          <a:xfrm flipH="1">
            <a:off x="2266950" y="3790950"/>
            <a:ext cx="504825" cy="1444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4" name="Line 95"/>
          <p:cNvSpPr>
            <a:spLocks noChangeShapeType="1"/>
          </p:cNvSpPr>
          <p:nvPr/>
        </p:nvSpPr>
        <p:spPr bwMode="auto">
          <a:xfrm flipH="1" flipV="1">
            <a:off x="2627313" y="839788"/>
            <a:ext cx="1008062" cy="12969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5" name="Line 96"/>
          <p:cNvSpPr>
            <a:spLocks noChangeShapeType="1"/>
          </p:cNvSpPr>
          <p:nvPr/>
        </p:nvSpPr>
        <p:spPr bwMode="auto">
          <a:xfrm flipH="1">
            <a:off x="2555875" y="4440238"/>
            <a:ext cx="1008063" cy="865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6" name="AutoShape 115"/>
          <p:cNvSpPr>
            <a:spLocks noChangeArrowheads="1"/>
          </p:cNvSpPr>
          <p:nvPr/>
        </p:nvSpPr>
        <p:spPr bwMode="auto">
          <a:xfrm>
            <a:off x="827336" y="5448404"/>
            <a:ext cx="1800225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чем?</a:t>
            </a:r>
          </a:p>
        </p:txBody>
      </p:sp>
      <p:sp>
        <p:nvSpPr>
          <p:cNvPr id="17" name="AutoShape 117"/>
          <p:cNvSpPr>
            <a:spLocks noChangeArrowheads="1"/>
          </p:cNvSpPr>
          <p:nvPr/>
        </p:nvSpPr>
        <p:spPr bwMode="auto">
          <a:xfrm>
            <a:off x="755898" y="263629"/>
            <a:ext cx="1800225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Что?</a:t>
            </a:r>
          </a:p>
        </p:txBody>
      </p:sp>
      <p:sp>
        <p:nvSpPr>
          <p:cNvPr id="18" name="AutoShape 118"/>
          <p:cNvSpPr>
            <a:spLocks noChangeArrowheads="1"/>
          </p:cNvSpPr>
          <p:nvPr/>
        </p:nvSpPr>
        <p:spPr bwMode="auto">
          <a:xfrm>
            <a:off x="395536" y="1847954"/>
            <a:ext cx="1800225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Где?</a:t>
            </a:r>
          </a:p>
        </p:txBody>
      </p:sp>
      <p:sp>
        <p:nvSpPr>
          <p:cNvPr id="19" name="AutoShape 119"/>
          <p:cNvSpPr>
            <a:spLocks noChangeArrowheads="1"/>
          </p:cNvSpPr>
          <p:nvPr/>
        </p:nvSpPr>
        <p:spPr bwMode="auto">
          <a:xfrm>
            <a:off x="395536" y="3719616"/>
            <a:ext cx="1800225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Как?</a:t>
            </a:r>
          </a:p>
        </p:txBody>
      </p:sp>
      <p:sp>
        <p:nvSpPr>
          <p:cNvPr id="11277" name="Line 126"/>
          <p:cNvSpPr>
            <a:spLocks noChangeShapeType="1"/>
          </p:cNvSpPr>
          <p:nvPr/>
        </p:nvSpPr>
        <p:spPr bwMode="auto">
          <a:xfrm>
            <a:off x="7596188" y="2708275"/>
            <a:ext cx="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8" name="Text Box 128"/>
          <p:cNvSpPr txBox="1">
            <a:spLocks noChangeArrowheads="1"/>
          </p:cNvSpPr>
          <p:nvPr/>
        </p:nvSpPr>
        <p:spPr bwMode="auto">
          <a:xfrm>
            <a:off x="7143750" y="8524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22" name="AutoShape 117"/>
          <p:cNvSpPr>
            <a:spLocks noChangeArrowheads="1"/>
          </p:cNvSpPr>
          <p:nvPr/>
        </p:nvSpPr>
        <p:spPr bwMode="auto">
          <a:xfrm>
            <a:off x="6498295" y="263629"/>
            <a:ext cx="2195786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3200" b="1" i="1" dirty="0">
                <a:solidFill>
                  <a:srgbClr val="FF0000"/>
                </a:solidFill>
              </a:rPr>
              <a:t>а, о, и, е, 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Arc 64"/>
          <p:cNvSpPr>
            <a:spLocks/>
          </p:cNvSpPr>
          <p:nvPr/>
        </p:nvSpPr>
        <p:spPr bwMode="auto">
          <a:xfrm rot="-2414339">
            <a:off x="7404100" y="1925638"/>
            <a:ext cx="1076325" cy="914400"/>
          </a:xfrm>
          <a:custGeom>
            <a:avLst/>
            <a:gdLst>
              <a:gd name="T0" fmla="*/ 0 w 25414"/>
              <a:gd name="T1" fmla="*/ 25718601 h 21600"/>
              <a:gd name="T2" fmla="*/ 1930564435 w 25414"/>
              <a:gd name="T3" fmla="*/ 1638706273 h 21600"/>
              <a:gd name="T4" fmla="*/ 289728572 w 25414"/>
              <a:gd name="T5" fmla="*/ 1638706273 h 21600"/>
              <a:gd name="T6" fmla="*/ 0 60000 65536"/>
              <a:gd name="T7" fmla="*/ 0 60000 65536"/>
              <a:gd name="T8" fmla="*/ 0 60000 65536"/>
              <a:gd name="T9" fmla="*/ 0 w 25414"/>
              <a:gd name="T10" fmla="*/ 0 h 21600"/>
              <a:gd name="T11" fmla="*/ 25414 w 2541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14" h="21600" fill="none" extrusionOk="0">
                <a:moveTo>
                  <a:pt x="0" y="339"/>
                </a:moveTo>
                <a:cubicBezTo>
                  <a:pt x="1258" y="113"/>
                  <a:pt x="2535" y="-1"/>
                  <a:pt x="3814" y="0"/>
                </a:cubicBezTo>
                <a:cubicBezTo>
                  <a:pt x="15743" y="0"/>
                  <a:pt x="25414" y="9670"/>
                  <a:pt x="25414" y="21600"/>
                </a:cubicBezTo>
              </a:path>
              <a:path w="25414" h="21600" stroke="0" extrusionOk="0">
                <a:moveTo>
                  <a:pt x="0" y="339"/>
                </a:moveTo>
                <a:cubicBezTo>
                  <a:pt x="1258" y="113"/>
                  <a:pt x="2535" y="-1"/>
                  <a:pt x="3814" y="0"/>
                </a:cubicBezTo>
                <a:cubicBezTo>
                  <a:pt x="15743" y="0"/>
                  <a:pt x="25414" y="9670"/>
                  <a:pt x="25414" y="21600"/>
                </a:cubicBezTo>
                <a:lnTo>
                  <a:pt x="3814" y="21600"/>
                </a:lnTo>
                <a:lnTo>
                  <a:pt x="0" y="339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119"/>
          <p:cNvSpPr>
            <a:spLocks noChangeArrowheads="1"/>
          </p:cNvSpPr>
          <p:nvPr/>
        </p:nvSpPr>
        <p:spPr bwMode="auto">
          <a:xfrm>
            <a:off x="6696075" y="3402013"/>
            <a:ext cx="2270125" cy="9334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" name="Arc 69"/>
          <p:cNvSpPr>
            <a:spLocks/>
          </p:cNvSpPr>
          <p:nvPr/>
        </p:nvSpPr>
        <p:spPr bwMode="auto">
          <a:xfrm>
            <a:off x="6832600" y="3844925"/>
            <a:ext cx="911225" cy="409575"/>
          </a:xfrm>
          <a:custGeom>
            <a:avLst/>
            <a:gdLst>
              <a:gd name="T0" fmla="*/ 0 w 43129"/>
              <a:gd name="T1" fmla="*/ 135359095 h 21600"/>
              <a:gd name="T2" fmla="*/ 406759841 w 43129"/>
              <a:gd name="T3" fmla="*/ 147262710 h 21600"/>
              <a:gd name="T4" fmla="*/ 203044906 w 43129"/>
              <a:gd name="T5" fmla="*/ 147262710 h 21600"/>
              <a:gd name="T6" fmla="*/ 0 60000 65536"/>
              <a:gd name="T7" fmla="*/ 0 60000 65536"/>
              <a:gd name="T8" fmla="*/ 0 60000 65536"/>
              <a:gd name="T9" fmla="*/ 0 w 43129"/>
              <a:gd name="T10" fmla="*/ 0 h 21600"/>
              <a:gd name="T11" fmla="*/ 43129 w 4312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29" h="21600" fill="none" extrusionOk="0">
                <a:moveTo>
                  <a:pt x="-1" y="19853"/>
                </a:moveTo>
                <a:cubicBezTo>
                  <a:pt x="909" y="8638"/>
                  <a:pt x="10276" y="-1"/>
                  <a:pt x="21529" y="0"/>
                </a:cubicBezTo>
                <a:cubicBezTo>
                  <a:pt x="33458" y="0"/>
                  <a:pt x="43129" y="9670"/>
                  <a:pt x="43129" y="21600"/>
                </a:cubicBezTo>
              </a:path>
              <a:path w="43129" h="21600" stroke="0" extrusionOk="0">
                <a:moveTo>
                  <a:pt x="-1" y="19853"/>
                </a:moveTo>
                <a:cubicBezTo>
                  <a:pt x="909" y="8638"/>
                  <a:pt x="10276" y="-1"/>
                  <a:pt x="21529" y="0"/>
                </a:cubicBezTo>
                <a:cubicBezTo>
                  <a:pt x="33458" y="0"/>
                  <a:pt x="43129" y="9670"/>
                  <a:pt x="43129" y="21600"/>
                </a:cubicBezTo>
                <a:lnTo>
                  <a:pt x="21529" y="21600"/>
                </a:lnTo>
                <a:lnTo>
                  <a:pt x="-1" y="19853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Arc 69"/>
          <p:cNvSpPr>
            <a:spLocks/>
          </p:cNvSpPr>
          <p:nvPr/>
        </p:nvSpPr>
        <p:spPr bwMode="auto">
          <a:xfrm>
            <a:off x="7988300" y="3852863"/>
            <a:ext cx="911225" cy="409575"/>
          </a:xfrm>
          <a:custGeom>
            <a:avLst/>
            <a:gdLst>
              <a:gd name="T0" fmla="*/ 0 w 43129"/>
              <a:gd name="T1" fmla="*/ 135359095 h 21600"/>
              <a:gd name="T2" fmla="*/ 406759841 w 43129"/>
              <a:gd name="T3" fmla="*/ 147262710 h 21600"/>
              <a:gd name="T4" fmla="*/ 203044906 w 43129"/>
              <a:gd name="T5" fmla="*/ 147262710 h 21600"/>
              <a:gd name="T6" fmla="*/ 0 60000 65536"/>
              <a:gd name="T7" fmla="*/ 0 60000 65536"/>
              <a:gd name="T8" fmla="*/ 0 60000 65536"/>
              <a:gd name="T9" fmla="*/ 0 w 43129"/>
              <a:gd name="T10" fmla="*/ 0 h 21600"/>
              <a:gd name="T11" fmla="*/ 43129 w 4312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29" h="21600" fill="none" extrusionOk="0">
                <a:moveTo>
                  <a:pt x="-1" y="19853"/>
                </a:moveTo>
                <a:cubicBezTo>
                  <a:pt x="909" y="8638"/>
                  <a:pt x="10276" y="-1"/>
                  <a:pt x="21529" y="0"/>
                </a:cubicBezTo>
                <a:cubicBezTo>
                  <a:pt x="33458" y="0"/>
                  <a:pt x="43129" y="9670"/>
                  <a:pt x="43129" y="21600"/>
                </a:cubicBezTo>
              </a:path>
              <a:path w="43129" h="21600" stroke="0" extrusionOk="0">
                <a:moveTo>
                  <a:pt x="-1" y="19853"/>
                </a:moveTo>
                <a:cubicBezTo>
                  <a:pt x="909" y="8638"/>
                  <a:pt x="10276" y="-1"/>
                  <a:pt x="21529" y="0"/>
                </a:cubicBezTo>
                <a:cubicBezTo>
                  <a:pt x="33458" y="0"/>
                  <a:pt x="43129" y="9670"/>
                  <a:pt x="43129" y="21600"/>
                </a:cubicBezTo>
                <a:lnTo>
                  <a:pt x="21529" y="21600"/>
                </a:lnTo>
                <a:lnTo>
                  <a:pt x="-1" y="19853"/>
                </a:lnTo>
                <a:close/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Диагональная полоса 30"/>
          <p:cNvSpPr/>
          <p:nvPr/>
        </p:nvSpPr>
        <p:spPr>
          <a:xfrm>
            <a:off x="8610600" y="3532188"/>
            <a:ext cx="114300" cy="230187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Диагональная полоса 31"/>
          <p:cNvSpPr/>
          <p:nvPr/>
        </p:nvSpPr>
        <p:spPr>
          <a:xfrm>
            <a:off x="7321550" y="3527425"/>
            <a:ext cx="114300" cy="23018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AutoShape 115"/>
          <p:cNvSpPr>
            <a:spLocks noChangeArrowheads="1"/>
          </p:cNvSpPr>
          <p:nvPr/>
        </p:nvSpPr>
        <p:spPr bwMode="auto">
          <a:xfrm>
            <a:off x="6480175" y="5470525"/>
            <a:ext cx="1800225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Диагональная полоса 33"/>
          <p:cNvSpPr/>
          <p:nvPr/>
        </p:nvSpPr>
        <p:spPr>
          <a:xfrm>
            <a:off x="7270750" y="5661025"/>
            <a:ext cx="271463" cy="296863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Line 95"/>
          <p:cNvSpPr>
            <a:spLocks noChangeShapeType="1"/>
          </p:cNvSpPr>
          <p:nvPr/>
        </p:nvSpPr>
        <p:spPr bwMode="auto">
          <a:xfrm flipV="1">
            <a:off x="5454650" y="839788"/>
            <a:ext cx="865188" cy="1295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6" name="Line 90"/>
          <p:cNvSpPr>
            <a:spLocks noChangeShapeType="1"/>
          </p:cNvSpPr>
          <p:nvPr/>
        </p:nvSpPr>
        <p:spPr bwMode="auto">
          <a:xfrm flipV="1">
            <a:off x="6030913" y="2144713"/>
            <a:ext cx="665162" cy="3143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7" name="Line 91"/>
          <p:cNvSpPr>
            <a:spLocks noChangeShapeType="1"/>
          </p:cNvSpPr>
          <p:nvPr/>
        </p:nvSpPr>
        <p:spPr bwMode="auto">
          <a:xfrm>
            <a:off x="6030913" y="3935413"/>
            <a:ext cx="466725" cy="1793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8" name="Line 96"/>
          <p:cNvSpPr>
            <a:spLocks noChangeShapeType="1"/>
          </p:cNvSpPr>
          <p:nvPr/>
        </p:nvSpPr>
        <p:spPr bwMode="auto">
          <a:xfrm>
            <a:off x="5454650" y="4440238"/>
            <a:ext cx="846138" cy="8651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spd="slow" advTm="404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28" grpId="0" animBg="1"/>
      <p:bldP spid="29" grpId="0" animBg="1"/>
      <p:bldP spid="30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rhivurokov.ru/multiurok/f/5/0/f507e86c67c3db51406f45d4fe17e42ec7974e68/urok-po-tiemie-aliuminii-1_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3979" y="-714585"/>
            <a:ext cx="10077450" cy="75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9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|0.7|0.8|2.5|1.6|1.2|0.8|8.3|0.4|5.9|0.8|7.3|0.8"/>
</p:tagLst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Edu blue lines [Режим совместимости]" id="{3F7CDD2C-6235-43E7-9D6A-AAA06F81BCCD}" vid="{6D540A51-93F1-49DD-9D55-46B8AB4BC8B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 blue lines</Template>
  <TotalTime>19</TotalTime>
  <Words>99</Words>
  <Application>Microsoft Office PowerPoint</Application>
  <PresentationFormat>Экран (4:3)</PresentationFormat>
  <Paragraphs>39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Безударные гласные в корне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Безударные гласные в корне слова</dc:title>
  <dc:creator>W7</dc:creator>
  <cp:lastModifiedBy>User</cp:lastModifiedBy>
  <cp:revision>5</cp:revision>
  <cp:lastPrinted>2017-01-09T07:56:02Z</cp:lastPrinted>
  <dcterms:created xsi:type="dcterms:W3CDTF">2016-11-21T17:13:16Z</dcterms:created>
  <dcterms:modified xsi:type="dcterms:W3CDTF">2017-01-09T07:56:16Z</dcterms:modified>
</cp:coreProperties>
</file>