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8" r:id="rId1"/>
    <p:sldMasterId id="2147483846" r:id="rId2"/>
  </p:sldMasterIdLst>
  <p:notesMasterIdLst>
    <p:notesMasterId r:id="rId17"/>
  </p:notesMasterIdLst>
  <p:handoutMasterIdLst>
    <p:handoutMasterId r:id="rId18"/>
  </p:handoutMasterIdLst>
  <p:sldIdLst>
    <p:sldId id="256" r:id="rId3"/>
    <p:sldId id="299" r:id="rId4"/>
    <p:sldId id="315" r:id="rId5"/>
    <p:sldId id="317" r:id="rId6"/>
    <p:sldId id="305" r:id="rId7"/>
    <p:sldId id="304" r:id="rId8"/>
    <p:sldId id="320" r:id="rId9"/>
    <p:sldId id="318" r:id="rId10"/>
    <p:sldId id="322" r:id="rId11"/>
    <p:sldId id="324" r:id="rId12"/>
    <p:sldId id="326" r:id="rId13"/>
    <p:sldId id="327" r:id="rId14"/>
    <p:sldId id="328" r:id="rId15"/>
    <p:sldId id="302" r:id="rId16"/>
  </p:sldIdLst>
  <p:sldSz cx="9144000" cy="6858000" type="screen4x3"/>
  <p:notesSz cx="6858000" cy="9947275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972" autoAdjust="0"/>
    <p:restoredTop sz="94660"/>
  </p:normalViewPr>
  <p:slideViewPr>
    <p:cSldViewPr>
      <p:cViewPr varScale="1">
        <p:scale>
          <a:sx n="89" d="100"/>
          <a:sy n="89" d="100"/>
        </p:scale>
        <p:origin x="1498" y="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99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1"/>
            <a:ext cx="2971800" cy="499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34286C-1518-4E6E-9B2B-04CE6E36B066}" type="datetimeFigureOut">
              <a:rPr lang="ru-RU" smtClean="0"/>
              <a:t>10.04.2018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8185"/>
            <a:ext cx="2971800" cy="499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9448185"/>
            <a:ext cx="2971800" cy="499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B932AD-2546-42F0-9E8D-C4775EC9FC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30826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99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1"/>
            <a:ext cx="2971800" cy="499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6E98A9-7BA2-4A49-8EEF-22F9F172E57C}" type="datetimeFigureOut">
              <a:rPr lang="ru-RU" smtClean="0"/>
              <a:t>10.04.2018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90625" y="1243013"/>
            <a:ext cx="4476750" cy="33575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87125"/>
            <a:ext cx="5486400" cy="391674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8185"/>
            <a:ext cx="2971800" cy="499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8185"/>
            <a:ext cx="2971800" cy="499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04C864-9898-41C0-B763-EB87DB8046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90450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4530"/>
            <a:ext cx="68580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02597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72161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0362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0363"/>
            <a:ext cx="5800725" cy="58118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12315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79" y="182879"/>
            <a:ext cx="8778240" cy="6492240"/>
          </a:xfrm>
          <a:prstGeom prst="rect">
            <a:avLst/>
          </a:prstGeom>
          <a:solidFill>
            <a:schemeClr val="bg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2485" y="882376"/>
            <a:ext cx="747522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6000" b="1" cap="all" baseline="0">
                <a:ln w="15875">
                  <a:solidFill>
                    <a:schemeClr val="bg1"/>
                  </a:solidFill>
                </a:ln>
                <a:solidFill>
                  <a:schemeClr val="accent1"/>
                </a:solidFill>
                <a:effectLst>
                  <a:outerShdw dist="38100" dir="2700000" algn="tl" rotWithShape="0">
                    <a:schemeClr val="accent1"/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82148" y="3869635"/>
            <a:ext cx="6575895" cy="1388165"/>
          </a:xfrm>
        </p:spPr>
        <p:txBody>
          <a:bodyPr>
            <a:normAutofit/>
          </a:bodyPr>
          <a:lstStyle>
            <a:lvl1pPr marL="0" indent="0" algn="ctr">
              <a:spcBef>
                <a:spcPts val="1000"/>
              </a:spcBef>
              <a:buNone/>
              <a:defRPr sz="1800">
                <a:solidFill>
                  <a:schemeClr val="accent1"/>
                </a:solidFill>
              </a:defRPr>
            </a:lvl1pPr>
            <a:lvl2pPr marL="342900" indent="0" algn="ctr">
              <a:buNone/>
              <a:defRPr sz="18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483995" y="3733800"/>
            <a:ext cx="61722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28559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000"/>
              </a:spcBef>
              <a:defRPr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28160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9818" y="1173575"/>
            <a:ext cx="747522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lang="en-US" sz="6000" b="1" kern="1200" cap="all" baseline="0" dirty="0">
                <a:ln w="15875">
                  <a:solidFill>
                    <a:schemeClr val="bg1"/>
                  </a:solidFill>
                </a:ln>
                <a:solidFill>
                  <a:schemeClr val="accent1"/>
                </a:solidFill>
                <a:effectLst>
                  <a:outerShdw dist="38100" dir="2700000" algn="tl" rotWithShape="0">
                    <a:schemeClr val="accent1"/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2446" y="4154520"/>
            <a:ext cx="6576822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1485900" y="4020408"/>
            <a:ext cx="61722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08662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7250" y="2057399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709" y="2057400"/>
            <a:ext cx="3566160" cy="402336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92689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0" y="2001511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7250" y="2721483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1880" y="1999032"/>
            <a:ext cx="356616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1880" y="2719322"/>
            <a:ext cx="3566160" cy="3383280"/>
          </a:xfrm>
        </p:spPr>
        <p:txBody>
          <a:bodyPr/>
          <a:lstStyle>
            <a:lvl1pPr>
              <a:defRPr sz="165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4/10/2018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71204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4/10/2018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3170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4/10/2018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60349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9314" y="1097280"/>
            <a:ext cx="4149638" cy="466344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92608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6430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333193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7250" y="1097280"/>
            <a:ext cx="283464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3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19107" y="1069847"/>
            <a:ext cx="4257703" cy="4645153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1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7250" y="2834640"/>
            <a:ext cx="283464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275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844954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92250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762000"/>
            <a:ext cx="1743075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7250" y="762000"/>
            <a:ext cx="5572125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63471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12423"/>
            <a:ext cx="7886700" cy="2851208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52634"/>
            <a:ext cx="78867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65042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845" y="1828801"/>
            <a:ext cx="38862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8801"/>
            <a:ext cx="38862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38522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681851"/>
            <a:ext cx="386715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45" y="2507551"/>
            <a:ext cx="3867150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851"/>
            <a:ext cx="38862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7551"/>
            <a:ext cx="3886201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4/10/2018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81315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4/10/2018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9230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4/10/2018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92030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1"/>
            <a:ext cx="2948940" cy="1600197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399"/>
            <a:ext cx="294894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01220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0"/>
            <a:ext cx="2948940" cy="160020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400"/>
            <a:ext cx="294894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4/10/2018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42226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3845" y="365760"/>
            <a:ext cx="78867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828801"/>
            <a:ext cx="78867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3145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5096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03" r:id="rId5"/>
    <p:sldLayoutId id="2147483804" r:id="rId6"/>
    <p:sldLayoutId id="2147483805" r:id="rId7"/>
    <p:sldLayoutId id="2147483806" r:id="rId8"/>
    <p:sldLayoutId id="2147483807" r:id="rId9"/>
    <p:sldLayoutId id="2147483808" r:id="rId10"/>
    <p:sldLayoutId id="214748380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82880" y="182880"/>
            <a:ext cx="8778240" cy="6492240"/>
          </a:xfrm>
          <a:prstGeom prst="rect">
            <a:avLst/>
          </a:prstGeom>
          <a:solidFill>
            <a:schemeClr val="bg1"/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7250" y="609600"/>
            <a:ext cx="740664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7251" y="2057400"/>
            <a:ext cx="7404653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7247" y="6223829"/>
            <a:ext cx="17468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4/10/2018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61861" y="6223829"/>
            <a:ext cx="35383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7148" y="6223829"/>
            <a:ext cx="12796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16287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7" r:id="rId1"/>
    <p:sldLayoutId id="2147483848" r:id="rId2"/>
    <p:sldLayoutId id="2147483849" r:id="rId3"/>
    <p:sldLayoutId id="2147483850" r:id="rId4"/>
    <p:sldLayoutId id="2147483851" r:id="rId5"/>
    <p:sldLayoutId id="2147483852" r:id="rId6"/>
    <p:sldLayoutId id="2147483853" r:id="rId7"/>
    <p:sldLayoutId id="2147483854" r:id="rId8"/>
    <p:sldLayoutId id="2147483855" r:id="rId9"/>
    <p:sldLayoutId id="2147483856" r:id="rId10"/>
    <p:sldLayoutId id="214748385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171450" indent="-137160" algn="l" defTabSz="6858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34290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54864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75438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92012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1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3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15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170000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SzPct val="80000"/>
        <a:buFont typeface="Corbel" pitchFamily="34" charset="0"/>
        <a:buChar char="•"/>
        <a:defRPr sz="14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jpeg"/><Relationship Id="rId3" Type="http://schemas.openxmlformats.org/officeDocument/2006/relationships/image" Target="../media/image45.jpeg"/><Relationship Id="rId7" Type="http://schemas.openxmlformats.org/officeDocument/2006/relationships/image" Target="../media/image49.jpg"/><Relationship Id="rId12" Type="http://schemas.openxmlformats.org/officeDocument/2006/relationships/image" Target="../media/image54.jpg"/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48.jpeg"/><Relationship Id="rId11" Type="http://schemas.openxmlformats.org/officeDocument/2006/relationships/image" Target="../media/image53.png"/><Relationship Id="rId5" Type="http://schemas.openxmlformats.org/officeDocument/2006/relationships/image" Target="../media/image47.jpeg"/><Relationship Id="rId10" Type="http://schemas.openxmlformats.org/officeDocument/2006/relationships/image" Target="../media/image52.jpeg"/><Relationship Id="rId4" Type="http://schemas.openxmlformats.org/officeDocument/2006/relationships/image" Target="../media/image46.jpg"/><Relationship Id="rId9" Type="http://schemas.openxmlformats.org/officeDocument/2006/relationships/image" Target="../media/image5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g"/><Relationship Id="rId3" Type="http://schemas.openxmlformats.org/officeDocument/2006/relationships/image" Target="../media/image9.jpg"/><Relationship Id="rId7" Type="http://schemas.openxmlformats.org/officeDocument/2006/relationships/image" Target="../media/image13.jp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2.jpg"/><Relationship Id="rId5" Type="http://schemas.openxmlformats.org/officeDocument/2006/relationships/image" Target="../media/image11.jpg"/><Relationship Id="rId10" Type="http://schemas.openxmlformats.org/officeDocument/2006/relationships/image" Target="../media/image16.jpeg"/><Relationship Id="rId4" Type="http://schemas.openxmlformats.org/officeDocument/2006/relationships/image" Target="../media/image10.jpg"/><Relationship Id="rId9" Type="http://schemas.openxmlformats.org/officeDocument/2006/relationships/image" Target="../media/image15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7" Type="http://schemas.openxmlformats.org/officeDocument/2006/relationships/image" Target="../media/image18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7.jpeg"/><Relationship Id="rId5" Type="http://schemas.openxmlformats.org/officeDocument/2006/relationships/image" Target="../media/image12.jpg"/><Relationship Id="rId4" Type="http://schemas.openxmlformats.org/officeDocument/2006/relationships/image" Target="../media/image13.jp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10" Type="http://schemas.openxmlformats.org/officeDocument/2006/relationships/image" Target="../media/image27.png"/><Relationship Id="rId4" Type="http://schemas.openxmlformats.org/officeDocument/2006/relationships/image" Target="../media/image21.jpeg"/><Relationship Id="rId9" Type="http://schemas.openxmlformats.org/officeDocument/2006/relationships/image" Target="../media/image2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09800" y="6248400"/>
            <a:ext cx="6751320" cy="457200"/>
          </a:xfrm>
        </p:spPr>
        <p:txBody>
          <a:bodyPr>
            <a:noAutofit/>
          </a:bodyPr>
          <a:lstStyle/>
          <a:p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ru-RU" sz="1600" b="1" dirty="0" smtClean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  <a:cs typeface="Arial" panose="020B0604020202020204" pitchFamily="34" charset="0"/>
              </a:rPr>
              <a:t>ПРЕЗЕНТАЦИЯ НОД.   АВТОР ВОСПИТАТЕЛЬ СУНЦОВА Е. А.</a:t>
            </a:r>
            <a:endParaRPr lang="ru-RU" sz="1000" b="1" dirty="0" smtClean="0">
              <a:solidFill>
                <a:schemeClr val="accent1">
                  <a:lumMod val="75000"/>
                </a:schemeClr>
              </a:solidFill>
              <a:latin typeface="Cambria" panose="02040503050406030204" pitchFamily="18" charset="0"/>
              <a:cs typeface="Arial" panose="020B0604020202020204" pitchFamily="34" charset="0"/>
            </a:endParaRPr>
          </a:p>
          <a:p>
            <a:endParaRPr lang="ru-RU" sz="1000" b="1" dirty="0" smtClean="0">
              <a:solidFill>
                <a:schemeClr val="accent1">
                  <a:lumMod val="75000"/>
                </a:schemeClr>
              </a:solidFill>
              <a:latin typeface="Cambria" panose="02040503050406030204" pitchFamily="18" charset="0"/>
              <a:cs typeface="Arial" panose="020B0604020202020204" pitchFamily="34" charset="0"/>
            </a:endParaRPr>
          </a:p>
          <a:p>
            <a:endParaRPr lang="ru-RU" sz="16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253" y="457200"/>
            <a:ext cx="8382000" cy="5715000"/>
          </a:xfrm>
          <a:prstGeom prst="rect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1600199" y="1828800"/>
            <a:ext cx="5715001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ln w="0"/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</a:rPr>
              <a:t>    </a:t>
            </a:r>
            <a:r>
              <a:rPr lang="ru-RU" sz="4400" b="1" dirty="0" smtClean="0">
                <a:ln w="0"/>
                <a:solidFill>
                  <a:srgbClr val="002060"/>
                </a:solidFill>
                <a:latin typeface="Cambria" panose="02040503050406030204" pitchFamily="18" charset="0"/>
              </a:rPr>
              <a:t>НАЗЕМНЫЙ  </a:t>
            </a:r>
          </a:p>
          <a:p>
            <a:endParaRPr lang="ru-RU" sz="1600" b="1" dirty="0" smtClean="0">
              <a:ln w="0"/>
              <a:solidFill>
                <a:srgbClr val="002060"/>
              </a:solidFill>
              <a:latin typeface="Cambria" panose="02040503050406030204" pitchFamily="18" charset="0"/>
            </a:endParaRPr>
          </a:p>
          <a:p>
            <a:r>
              <a:rPr lang="ru-RU" sz="4000" b="1" dirty="0" smtClean="0">
                <a:ln w="0"/>
                <a:solidFill>
                  <a:srgbClr val="002060"/>
                </a:solidFill>
                <a:latin typeface="Cambria" panose="02040503050406030204" pitchFamily="18" charset="0"/>
              </a:rPr>
              <a:t>                   </a:t>
            </a:r>
            <a:r>
              <a:rPr lang="ru-RU" sz="4400" b="1" dirty="0" smtClean="0">
                <a:ln w="0"/>
                <a:solidFill>
                  <a:srgbClr val="002060"/>
                </a:solidFill>
                <a:latin typeface="Cambria" panose="02040503050406030204" pitchFamily="18" charset="0"/>
              </a:rPr>
              <a:t>ТРАНСПОРТ</a:t>
            </a:r>
            <a:endParaRPr lang="ru-RU" sz="4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04800" y="4114800"/>
            <a:ext cx="89154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  <a:latin typeface="Cambria" panose="02040503050406030204" pitchFamily="18" charset="0"/>
              </a:rPr>
              <a:t>ВЫ СКАЖЕТЕ, ЧТО НЕ БЫВАЕТ ТАКОГО,</a:t>
            </a:r>
          </a:p>
          <a:p>
            <a:r>
              <a:rPr lang="ru-RU" sz="3200" b="1" dirty="0" smtClean="0">
                <a:solidFill>
                  <a:srgbClr val="7030A0"/>
                </a:solidFill>
                <a:latin typeface="Cambria" panose="02040503050406030204" pitchFamily="18" charset="0"/>
              </a:rPr>
              <a:t>НО ЭТО ДЛЯ ТРАНСПОРТА ВОВСЕ НЕ НОВО:</a:t>
            </a:r>
          </a:p>
          <a:p>
            <a:r>
              <a:rPr lang="ru-RU" sz="3200" b="1" dirty="0" smtClean="0">
                <a:solidFill>
                  <a:srgbClr val="7030A0"/>
                </a:solidFill>
                <a:latin typeface="Cambria" panose="02040503050406030204" pitchFamily="18" charset="0"/>
              </a:rPr>
              <a:t>СПЕШИТ ХОЛОДИЛЬНИК, ПРОДУКТЫ ВЕЗЕТ,</a:t>
            </a:r>
          </a:p>
          <a:p>
            <a:r>
              <a:rPr lang="ru-RU" sz="3200" b="1" dirty="0" smtClean="0">
                <a:solidFill>
                  <a:srgbClr val="7030A0"/>
                </a:solidFill>
                <a:latin typeface="Cambria" panose="02040503050406030204" pitchFamily="18" charset="0"/>
              </a:rPr>
              <a:t>А ХОЛОД ИХ СВЕЖИМИ НАМ СБЕРЕЖЕТ.</a:t>
            </a:r>
            <a:endParaRPr lang="ru-RU" sz="3200" b="1" dirty="0">
              <a:solidFill>
                <a:srgbClr val="7030A0"/>
              </a:solidFill>
              <a:latin typeface="Cambria" panose="020405030504060302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304800"/>
            <a:ext cx="6781800" cy="3930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27004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500" y="952301"/>
            <a:ext cx="8001000" cy="278149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" name="Прямоугольник 2"/>
          <p:cNvSpPr/>
          <p:nvPr/>
        </p:nvSpPr>
        <p:spPr>
          <a:xfrm>
            <a:off x="152400" y="228600"/>
            <a:ext cx="88392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</a:rPr>
              <a:t>И ПО ДОРОГАМ, И НА СТРОЙКЕ ЕЗДЯТ МАШИНЫ ОЧЕНЬ БОЙКИЕ.</a:t>
            </a:r>
          </a:p>
          <a:p>
            <a:pPr algn="ctr"/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</a:rPr>
              <a:t>ИХ СПЕЦИАЛЬНЫМИ НАЗЫВАЮТ. ЭТИ МАШИНЫ НАМ ПОМОГАЮТ.</a:t>
            </a:r>
            <a:endParaRPr lang="ru-RU" sz="2000" b="1" dirty="0">
              <a:solidFill>
                <a:schemeClr val="accent1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500" y="5371644"/>
            <a:ext cx="2412763" cy="119341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88337" y="5371644"/>
            <a:ext cx="2184163" cy="116360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382" y="3940523"/>
            <a:ext cx="1958618" cy="122439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33800" y="5393485"/>
            <a:ext cx="1905000" cy="117157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4205" y="3890566"/>
            <a:ext cx="2346995" cy="127435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88337" y="3884815"/>
            <a:ext cx="2041108" cy="1264789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7756459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600" y="4038600"/>
            <a:ext cx="87630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Я МЧУСЬ С СИРЕНОЙ НА ПОЖАР, 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ВЕЗУ Я ВОДУ С ПЕНОЙ, 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ПОТУШИМ ВМИГ ОГОНЬ И ЖАР, 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МЫ БЫСТРЫ, СЛОВНО СТРЕЛЫ.</a:t>
            </a:r>
            <a:endParaRPr lang="ru-RU" sz="32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0"/>
            <a:ext cx="8135241" cy="4524555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891785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2400" y="4495800"/>
            <a:ext cx="88392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  <a:latin typeface="Cambria" panose="02040503050406030204" pitchFamily="18" charset="0"/>
              </a:rPr>
              <a:t>ТАМ, ГДЕ СТРОЯТ НОВЫЙ ДОМ,</a:t>
            </a:r>
            <a:br>
              <a:rPr lang="ru-RU" sz="3200" b="1" dirty="0" smtClean="0">
                <a:solidFill>
                  <a:srgbClr val="7030A0"/>
                </a:solidFill>
                <a:latin typeface="Cambria" panose="02040503050406030204" pitchFamily="18" charset="0"/>
              </a:rPr>
            </a:br>
            <a:r>
              <a:rPr lang="ru-RU" sz="3200" b="1" dirty="0" smtClean="0">
                <a:solidFill>
                  <a:srgbClr val="7030A0"/>
                </a:solidFill>
                <a:latin typeface="Cambria" panose="02040503050406030204" pitchFamily="18" charset="0"/>
              </a:rPr>
              <a:t>ХОДИТ ВОИН СО ЩИТОМ.</a:t>
            </a:r>
            <a:br>
              <a:rPr lang="ru-RU" sz="3200" b="1" dirty="0" smtClean="0">
                <a:solidFill>
                  <a:srgbClr val="7030A0"/>
                </a:solidFill>
                <a:latin typeface="Cambria" panose="02040503050406030204" pitchFamily="18" charset="0"/>
              </a:rPr>
            </a:br>
            <a:r>
              <a:rPr lang="ru-RU" sz="3200" b="1" dirty="0" smtClean="0">
                <a:solidFill>
                  <a:srgbClr val="7030A0"/>
                </a:solidFill>
                <a:latin typeface="Cambria" panose="02040503050406030204" pitchFamily="18" charset="0"/>
              </a:rPr>
              <a:t>ГДЕ ПРОЙДЁТ ОН, СТАНЕТ ГЛАДКО,</a:t>
            </a:r>
            <a:br>
              <a:rPr lang="ru-RU" sz="3200" b="1" dirty="0" smtClean="0">
                <a:solidFill>
                  <a:srgbClr val="7030A0"/>
                </a:solidFill>
                <a:latin typeface="Cambria" panose="02040503050406030204" pitchFamily="18" charset="0"/>
              </a:rPr>
            </a:br>
            <a:r>
              <a:rPr lang="ru-RU" sz="3200" b="1" dirty="0" smtClean="0">
                <a:solidFill>
                  <a:srgbClr val="7030A0"/>
                </a:solidFill>
                <a:latin typeface="Cambria" panose="02040503050406030204" pitchFamily="18" charset="0"/>
              </a:rPr>
              <a:t>БУДЕТ РОВНАЯ ПЛОЩАДКА.</a:t>
            </a:r>
            <a:endParaRPr lang="ru-RU" sz="3200" b="1" dirty="0">
              <a:solidFill>
                <a:srgbClr val="7030A0"/>
              </a:solidFill>
              <a:latin typeface="Cambria" panose="020405030504060302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237226"/>
            <a:ext cx="6450524" cy="4267200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02840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7056" y="418465"/>
            <a:ext cx="88392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</a:rPr>
              <a:t>ЧАСТИ ТРАНСПОРТА   </a:t>
            </a:r>
            <a:endParaRPr lang="ru-RU" sz="3200" dirty="0">
              <a:ln w="6350">
                <a:noFill/>
              </a:ln>
              <a:solidFill>
                <a:schemeClr val="accent1">
                  <a:lumMod val="75000"/>
                </a:schemeClr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latin typeface="Cambria" panose="020405030504060302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0073" y="1122949"/>
            <a:ext cx="2538878" cy="187169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6" name="TextBox 15"/>
          <p:cNvSpPr txBox="1"/>
          <p:nvPr/>
        </p:nvSpPr>
        <p:spPr>
          <a:xfrm>
            <a:off x="554896" y="3149682"/>
            <a:ext cx="81440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</a:rPr>
              <a:t>ЧТО К ЧЕМУ?  КАКИЕ ДЕТАЛИ ЛИШНИЕ?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2726" y="4780882"/>
            <a:ext cx="1098798" cy="166322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1706" y="5085345"/>
            <a:ext cx="1727149" cy="1519892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2726" y="3394678"/>
            <a:ext cx="1889013" cy="1141208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21050" y="3575311"/>
            <a:ext cx="2518140" cy="96057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92" y="1108237"/>
            <a:ext cx="2582480" cy="182250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96193" y="1108237"/>
            <a:ext cx="2785062" cy="190103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7466" y="5077184"/>
            <a:ext cx="1857453" cy="1353449"/>
          </a:xfrm>
          <a:prstGeom prst="rect">
            <a:avLst/>
          </a:prstGeom>
        </p:spPr>
      </p:pic>
      <p:pic>
        <p:nvPicPr>
          <p:cNvPr id="26" name="Рисунок 25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81255" y="3575311"/>
            <a:ext cx="1300903" cy="1184434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30417" y="3593599"/>
            <a:ext cx="948563" cy="1255552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6656" y="4864305"/>
            <a:ext cx="1738524" cy="1621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7233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762000" y="233160"/>
            <a:ext cx="7467600" cy="523801"/>
          </a:xfrm>
          <a:prstGeom prst="rect">
            <a:avLst/>
          </a:prstGeom>
          <a:effectLst/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</a:rPr>
              <a:t>НАЗЕМНЫЙ   ТРАНСПОРТ</a:t>
            </a:r>
            <a:endParaRPr kumimoji="0" lang="ru-RU" sz="3200" i="0" u="none" strike="noStrike" kern="1200" cap="none" spc="0" normalizeH="0" baseline="0" noProof="0" dirty="0">
              <a:ln w="6350">
                <a:noFill/>
              </a:ln>
              <a:solidFill>
                <a:schemeClr val="accent1">
                  <a:lumMod val="75000"/>
                </a:schemeClr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ambria" panose="02040503050406030204" pitchFamily="18" charset="0"/>
              <a:ea typeface="+mj-ea"/>
              <a:cs typeface="+mj-cs"/>
            </a:endParaRPr>
          </a:p>
        </p:txBody>
      </p:sp>
      <p:pic>
        <p:nvPicPr>
          <p:cNvPr id="5" name="Объект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9304" y="851883"/>
            <a:ext cx="2801980" cy="155166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0" y="2566888"/>
            <a:ext cx="8991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</a:rPr>
              <a:t>РАЗ, ДВА, ТРИ, ЧЕТЫРЕ, ПЯТЬ: БУДЕМ ТРАНСПОРТ 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</a:rPr>
              <a:t>ИЗУЧАТЬ!</a:t>
            </a:r>
            <a:endParaRPr lang="ru-RU" sz="2000" b="1" dirty="0">
              <a:solidFill>
                <a:schemeClr val="accent1">
                  <a:lumMod val="75000"/>
                </a:schemeClr>
              </a:solidFill>
              <a:latin typeface="Cambria" panose="02040503050406030204" pitchFamily="18" charset="0"/>
            </a:endParaRPr>
          </a:p>
          <a:p>
            <a:pPr algn="ctr"/>
            <a:endParaRPr lang="ru-RU" sz="1000" b="1" dirty="0">
              <a:solidFill>
                <a:schemeClr val="accent1">
                  <a:lumMod val="75000"/>
                </a:schemeClr>
              </a:solidFill>
              <a:latin typeface="Cambria" panose="02040503050406030204" pitchFamily="18" charset="0"/>
            </a:endParaRPr>
          </a:p>
          <a:p>
            <a:pPr algn="ctr"/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</a:rPr>
              <a:t>ВОТ ПРОЛОЖЕНА ДОРОГА,  ИЛИ РЕЛЬСЫ В ДВА РЯДА. </a:t>
            </a:r>
          </a:p>
          <a:p>
            <a:pPr algn="ctr"/>
            <a:endParaRPr lang="ru-RU" sz="1000" b="1" dirty="0">
              <a:solidFill>
                <a:schemeClr val="accent1">
                  <a:lumMod val="75000"/>
                </a:schemeClr>
              </a:solidFill>
              <a:latin typeface="Cambria" panose="02040503050406030204" pitchFamily="18" charset="0"/>
            </a:endParaRPr>
          </a:p>
          <a:p>
            <a:pPr algn="ctr"/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</a:rPr>
              <a:t>ТРАНСПОРТ ХОДИТ ТУТ НАЗЕМНЫЙ, ПОМНИМ ЭТО МЫ ВСЕГДА!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67968" y="4495800"/>
            <a:ext cx="2710768" cy="167005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5942" y="4495800"/>
            <a:ext cx="2397634" cy="167005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017" y="838634"/>
            <a:ext cx="2582771" cy="158770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838634"/>
            <a:ext cx="2512420" cy="158624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2200" y="4495800"/>
            <a:ext cx="2621280" cy="16383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9583910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152400" y="377438"/>
            <a:ext cx="8839200" cy="788104"/>
          </a:xfrm>
          <a:prstGeom prst="rect">
            <a:avLst/>
          </a:prstGeom>
          <a:effectLst/>
        </p:spPr>
        <p:txBody>
          <a:bodyPr/>
          <a:lstStyle/>
          <a:p>
            <a:pPr algn="ctr"/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</a:rPr>
              <a:t>ТРАНСПОРТ НАЗЕМНЫЙ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</a:rPr>
              <a:t>- ИДЁТ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</a:rPr>
              <a:t>ПО ДОРОГАМ, </a:t>
            </a:r>
          </a:p>
          <a:p>
            <a:pPr algn="ctr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</a:rPr>
              <a:t>НАЗЕМНОГО ТРАНСПОРТА ЗНАЕМ МЫ МНОГО. 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  <p:pic>
        <p:nvPicPr>
          <p:cNvPr id="5" name="Объект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29204" y="3136515"/>
            <a:ext cx="2565147" cy="142050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4732" y="1331744"/>
            <a:ext cx="2151340" cy="158962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9411" y="1389958"/>
            <a:ext cx="2119486" cy="14732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163" y="3323843"/>
            <a:ext cx="2178731" cy="133449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335" y="1442690"/>
            <a:ext cx="2201241" cy="160400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240" y="4941616"/>
            <a:ext cx="2255657" cy="1610333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16" name="Прямая со стрелкой 15"/>
          <p:cNvCxnSpPr/>
          <p:nvPr/>
        </p:nvCxnSpPr>
        <p:spPr>
          <a:xfrm flipV="1">
            <a:off x="2567147" y="4611052"/>
            <a:ext cx="740764" cy="5569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 flipV="1">
            <a:off x="2703670" y="3536402"/>
            <a:ext cx="469392" cy="3533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flipH="1" flipV="1">
            <a:off x="5881736" y="3578181"/>
            <a:ext cx="536458" cy="3221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 flipH="1" flipV="1">
            <a:off x="5807198" y="4574113"/>
            <a:ext cx="666543" cy="6308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>
            <a:off x="2549894" y="2209800"/>
            <a:ext cx="649013" cy="9174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 flipH="1">
            <a:off x="5806880" y="2105698"/>
            <a:ext cx="778969" cy="10532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 стрелкой 56"/>
          <p:cNvCxnSpPr/>
          <p:nvPr/>
        </p:nvCxnSpPr>
        <p:spPr>
          <a:xfrm>
            <a:off x="4527672" y="2899984"/>
            <a:ext cx="0" cy="22729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Прямая со стрелкой 61"/>
          <p:cNvCxnSpPr/>
          <p:nvPr/>
        </p:nvCxnSpPr>
        <p:spPr>
          <a:xfrm flipV="1">
            <a:off x="4527672" y="4574113"/>
            <a:ext cx="0" cy="2173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Рисунок 1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5849" y="4935488"/>
            <a:ext cx="2269106" cy="161646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460" y="4909540"/>
            <a:ext cx="2169299" cy="164240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05451" y="3271565"/>
            <a:ext cx="2175948" cy="1395417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779430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0" y="184135"/>
            <a:ext cx="9144000" cy="519672"/>
          </a:xfrm>
          <a:prstGeom prst="rect">
            <a:avLst/>
          </a:prstGeom>
          <a:effectLst/>
        </p:spPr>
        <p:txBody>
          <a:bodyPr/>
          <a:lstStyle/>
          <a:p>
            <a:pPr lvl="0" algn="ctr">
              <a:spcBef>
                <a:spcPct val="0"/>
              </a:spcBef>
              <a:defRPr/>
            </a:pP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</a:rPr>
              <a:t>ВИДЫ НАЗЕМНОГО   ТРАНСПОРТА</a:t>
            </a:r>
            <a:endParaRPr kumimoji="0" lang="ru-RU" sz="3200" i="0" u="none" strike="noStrike" kern="1200" cap="none" spc="0" normalizeH="0" baseline="0" noProof="0" dirty="0">
              <a:ln w="6350">
                <a:noFill/>
              </a:ln>
              <a:solidFill>
                <a:schemeClr val="accent1">
                  <a:lumMod val="75000"/>
                </a:schemeClr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ambria" panose="02040503050406030204" pitchFamily="18" charset="0"/>
              <a:ea typeface="+mj-ea"/>
              <a:cs typeface="+mj-cs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489" y="1981200"/>
            <a:ext cx="2637913" cy="195903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061" y="4402370"/>
            <a:ext cx="2930262" cy="190496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6721" y="1963443"/>
            <a:ext cx="2768973" cy="197679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Прямоугольник 7"/>
          <p:cNvSpPr/>
          <p:nvPr/>
        </p:nvSpPr>
        <p:spPr>
          <a:xfrm>
            <a:off x="181489" y="1219200"/>
            <a:ext cx="2637912" cy="40390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</a:rPr>
              <a:t>ПАССАЖИРСКИЙ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971799" y="1237488"/>
            <a:ext cx="3082523" cy="38561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</a:rPr>
              <a:t>ГРУЗОВОЙ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6206720" y="1228344"/>
            <a:ext cx="2762050" cy="40390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</a:rPr>
              <a:t>СПЕЦИАЛЬНЫЙ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Cambria" panose="02040503050406030204" pitchFamily="18" charset="0"/>
            </a:endParaRPr>
          </a:p>
        </p:txBody>
      </p:sp>
      <p:pic>
        <p:nvPicPr>
          <p:cNvPr id="26" name="Рисунок 2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34" y="4402370"/>
            <a:ext cx="2614267" cy="190496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1799" y="1963442"/>
            <a:ext cx="3082523" cy="197679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3645" y="4389430"/>
            <a:ext cx="2762049" cy="1876717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183920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33068" y="268886"/>
            <a:ext cx="9144000" cy="3509735"/>
          </a:xfrm>
          <a:prstGeom prst="rect">
            <a:avLst/>
          </a:prstGeom>
          <a:effectLst/>
        </p:spPr>
        <p:txBody>
          <a:bodyPr/>
          <a:lstStyle/>
          <a:p>
            <a:pPr algn="ctr"/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</a:rPr>
              <a:t>ЧТОБЫ ЕЗДИТЬ 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</a:rPr>
              <a:t>ЛЮДЯМ ПО ДОРОГЕ 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</a:rPr>
              <a:t>ПО ДЕЛАМ, </a:t>
            </a:r>
            <a:endParaRPr lang="ru-RU" sz="2000" b="1" dirty="0" smtClean="0">
              <a:solidFill>
                <a:schemeClr val="accent1">
                  <a:lumMod val="75000"/>
                </a:schemeClr>
              </a:solidFill>
              <a:latin typeface="Cambria" panose="02040503050406030204" pitchFamily="18" charset="0"/>
            </a:endParaRPr>
          </a:p>
          <a:p>
            <a:pPr algn="ctr"/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</a:rPr>
              <a:t>ПАССАЖИРСКИЙ 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</a:rPr>
              <a:t>ТРАНСПОРТ, ДЕТКИ, НУЖЕН НАМ!</a:t>
            </a:r>
          </a:p>
          <a:p>
            <a:pPr lvl="0" algn="ctr">
              <a:spcBef>
                <a:spcPct val="0"/>
              </a:spcBef>
              <a:defRPr/>
            </a:pPr>
            <a:endParaRPr kumimoji="0" lang="ru-RU" sz="3200" b="1" i="0" u="none" strike="noStrike" kern="1200" cap="none" spc="0" normalizeH="0" baseline="0" noProof="0" dirty="0" smtClean="0">
              <a:ln w="6350">
                <a:noFill/>
              </a:ln>
              <a:solidFill>
                <a:schemeClr val="accent1">
                  <a:lumMod val="75000"/>
                </a:schemeClr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ambria" panose="02040503050406030204" pitchFamily="18" charset="0"/>
              <a:ea typeface="+mj-ea"/>
              <a:cs typeface="+mj-cs"/>
            </a:endParaRPr>
          </a:p>
          <a:p>
            <a:pPr lvl="0" algn="ctr">
              <a:spcBef>
                <a:spcPct val="0"/>
              </a:spcBef>
              <a:defRPr/>
            </a:pPr>
            <a:endParaRPr kumimoji="0" lang="ru-RU" sz="3200" i="0" u="none" strike="noStrike" kern="1200" cap="none" spc="0" normalizeH="0" baseline="0" noProof="0" dirty="0">
              <a:ln w="6350">
                <a:noFill/>
              </a:ln>
              <a:solidFill>
                <a:schemeClr val="accent1">
                  <a:lumMod val="75000"/>
                </a:schemeClr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ambria" panose="02040503050406030204" pitchFamily="18" charset="0"/>
              <a:ea typeface="+mj-ea"/>
              <a:cs typeface="+mj-cs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" y="1066800"/>
            <a:ext cx="7772400" cy="260359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1551" y="3886852"/>
            <a:ext cx="1518249" cy="110632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3924" y="3868947"/>
            <a:ext cx="1474863" cy="110243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67000" y="3881887"/>
            <a:ext cx="1600200" cy="111065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06181" y="5380401"/>
            <a:ext cx="1523419" cy="96895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" y="5350235"/>
            <a:ext cx="1496853" cy="96350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2578" y="5350235"/>
            <a:ext cx="1504622" cy="102383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06181" y="3881887"/>
            <a:ext cx="1523419" cy="111139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2999" y="5380401"/>
            <a:ext cx="1467383" cy="965551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886616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682925" y="4114800"/>
            <a:ext cx="7772400" cy="2222740"/>
          </a:xfrm>
          <a:prstGeom prst="rect">
            <a:avLst/>
          </a:prstGeom>
          <a:effectLst/>
        </p:spPr>
        <p:txBody>
          <a:bodyPr/>
          <a:lstStyle/>
          <a:p>
            <a:pPr algn="ctr"/>
            <a:r>
              <a:rPr lang="ru-RU" sz="3200" b="1" dirty="0" smtClean="0">
                <a:solidFill>
                  <a:schemeClr val="accent1"/>
                </a:solidFill>
                <a:latin typeface="Cambria" panose="02040503050406030204" pitchFamily="18" charset="0"/>
              </a:rPr>
              <a:t>ВОТ ЧУДЕСНЫЙ </a:t>
            </a:r>
            <a:r>
              <a:rPr lang="ru-RU" sz="3200" b="1" dirty="0">
                <a:solidFill>
                  <a:schemeClr val="accent1"/>
                </a:solidFill>
                <a:latin typeface="Cambria" panose="02040503050406030204" pitchFamily="18" charset="0"/>
              </a:rPr>
              <a:t>ДЛИННЫЙ ДОМ,</a:t>
            </a:r>
            <a:br>
              <a:rPr lang="ru-RU" sz="3200" b="1" dirty="0">
                <a:solidFill>
                  <a:schemeClr val="accent1"/>
                </a:solidFill>
                <a:latin typeface="Cambria" panose="02040503050406030204" pitchFamily="18" charset="0"/>
              </a:rPr>
            </a:br>
            <a:r>
              <a:rPr lang="ru-RU" sz="3200" b="1" dirty="0">
                <a:solidFill>
                  <a:schemeClr val="accent1"/>
                </a:solidFill>
                <a:latin typeface="Cambria" panose="02040503050406030204" pitchFamily="18" charset="0"/>
              </a:rPr>
              <a:t>ПАССАЖИРОВ МНОГО В НЕМ.</a:t>
            </a:r>
            <a:br>
              <a:rPr lang="ru-RU" sz="3200" b="1" dirty="0">
                <a:solidFill>
                  <a:schemeClr val="accent1"/>
                </a:solidFill>
                <a:latin typeface="Cambria" panose="02040503050406030204" pitchFamily="18" charset="0"/>
              </a:rPr>
            </a:br>
            <a:r>
              <a:rPr lang="ru-RU" sz="3200" b="1" dirty="0">
                <a:solidFill>
                  <a:schemeClr val="accent1"/>
                </a:solidFill>
                <a:latin typeface="Cambria" panose="02040503050406030204" pitchFamily="18" charset="0"/>
              </a:rPr>
              <a:t>НОСИТ ОБУВЬ ИЗ РЕЗИНЫ</a:t>
            </a:r>
            <a:br>
              <a:rPr lang="ru-RU" sz="3200" b="1" dirty="0">
                <a:solidFill>
                  <a:schemeClr val="accent1"/>
                </a:solidFill>
                <a:latin typeface="Cambria" panose="02040503050406030204" pitchFamily="18" charset="0"/>
              </a:rPr>
            </a:br>
            <a:r>
              <a:rPr lang="ru-RU" sz="3200" b="1" dirty="0">
                <a:solidFill>
                  <a:schemeClr val="accent1"/>
                </a:solidFill>
                <a:latin typeface="Cambria" panose="02040503050406030204" pitchFamily="18" charset="0"/>
              </a:rPr>
              <a:t>И ПИТАЕТСЯ БЕНЗИНОМ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0" y="457200"/>
            <a:ext cx="6553200" cy="3483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3963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682925" y="3962400"/>
            <a:ext cx="7772400" cy="2209800"/>
          </a:xfrm>
          <a:prstGeom prst="rect">
            <a:avLst/>
          </a:prstGeom>
          <a:effectLst/>
        </p:spPr>
        <p:txBody>
          <a:bodyPr/>
          <a:lstStyle/>
          <a:p>
            <a:pPr algn="ctr"/>
            <a:r>
              <a:rPr lang="ru-RU" sz="3200" b="1" dirty="0">
                <a:solidFill>
                  <a:srgbClr val="7030A0"/>
                </a:solidFill>
                <a:latin typeface="Cambria" panose="02040503050406030204" pitchFamily="18" charset="0"/>
              </a:rPr>
              <a:t>ОН - ЖЕЛЕЗНАЯ МАШИНА,</a:t>
            </a:r>
            <a:br>
              <a:rPr lang="ru-RU" sz="3200" b="1" dirty="0">
                <a:solidFill>
                  <a:srgbClr val="7030A0"/>
                </a:solidFill>
                <a:latin typeface="Cambria" panose="02040503050406030204" pitchFamily="18" charset="0"/>
              </a:rPr>
            </a:br>
            <a:r>
              <a:rPr lang="ru-RU" sz="3200" b="1" dirty="0">
                <a:solidFill>
                  <a:srgbClr val="7030A0"/>
                </a:solidFill>
                <a:latin typeface="Cambria" panose="02040503050406030204" pitchFamily="18" charset="0"/>
              </a:rPr>
              <a:t>У НЕГО НА ЛАПАХ ШИНЫ -</a:t>
            </a:r>
            <a:br>
              <a:rPr lang="ru-RU" sz="3200" b="1" dirty="0">
                <a:solidFill>
                  <a:srgbClr val="7030A0"/>
                </a:solidFill>
                <a:latin typeface="Cambria" panose="02040503050406030204" pitchFamily="18" charset="0"/>
              </a:rPr>
            </a:br>
            <a:r>
              <a:rPr lang="ru-RU" sz="3200" b="1" dirty="0">
                <a:solidFill>
                  <a:srgbClr val="7030A0"/>
                </a:solidFill>
                <a:latin typeface="Cambria" panose="02040503050406030204" pitchFamily="18" charset="0"/>
              </a:rPr>
              <a:t>С КАЖДОЙ СТОРОНЫ ПО ДВЕ -</a:t>
            </a:r>
            <a:br>
              <a:rPr lang="ru-RU" sz="3200" b="1" dirty="0">
                <a:solidFill>
                  <a:srgbClr val="7030A0"/>
                </a:solidFill>
                <a:latin typeface="Cambria" panose="02040503050406030204" pitchFamily="18" charset="0"/>
              </a:rPr>
            </a:br>
            <a:r>
              <a:rPr lang="ru-RU" sz="3200" b="1" dirty="0">
                <a:solidFill>
                  <a:srgbClr val="7030A0"/>
                </a:solidFill>
                <a:latin typeface="Cambria" panose="02040503050406030204" pitchFamily="18" charset="0"/>
              </a:rPr>
              <a:t>И РОГА НА ГОЛОВЕ.</a:t>
            </a:r>
            <a:endParaRPr lang="ru-RU" sz="3200" b="1" dirty="0">
              <a:solidFill>
                <a:schemeClr val="accent1"/>
              </a:solidFill>
              <a:latin typeface="Cambria" panose="020405030504060302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228600"/>
            <a:ext cx="5867400" cy="3503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405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685800" y="303362"/>
            <a:ext cx="7620000" cy="685800"/>
          </a:xfrm>
          <a:prstGeom prst="rect">
            <a:avLst/>
          </a:prstGeom>
          <a:effectLst/>
        </p:spPr>
        <p:txBody>
          <a:bodyPr/>
          <a:lstStyle/>
          <a:p>
            <a:pPr algn="ctr"/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</a:rPr>
              <a:t>А ЧТОБЫ ГРУЗ ПЕРЕВЕЗТИ – ХОТЬ ПЕСОК, ХОТЬ КИРПИЧИ, </a:t>
            </a:r>
          </a:p>
          <a:p>
            <a:pPr algn="ctr"/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Cambria" panose="02040503050406030204" pitchFamily="18" charset="0"/>
              </a:rPr>
              <a:t>НУЖЕН ТРАНСПОРТ ГРУЗОВОЙ,  ОН СИЛАЧ, ДРУЖОЧЕК МОЙ!</a:t>
            </a:r>
            <a:endParaRPr lang="ru-RU" sz="2000" b="1" dirty="0">
              <a:solidFill>
                <a:schemeClr val="accent1">
                  <a:lumMod val="75000"/>
                </a:schemeClr>
              </a:solidFill>
              <a:latin typeface="Cambria" panose="02040503050406030204" pitchFamily="18" charset="0"/>
            </a:endParaRPr>
          </a:p>
          <a:p>
            <a:pPr lvl="0" algn="ctr">
              <a:spcBef>
                <a:spcPct val="0"/>
              </a:spcBef>
              <a:defRPr/>
            </a:pPr>
            <a:endParaRPr kumimoji="0" lang="ru-RU" sz="3200" b="1" i="0" u="none" strike="noStrike" kern="1200" cap="none" spc="0" normalizeH="0" baseline="0" noProof="0" dirty="0" smtClean="0">
              <a:ln w="6350">
                <a:noFill/>
              </a:ln>
              <a:solidFill>
                <a:schemeClr val="accent1">
                  <a:lumMod val="75000"/>
                </a:schemeClr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ambria" panose="02040503050406030204" pitchFamily="18" charset="0"/>
              <a:ea typeface="+mj-ea"/>
              <a:cs typeface="+mj-cs"/>
            </a:endParaRPr>
          </a:p>
          <a:p>
            <a:pPr lvl="0" algn="ctr">
              <a:spcBef>
                <a:spcPct val="0"/>
              </a:spcBef>
              <a:defRPr/>
            </a:pPr>
            <a:endParaRPr kumimoji="0" lang="ru-RU" sz="3200" i="0" u="none" strike="noStrike" kern="1200" cap="none" spc="0" normalizeH="0" baseline="0" noProof="0" dirty="0">
              <a:ln w="6350">
                <a:noFill/>
              </a:ln>
              <a:solidFill>
                <a:schemeClr val="accent1">
                  <a:lumMod val="75000"/>
                </a:schemeClr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Cambria" panose="02040503050406030204" pitchFamily="18" charset="0"/>
              <a:ea typeface="+mj-ea"/>
              <a:cs typeface="+mj-cs"/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" y="1042359"/>
            <a:ext cx="8028317" cy="269144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9833" y="4267200"/>
            <a:ext cx="2152504" cy="153230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47117" y="4267200"/>
            <a:ext cx="2514600" cy="153230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" y="4267200"/>
            <a:ext cx="2294413" cy="1532304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562324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52400" y="4191000"/>
            <a:ext cx="886507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Я ВАЖНАЯ МАШИНА, ЕСТЬ КУЗОВ И КАБИНА.</a:t>
            </a:r>
          </a:p>
          <a:p>
            <a:pPr algn="ctr"/>
            <a:r>
              <a:rPr lang="ru-RU" sz="30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ВОЖУ ЛЮБЫЕ ГРУЗЫ ПО ЛЕНТОЧКАМ ДОРОГ.</a:t>
            </a:r>
          </a:p>
          <a:p>
            <a:pPr algn="ctr"/>
            <a:r>
              <a:rPr lang="ru-RU" sz="3000" b="1" dirty="0" smtClean="0">
                <a:solidFill>
                  <a:srgbClr val="FF0000"/>
                </a:solidFill>
                <a:latin typeface="Cambria" panose="02040503050406030204" pitchFamily="18" charset="0"/>
              </a:rPr>
              <a:t>И ДОСКИ, И АРБУЗЫ Я ВАМ ДОСТАВЛЮ В СРОК.</a:t>
            </a:r>
            <a:endParaRPr lang="ru-RU" sz="3000" b="1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233367"/>
            <a:ext cx="6172200" cy="3957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4804846"/>
      </p:ext>
    </p:extLst>
  </p:cSld>
  <p:clrMapOvr>
    <a:masterClrMapping/>
  </p:clrMapOvr>
</p:sld>
</file>

<file path=ppt/theme/theme1.xml><?xml version="1.0" encoding="utf-8"?>
<a:theme xmlns:a="http://schemas.openxmlformats.org/drawingml/2006/main" name="HDOfficeLightV0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Базис">
  <a:themeElements>
    <a:clrScheme name="Базис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DF5327"/>
      </a:accent1>
      <a:accent2>
        <a:srgbClr val="A6B7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38383"/>
      </a:accent6>
      <a:hlink>
        <a:srgbClr val="F59E00"/>
      </a:hlink>
      <a:folHlink>
        <a:srgbClr val="B2B2B2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446C221D-F63F-4DD8-B509-CFE168687BF2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1509</TotalTime>
  <Words>236</Words>
  <Application>Microsoft Office PowerPoint</Application>
  <PresentationFormat>Экран (4:3)</PresentationFormat>
  <Paragraphs>38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14</vt:i4>
      </vt:variant>
    </vt:vector>
  </HeadingPairs>
  <TitlesOfParts>
    <vt:vector size="22" baseType="lpstr">
      <vt:lpstr>Arial</vt:lpstr>
      <vt:lpstr>Calibri</vt:lpstr>
      <vt:lpstr>Calibri Light</vt:lpstr>
      <vt:lpstr>Cambria</vt:lpstr>
      <vt:lpstr>Corbel</vt:lpstr>
      <vt:lpstr>Wingdings 2</vt:lpstr>
      <vt:lpstr>HDOfficeLightV0</vt:lpstr>
      <vt:lpstr>Базис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 земле и под землёй</dc:title>
  <dc:creator>Лена</dc:creator>
  <cp:lastModifiedBy>Лена</cp:lastModifiedBy>
  <cp:revision>148</cp:revision>
  <cp:lastPrinted>2018-01-08T02:28:27Z</cp:lastPrinted>
  <dcterms:created xsi:type="dcterms:W3CDTF">2014-05-14T17:02:59Z</dcterms:created>
  <dcterms:modified xsi:type="dcterms:W3CDTF">2018-04-10T19:01:30Z</dcterms:modified>
</cp:coreProperties>
</file>