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61" r:id="rId4"/>
    <p:sldId id="262" r:id="rId5"/>
    <p:sldId id="266" r:id="rId6"/>
    <p:sldId id="257" r:id="rId7"/>
    <p:sldId id="258" r:id="rId8"/>
    <p:sldId id="259" r:id="rId9"/>
    <p:sldId id="263" r:id="rId10"/>
    <p:sldId id="264" r:id="rId11"/>
    <p:sldId id="265" r:id="rId12"/>
    <p:sldId id="267" r:id="rId13"/>
    <p:sldId id="269" r:id="rId14"/>
    <p:sldId id="270" r:id="rId15"/>
    <p:sldId id="271" r:id="rId16"/>
    <p:sldId id="272" r:id="rId17"/>
    <p:sldId id="274" r:id="rId18"/>
    <p:sldId id="275" r:id="rId19"/>
    <p:sldId id="277" r:id="rId20"/>
    <p:sldId id="278" r:id="rId21"/>
    <p:sldId id="268" r:id="rId22"/>
    <p:sldId id="273" r:id="rId23"/>
    <p:sldId id="281" r:id="rId24"/>
    <p:sldId id="279" r:id="rId25"/>
    <p:sldId id="280"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E3902"/>
    <a:srgbClr val="FFB3B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84" autoAdjust="0"/>
    <p:restoredTop sz="94660"/>
  </p:normalViewPr>
  <p:slideViewPr>
    <p:cSldViewPr snapToGrid="0">
      <p:cViewPr varScale="1">
        <p:scale>
          <a:sx n="101" d="100"/>
          <a:sy n="101" d="100"/>
        </p:scale>
        <p:origin x="-96" y="-21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EAB0777-4C60-462E-A92C-CDAFD498799C}" type="datetimeFigureOut">
              <a:rPr lang="en-US" smtClean="0"/>
              <a:pPr/>
              <a:t>4/5/2018</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59DE6EB8-52AB-45EA-A660-3E1EBFA7298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EAB0777-4C60-462E-A92C-CDAFD498799C}" type="datetimeFigureOut">
              <a:rPr lang="en-US" smtClean="0"/>
              <a:pPr/>
              <a:t>4/5/2018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DE6EB8-52AB-45EA-A660-3E1EBFA7298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EAB0777-4C60-462E-A92C-CDAFD498799C}" type="datetimeFigureOut">
              <a:rPr lang="en-US" smtClean="0"/>
              <a:pPr/>
              <a:t>4/5/2018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DE6EB8-52AB-45EA-A660-3E1EBFA7298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EAB0777-4C60-462E-A92C-CDAFD498799C}" type="datetimeFigureOut">
              <a:rPr lang="en-US" smtClean="0"/>
              <a:pPr/>
              <a:t>4/5/2018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DE6EB8-52AB-45EA-A660-3E1EBFA7298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EAB0777-4C60-462E-A92C-CDAFD498799C}" type="datetimeFigureOut">
              <a:rPr lang="en-US" smtClean="0"/>
              <a:pPr/>
              <a:t>4/5/2018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DE6EB8-52AB-45EA-A660-3E1EBFA7298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EAB0777-4C60-462E-A92C-CDAFD498799C}" type="datetimeFigureOut">
              <a:rPr lang="en-US" smtClean="0"/>
              <a:pPr/>
              <a:t>4/5/2018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DE6EB8-52AB-45EA-A660-3E1EBFA7298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EAB0777-4C60-462E-A92C-CDAFD498799C}" type="datetimeFigureOut">
              <a:rPr lang="en-US" smtClean="0"/>
              <a:pPr/>
              <a:t>4/5/2018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9DE6EB8-52AB-45EA-A660-3E1EBFA7298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EAB0777-4C60-462E-A92C-CDAFD498799C}" type="datetimeFigureOut">
              <a:rPr lang="en-US" smtClean="0"/>
              <a:pPr/>
              <a:t>4/5/2018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9DE6EB8-52AB-45EA-A660-3E1EBFA7298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AB0777-4C60-462E-A92C-CDAFD498799C}" type="datetimeFigureOut">
              <a:rPr lang="en-US" smtClean="0"/>
              <a:pPr/>
              <a:t>4/5/2018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9DE6EB8-52AB-45EA-A660-3E1EBFA7298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EAB0777-4C60-462E-A92C-CDAFD498799C}" type="datetimeFigureOut">
              <a:rPr lang="en-US" smtClean="0"/>
              <a:pPr/>
              <a:t>4/5/2018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DE6EB8-52AB-45EA-A660-3E1EBFA7298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EAB0777-4C60-462E-A92C-CDAFD498799C}" type="datetimeFigureOut">
              <a:rPr lang="en-US" smtClean="0"/>
              <a:pPr/>
              <a:t>4/5/2018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59DE6EB8-52AB-45EA-A660-3E1EBFA72987}"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EAB0777-4C60-462E-A92C-CDAFD498799C}" type="datetimeFigureOut">
              <a:rPr lang="en-US" smtClean="0"/>
              <a:pPr/>
              <a:t>4/5/2018</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9DE6EB8-52AB-45EA-A660-3E1EBFA72987}"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foodandhealth.ru/komponenty-pitaniya/nasyshchennye-zhirnye-kisloty/" TargetMode="External"/><Relationship Id="rId2" Type="http://schemas.openxmlformats.org/officeDocument/2006/relationships/hyperlink" Target="http://foodandhealth.ru/komponenty-pitaniya/zhiry/" TargetMode="External"/><Relationship Id="rId1" Type="http://schemas.openxmlformats.org/officeDocument/2006/relationships/slideLayout" Target="../slideLayouts/slideLayout1.xml"/><Relationship Id="rId6" Type="http://schemas.openxmlformats.org/officeDocument/2006/relationships/image" Target="../media/image10.jpeg"/><Relationship Id="rId5" Type="http://schemas.openxmlformats.org/officeDocument/2006/relationships/hyperlink" Target="http://foodandhealth.ru/komponenty-pitaniya/omega-3/" TargetMode="External"/><Relationship Id="rId4" Type="http://schemas.openxmlformats.org/officeDocument/2006/relationships/hyperlink" Target="http://foodandhealth.ru/komponenty-pitaniya/holesterin/"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hyperlink" Target="http://health4ever.org/domashnie-zhivotnye/proekt-mjaso-iz-probirki" TargetMode="External"/><Relationship Id="rId2" Type="http://schemas.openxmlformats.org/officeDocument/2006/relationships/hyperlink" Target="http://foodandhealth.ru/myaso/iskusstvennoe-myaso/" TargetMode="External"/><Relationship Id="rId1" Type="http://schemas.openxmlformats.org/officeDocument/2006/relationships/slideLayout" Target="../slideLayouts/slideLayout1.xml"/><Relationship Id="rId5" Type="http://schemas.openxmlformats.org/officeDocument/2006/relationships/hyperlink" Target="https://naucaitechnika.ru/blog/43200538799/Myaso-iz-probirki" TargetMode="External"/><Relationship Id="rId4" Type="http://schemas.openxmlformats.org/officeDocument/2006/relationships/hyperlink" Target="http://prodkorm.ru/p70-myaso_iz_probirki.html" TargetMode="External"/></Relationships>
</file>

<file path=ppt/slides/_rels/slide2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s://ru.wikipedia.org/wiki/%D0%93%D0%B0%D0%BC%D0%B1%D1%83%D1%80%D0%B3%D0%B5%D1%80"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ru.wikipedia.org/wiki/%D0%A3%D0%BD%D0%B8%D0%B2%D0%B5%D1%80%D1%81%D0%B8%D1%82%D0%B5%D1%82_%D0%9C%D0%B0%D0%B0%D1%81%D1%82%D1%80%D0%B8%D1%85%D1%82"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50334" y="635000"/>
            <a:ext cx="7851648" cy="1921933"/>
          </a:xfrm>
        </p:spPr>
        <p:txBody>
          <a:bodyPr>
            <a:normAutofit fontScale="90000"/>
          </a:bodyPr>
          <a:lstStyle/>
          <a:p>
            <a:pPr algn="ctr"/>
            <a:r>
              <a:rPr lang="ru-RU" sz="4400" dirty="0" smtClean="0">
                <a:effectLst>
                  <a:outerShdw blurRad="38100" dist="38100" dir="2700000" algn="tl">
                    <a:srgbClr val="000000">
                      <a:alpha val="43137"/>
                    </a:srgbClr>
                  </a:outerShdw>
                </a:effectLst>
              </a:rPr>
              <a:t>Исследовательская работа </a:t>
            </a:r>
            <a:br>
              <a:rPr lang="ru-RU" sz="4400" dirty="0" smtClean="0">
                <a:effectLst>
                  <a:outerShdw blurRad="38100" dist="38100" dir="2700000" algn="tl">
                    <a:srgbClr val="000000">
                      <a:alpha val="43137"/>
                    </a:srgbClr>
                  </a:outerShdw>
                </a:effectLst>
              </a:rPr>
            </a:br>
            <a:r>
              <a:rPr lang="ru-RU" sz="4400" dirty="0" smtClean="0">
                <a:effectLst>
                  <a:outerShdw blurRad="38100" dist="38100" dir="2700000" algn="tl">
                    <a:srgbClr val="000000">
                      <a:alpha val="43137"/>
                    </a:srgbClr>
                  </a:outerShdw>
                </a:effectLst>
              </a:rPr>
              <a:t>по</a:t>
            </a:r>
            <a:r>
              <a:rPr lang="ru-RU" sz="4400" dirty="0" smtClean="0">
                <a:effectLst>
                  <a:outerShdw blurRad="38100" dist="38100" dir="2700000" algn="tl" rotWithShape="0">
                    <a:srgbClr val="000000">
                      <a:alpha val="43137"/>
                    </a:srgbClr>
                  </a:outerShdw>
                </a:effectLst>
              </a:rPr>
              <a:t> </a:t>
            </a:r>
            <a:r>
              <a:rPr lang="ru-RU" sz="4400" dirty="0" smtClean="0">
                <a:effectLst>
                  <a:outerShdw blurRad="38100" dist="38100" dir="2700000" algn="tl">
                    <a:srgbClr val="000000">
                      <a:alpha val="43137"/>
                    </a:srgbClr>
                  </a:outerShdw>
                </a:effectLst>
              </a:rPr>
              <a:t>химии</a:t>
            </a:r>
            <a:r>
              <a:rPr lang="ru-RU" sz="4400" dirty="0" smtClean="0">
                <a:effectLst>
                  <a:outerShdw blurRad="38100" dist="38100" dir="2700000" algn="tl" rotWithShape="0">
                    <a:srgbClr val="000000">
                      <a:alpha val="43137"/>
                    </a:srgbClr>
                  </a:outerShdw>
                </a:effectLst>
              </a:rPr>
              <a:t>.</a:t>
            </a:r>
            <a:r>
              <a:rPr lang="ru-RU" sz="6000" dirty="0" smtClean="0"/>
              <a:t/>
            </a:r>
            <a:br>
              <a:rPr lang="ru-RU" sz="6000" dirty="0" smtClean="0"/>
            </a:br>
            <a:endParaRPr lang="en-US" dirty="0"/>
          </a:p>
        </p:txBody>
      </p:sp>
      <p:sp>
        <p:nvSpPr>
          <p:cNvPr id="3" name="Subtitle 2"/>
          <p:cNvSpPr>
            <a:spLocks noGrp="1"/>
          </p:cNvSpPr>
          <p:nvPr>
            <p:ph type="subTitle" idx="1"/>
          </p:nvPr>
        </p:nvSpPr>
        <p:spPr>
          <a:xfrm>
            <a:off x="626533" y="1933136"/>
            <a:ext cx="7854696" cy="1752600"/>
          </a:xfrm>
        </p:spPr>
        <p:txBody>
          <a:bodyPr/>
          <a:lstStyle/>
          <a:p>
            <a:pPr algn="ctr"/>
            <a:r>
              <a:rPr lang="ru-RU" dirty="0" smtClean="0">
                <a:effectLst>
                  <a:outerShdw blurRad="38100" dist="38100" dir="2700000" algn="tl">
                    <a:srgbClr val="000000">
                      <a:alpha val="43137"/>
                    </a:srgbClr>
                  </a:outerShdw>
                </a:effectLst>
                <a:latin typeface="+mj-lt"/>
                <a:cs typeface="Times New Roman" pitchFamily="18" charset="0"/>
              </a:rPr>
              <a:t>Создание искусственного мяса</a:t>
            </a:r>
            <a:br>
              <a:rPr lang="ru-RU" dirty="0" smtClean="0">
                <a:effectLst>
                  <a:outerShdw blurRad="38100" dist="38100" dir="2700000" algn="tl">
                    <a:srgbClr val="000000">
                      <a:alpha val="43137"/>
                    </a:srgbClr>
                  </a:outerShdw>
                </a:effectLst>
                <a:latin typeface="+mj-lt"/>
                <a:cs typeface="Times New Roman" pitchFamily="18" charset="0"/>
              </a:rPr>
            </a:br>
            <a:r>
              <a:rPr lang="ru-RU" dirty="0" smtClean="0">
                <a:effectLst>
                  <a:outerShdw blurRad="38100" dist="38100" dir="2700000" algn="tl">
                    <a:srgbClr val="000000">
                      <a:alpha val="43137"/>
                    </a:srgbClr>
                  </a:outerShdw>
                </a:effectLst>
                <a:latin typeface="+mj-lt"/>
                <a:cs typeface="Times New Roman" pitchFamily="18" charset="0"/>
              </a:rPr>
              <a:t> как один из химических способов  решения экологических проблем</a:t>
            </a:r>
            <a:r>
              <a:rPr lang="ru-RU" dirty="0" smtClean="0">
                <a:latin typeface="+mj-lt"/>
                <a:cs typeface="Times New Roman" pitchFamily="18" charset="0"/>
              </a:rPr>
              <a:t>.</a:t>
            </a:r>
            <a:endParaRPr lang="en-US" dirty="0">
              <a:latin typeface="+mj-lt"/>
              <a:cs typeface="Times New Roman" pitchFamily="18" charset="0"/>
            </a:endParaRPr>
          </a:p>
        </p:txBody>
      </p:sp>
      <p:graphicFrame>
        <p:nvGraphicFramePr>
          <p:cNvPr id="4" name="Таблица 3"/>
          <p:cNvGraphicFramePr>
            <a:graphicFrameLocks noGrp="1"/>
          </p:cNvGraphicFramePr>
          <p:nvPr>
            <p:extLst>
              <p:ext uri="{D42A27DB-BD31-4B8C-83A1-F6EECF244321}">
                <p14:modId xmlns:p14="http://schemas.microsoft.com/office/powerpoint/2010/main" val="470454261"/>
              </p:ext>
            </p:extLst>
          </p:nvPr>
        </p:nvGraphicFramePr>
        <p:xfrm>
          <a:off x="4656666" y="4021666"/>
          <a:ext cx="4114800" cy="2572175"/>
        </p:xfrm>
        <a:graphic>
          <a:graphicData uri="http://schemas.openxmlformats.org/drawingml/2006/table">
            <a:tbl>
              <a:tblPr/>
              <a:tblGrid>
                <a:gridCol w="4114800"/>
              </a:tblGrid>
              <a:tr h="2572175">
                <a:tc>
                  <a:txBody>
                    <a:bodyPr/>
                    <a:lstStyle/>
                    <a:p>
                      <a:r>
                        <a:rPr kumimoji="0" lang="ru-RU" sz="1800" kern="1200" dirty="0" smtClean="0">
                          <a:solidFill>
                            <a:schemeClr val="tx1"/>
                          </a:solidFill>
                          <a:latin typeface="+mn-lt"/>
                          <a:ea typeface="+mn-ea"/>
                          <a:cs typeface="+mn-cs"/>
                        </a:rPr>
                        <a:t> </a:t>
                      </a:r>
                      <a:endParaRPr lang="ru-RU" sz="1800" dirty="0">
                        <a:effectLst>
                          <a:outerShdw blurRad="38100" dist="38100" dir="2700000" algn="tl">
                            <a:srgbClr val="000000">
                              <a:alpha val="43137"/>
                            </a:srgbClr>
                          </a:outerShdw>
                        </a:effectLst>
                      </a:endParaRPr>
                    </a:p>
                  </a:txBody>
                  <a:tcPr>
                    <a:lnL>
                      <a:noFill/>
                    </a:lnL>
                    <a:lnR>
                      <a:noFill/>
                    </a:lnR>
                    <a:lnT>
                      <a:noFill/>
                    </a:lnT>
                    <a:lnB>
                      <a:noFill/>
                    </a:lnB>
                  </a:tcPr>
                </a:tc>
              </a:tr>
            </a:tbl>
          </a:graphicData>
        </a:graphic>
      </p:graphicFrame>
      <p:pic>
        <p:nvPicPr>
          <p:cNvPr id="1026" name="Picture 2" descr="ÐÐ°ÑÑÐ¸Ð½ÐºÐ¸ Ð¿Ð¾ Ð·Ð°Ð¿ÑÐ¾ÑÑ Ð¼ÑÑÐ¾ Ð¸Ð· Ð¿ÑÐ¾Ð±Ð¸ÑÐºÐ¸"/>
          <p:cNvPicPr>
            <a:picLocks noChangeAspect="1" noChangeArrowheads="1"/>
          </p:cNvPicPr>
          <p:nvPr/>
        </p:nvPicPr>
        <p:blipFill>
          <a:blip r:embed="rId2" cstate="print"/>
          <a:srcRect/>
          <a:stretch>
            <a:fillRect/>
          </a:stretch>
        </p:blipFill>
        <p:spPr bwMode="auto">
          <a:xfrm>
            <a:off x="203199" y="4049377"/>
            <a:ext cx="4131733" cy="2484493"/>
          </a:xfrm>
          <a:prstGeom prst="rect">
            <a:avLst/>
          </a:prstGeom>
          <a:noFill/>
        </p:spPr>
      </p:pic>
    </p:spTree>
    <p:extLst>
      <p:ext uri="{BB962C8B-B14F-4D97-AF65-F5344CB8AC3E}">
        <p14:creationId xmlns:p14="http://schemas.microsoft.com/office/powerpoint/2010/main" val="978729963"/>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43467" y="635000"/>
            <a:ext cx="7851648" cy="702733"/>
          </a:xfrm>
        </p:spPr>
        <p:txBody>
          <a:bodyPr>
            <a:normAutofit/>
          </a:bodyPr>
          <a:lstStyle/>
          <a:p>
            <a:pPr algn="ctr"/>
            <a:r>
              <a:rPr lang="ru-RU" sz="4000" dirty="0" smtClean="0"/>
              <a:t>Качество</a:t>
            </a:r>
            <a:endParaRPr lang="ru-RU" sz="4000" dirty="0"/>
          </a:p>
        </p:txBody>
      </p:sp>
      <p:sp>
        <p:nvSpPr>
          <p:cNvPr id="3" name="Подзаголовок 2"/>
          <p:cNvSpPr>
            <a:spLocks noGrp="1"/>
          </p:cNvSpPr>
          <p:nvPr>
            <p:ph type="subTitle" idx="1"/>
          </p:nvPr>
        </p:nvSpPr>
        <p:spPr>
          <a:xfrm>
            <a:off x="541866" y="1439332"/>
            <a:ext cx="8128000" cy="5317068"/>
          </a:xfrm>
        </p:spPr>
        <p:txBody>
          <a:bodyPr>
            <a:normAutofit/>
          </a:bodyPr>
          <a:lstStyle/>
          <a:p>
            <a:pPr algn="l" fontAlgn="base"/>
            <a:r>
              <a:rPr lang="ru-RU" dirty="0" smtClean="0">
                <a:latin typeface="+mj-lt"/>
              </a:rPr>
              <a:t>     </a:t>
            </a:r>
            <a:r>
              <a:rPr lang="ru-RU" sz="2400" dirty="0" smtClean="0">
                <a:latin typeface="+mj-lt"/>
              </a:rPr>
              <a:t>На данный момент не существует точного плана разработки промышленного производства мяса без использования антибиотиков. Антибиотики необходимы для предотвращения инфекций и блокирования возможных возбудителей. Без их использования существует высокий риск заражения через пищу.</a:t>
            </a:r>
          </a:p>
          <a:p>
            <a:pPr algn="l" fontAlgn="base"/>
            <a:r>
              <a:rPr lang="ru-RU" sz="2400" dirty="0" smtClean="0">
                <a:latin typeface="+mj-lt"/>
              </a:rPr>
              <a:t>     Главная цель ученых — создать продукт, который будет более качественным и полезным, чем уже имеющийся на рынке.</a:t>
            </a:r>
            <a:endParaRPr lang="ru-RU" sz="2400" dirty="0">
              <a:latin typeface="+mj-lt"/>
            </a:endParaRPr>
          </a:p>
        </p:txBody>
      </p:sp>
      <p:pic>
        <p:nvPicPr>
          <p:cNvPr id="5" name="Рисунок 4" descr="9a7afca5926b90963df25f580ca6efbc_383445043 (1).jpg"/>
          <p:cNvPicPr>
            <a:picLocks noChangeAspect="1"/>
          </p:cNvPicPr>
          <p:nvPr/>
        </p:nvPicPr>
        <p:blipFill>
          <a:blip r:embed="rId2"/>
          <a:stretch>
            <a:fillRect/>
          </a:stretch>
        </p:blipFill>
        <p:spPr>
          <a:xfrm>
            <a:off x="3098800" y="4703233"/>
            <a:ext cx="2641600" cy="184912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651933" y="846667"/>
            <a:ext cx="7871629" cy="5604933"/>
          </a:xfrm>
        </p:spPr>
        <p:txBody>
          <a:bodyPr>
            <a:normAutofit/>
          </a:bodyPr>
          <a:lstStyle/>
          <a:p>
            <a:pPr algn="l"/>
            <a:r>
              <a:rPr lang="ru-RU" sz="2400" dirty="0" smtClean="0">
                <a:latin typeface="+mj-lt"/>
              </a:rPr>
              <a:t>     Первое, что необходимо решить — процентное соотношение </a:t>
            </a:r>
            <a:r>
              <a:rPr lang="ru-RU" sz="2400" dirty="0" smtClean="0">
                <a:latin typeface="+mj-lt"/>
                <a:hlinkClick r:id="rId2" tooltip="Жиры"/>
              </a:rPr>
              <a:t>жира</a:t>
            </a:r>
            <a:r>
              <a:rPr lang="ru-RU" sz="2400" dirty="0" smtClean="0">
                <a:latin typeface="+mj-lt"/>
              </a:rPr>
              <a:t>. В натуральном отрубе высокая концентрация </a:t>
            </a:r>
            <a:r>
              <a:rPr lang="ru-RU" sz="2400" dirty="0" smtClean="0">
                <a:latin typeface="+mj-lt"/>
                <a:hlinkClick r:id="rId3" tooltip="Насыщенные жирные кислоты"/>
              </a:rPr>
              <a:t>жиров</a:t>
            </a:r>
            <a:r>
              <a:rPr lang="ru-RU" sz="2400" dirty="0" smtClean="0">
                <a:latin typeface="+mj-lt"/>
              </a:rPr>
              <a:t>, что ведет к повышению уровня  </a:t>
            </a:r>
            <a:r>
              <a:rPr lang="ru-RU" sz="2400" dirty="0" smtClean="0">
                <a:latin typeface="+mj-lt"/>
                <a:hlinkClick r:id="rId4" tooltip="Холестерин"/>
              </a:rPr>
              <a:t>холестерина</a:t>
            </a:r>
            <a:r>
              <a:rPr lang="ru-RU" sz="2400" dirty="0" smtClean="0">
                <a:latin typeface="+mj-lt"/>
              </a:rPr>
              <a:t>, ожирению, болезням сердца и сосудов. В искусственном мясе вопрос жира должен быть решен или сведен к минимуму. Ученые рассматривают идею искусственного введения </a:t>
            </a:r>
            <a:r>
              <a:rPr lang="ru-RU" sz="2400" dirty="0" smtClean="0">
                <a:latin typeface="+mj-lt"/>
                <a:hlinkClick r:id="rId5" tooltip="Омега-3"/>
              </a:rPr>
              <a:t>омега-3</a:t>
            </a:r>
            <a:r>
              <a:rPr lang="ru-RU" sz="2400" dirty="0" smtClean="0">
                <a:latin typeface="+mj-lt"/>
              </a:rPr>
              <a:t> во время культивации. Эта идея аналогична тому, что животным вводят особые питательные корма на основе витаминов и жирных кислот перед забоем.</a:t>
            </a:r>
          </a:p>
          <a:p>
            <a:pPr algn="l"/>
            <a:endParaRPr lang="ru-RU" sz="2400" dirty="0">
              <a:latin typeface="+mj-lt"/>
            </a:endParaRPr>
          </a:p>
        </p:txBody>
      </p:sp>
      <p:pic>
        <p:nvPicPr>
          <p:cNvPr id="4" name="Рисунок 3" descr="weirditems02.jpg"/>
          <p:cNvPicPr>
            <a:picLocks noChangeAspect="1"/>
          </p:cNvPicPr>
          <p:nvPr/>
        </p:nvPicPr>
        <p:blipFill>
          <a:blip r:embed="rId6"/>
          <a:stretch>
            <a:fillRect/>
          </a:stretch>
        </p:blipFill>
        <p:spPr>
          <a:xfrm>
            <a:off x="3378201" y="4549260"/>
            <a:ext cx="2539999" cy="1953139"/>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634067" y="702732"/>
            <a:ext cx="5799667" cy="643467"/>
          </a:xfrm>
        </p:spPr>
        <p:txBody>
          <a:bodyPr>
            <a:normAutofit/>
          </a:bodyPr>
          <a:lstStyle/>
          <a:p>
            <a:r>
              <a:rPr lang="ru-RU" sz="4000" dirty="0" smtClean="0"/>
              <a:t>Технология производства:</a:t>
            </a:r>
            <a:endParaRPr lang="ru-RU" sz="4000" dirty="0"/>
          </a:p>
        </p:txBody>
      </p:sp>
      <p:sp>
        <p:nvSpPr>
          <p:cNvPr id="3" name="Подзаголовок 2"/>
          <p:cNvSpPr>
            <a:spLocks noGrp="1"/>
          </p:cNvSpPr>
          <p:nvPr>
            <p:ph type="subTitle" idx="1"/>
          </p:nvPr>
        </p:nvSpPr>
        <p:spPr>
          <a:xfrm>
            <a:off x="524934" y="1636802"/>
            <a:ext cx="7854696" cy="4924865"/>
          </a:xfrm>
        </p:spPr>
        <p:txBody>
          <a:bodyPr>
            <a:normAutofit fontScale="40000" lnSpcReduction="20000"/>
          </a:bodyPr>
          <a:lstStyle/>
          <a:p>
            <a:pPr algn="l"/>
            <a:r>
              <a:rPr lang="ru-RU" sz="5100" dirty="0" smtClean="0">
                <a:latin typeface="+mj-lt"/>
              </a:rPr>
              <a:t>     </a:t>
            </a:r>
            <a:r>
              <a:rPr lang="ru-RU" sz="6000" dirty="0" smtClean="0">
                <a:latin typeface="+mj-lt"/>
              </a:rPr>
              <a:t>Для производства искусственного мяса требуется всего один раз получить исходные клетки животного - эмбриональные стволовые клетки или клетки-спутники (специализированные стволовые клетки в мышечных тканях).</a:t>
            </a:r>
          </a:p>
          <a:p>
            <a:pPr algn="l"/>
            <a:r>
              <a:rPr lang="ru-RU" sz="6000" dirty="0" smtClean="0">
                <a:latin typeface="+mj-lt"/>
              </a:rPr>
              <a:t>Имеются два подхода для производства мяса в пробирке:</a:t>
            </a:r>
          </a:p>
          <a:p>
            <a:pPr algn="l"/>
            <a:r>
              <a:rPr lang="ru-RU" sz="6000" dirty="0" smtClean="0">
                <a:latin typeface="+mj-lt"/>
              </a:rPr>
              <a:t>      ►путём формирования совокупности несвязанных мышечных клеток,</a:t>
            </a:r>
          </a:p>
          <a:p>
            <a:pPr algn="l"/>
            <a:r>
              <a:rPr lang="ru-RU" sz="6000" dirty="0" smtClean="0">
                <a:latin typeface="+mj-lt"/>
              </a:rPr>
              <a:t>      ►путём формирования структурированных мышц.</a:t>
            </a:r>
          </a:p>
          <a:p>
            <a:pPr algn="l"/>
            <a:r>
              <a:rPr lang="ru-RU" sz="6000" dirty="0" smtClean="0">
                <a:latin typeface="+mj-lt"/>
              </a:rPr>
              <a:t>Второй подход является гораздо более сложным, чем первый.</a:t>
            </a:r>
          </a:p>
          <a:p>
            <a:endParaRPr lang="ru-RU" sz="6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91066" y="829736"/>
            <a:ext cx="7854696" cy="5791198"/>
          </a:xfrm>
        </p:spPr>
        <p:txBody>
          <a:bodyPr>
            <a:normAutofit/>
          </a:bodyPr>
          <a:lstStyle/>
          <a:p>
            <a:pPr algn="l"/>
            <a:r>
              <a:rPr lang="ru-RU" sz="2400" dirty="0" smtClean="0"/>
              <a:t>      </a:t>
            </a:r>
            <a:r>
              <a:rPr lang="ru-RU" sz="2400" dirty="0" smtClean="0">
                <a:latin typeface="+mj-lt"/>
              </a:rPr>
              <a:t>Производство искусственного мяса в лаборатории очень дорого, но предполагается, что его цена может быть снижена до стоимости, сравнимой со стоимостью обычной курятины. Консорциум "Мясо из пробирки" подсчитал, что, усовершенствовав технологию производства, можно добиться достаточно низкой цены - примерно 3,5 евро за 1 килограмм мяса.</a:t>
            </a:r>
          </a:p>
          <a:p>
            <a:pPr algn="l"/>
            <a:endParaRPr lang="ru-RU" sz="2400" dirty="0"/>
          </a:p>
        </p:txBody>
      </p:sp>
      <p:pic>
        <p:nvPicPr>
          <p:cNvPr id="4" name="Рисунок 3" descr="images.jpg"/>
          <p:cNvPicPr>
            <a:picLocks noChangeAspect="1"/>
          </p:cNvPicPr>
          <p:nvPr/>
        </p:nvPicPr>
        <p:blipFill>
          <a:blip r:embed="rId2"/>
          <a:stretch>
            <a:fillRect/>
          </a:stretch>
        </p:blipFill>
        <p:spPr>
          <a:xfrm>
            <a:off x="2378995" y="3654636"/>
            <a:ext cx="4192832" cy="278003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399" y="575733"/>
            <a:ext cx="7851648" cy="1244600"/>
          </a:xfrm>
        </p:spPr>
        <p:txBody>
          <a:bodyPr>
            <a:normAutofit/>
          </a:bodyPr>
          <a:lstStyle/>
          <a:p>
            <a:pPr algn="ctr"/>
            <a:r>
              <a:rPr lang="ru-RU" sz="4000" dirty="0" smtClean="0"/>
              <a:t>Преимущества </a:t>
            </a:r>
            <a:br>
              <a:rPr lang="ru-RU" sz="4000" dirty="0" smtClean="0"/>
            </a:br>
            <a:r>
              <a:rPr lang="ru-RU" sz="4000" dirty="0" smtClean="0"/>
              <a:t>искусственного мяса:</a:t>
            </a:r>
            <a:endParaRPr lang="ru-RU" sz="4000" dirty="0"/>
          </a:p>
        </p:txBody>
      </p:sp>
      <p:sp>
        <p:nvSpPr>
          <p:cNvPr id="3" name="Подзаголовок 2"/>
          <p:cNvSpPr>
            <a:spLocks noGrp="1"/>
          </p:cNvSpPr>
          <p:nvPr>
            <p:ph type="subTitle" idx="1"/>
          </p:nvPr>
        </p:nvSpPr>
        <p:spPr>
          <a:xfrm>
            <a:off x="533400" y="1955800"/>
            <a:ext cx="7854696" cy="4461933"/>
          </a:xfrm>
        </p:spPr>
        <p:txBody>
          <a:bodyPr>
            <a:normAutofit/>
          </a:bodyPr>
          <a:lstStyle/>
          <a:p>
            <a:pPr algn="l"/>
            <a:r>
              <a:rPr lang="ru-RU" sz="2400" dirty="0" smtClean="0"/>
              <a:t>   </a:t>
            </a:r>
            <a:r>
              <a:rPr lang="ru-RU" sz="2400" dirty="0" smtClean="0">
                <a:latin typeface="+mj-lt"/>
              </a:rPr>
              <a:t>►</a:t>
            </a:r>
            <a:r>
              <a:rPr lang="ru-RU" sz="2400" dirty="0" smtClean="0"/>
              <a:t> </a:t>
            </a:r>
            <a:r>
              <a:rPr lang="ru-RU" sz="2400" dirty="0" smtClean="0">
                <a:latin typeface="+mj-lt"/>
              </a:rPr>
              <a:t>Остановка массового убийства животных.</a:t>
            </a:r>
          </a:p>
          <a:p>
            <a:pPr algn="l"/>
            <a:r>
              <a:rPr lang="ru-RU" sz="2400" dirty="0" smtClean="0">
                <a:latin typeface="+mj-lt"/>
              </a:rPr>
              <a:t>   ► Освобождение огромных территорий, занятых сейчас под выращивание корма для скота, и восстановление на них прежних природных экосистем.</a:t>
            </a:r>
          </a:p>
          <a:p>
            <a:pPr algn="l"/>
            <a:r>
              <a:rPr lang="ru-RU" sz="2400" dirty="0" smtClean="0">
                <a:latin typeface="+mj-lt"/>
              </a:rPr>
              <a:t>   ► Остановка парникового эффекта, возникшего из-за гигантского количества «побочных продуктов» животноводства.  </a:t>
            </a:r>
          </a:p>
          <a:p>
            <a:pPr algn="l"/>
            <a:r>
              <a:rPr lang="ru-RU" sz="2400" dirty="0" smtClean="0">
                <a:latin typeface="+mj-lt"/>
              </a:rPr>
              <a:t>   ►  Существенное сокращение риска заболеваний животных пищевыми инфекциями, диабетом и др. (При правильном контроле специалистов) </a:t>
            </a:r>
          </a:p>
          <a:p>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16467" y="558800"/>
            <a:ext cx="7851648" cy="778934"/>
          </a:xfrm>
        </p:spPr>
        <p:txBody>
          <a:bodyPr>
            <a:normAutofit/>
          </a:bodyPr>
          <a:lstStyle/>
          <a:p>
            <a:pPr algn="ctr"/>
            <a:r>
              <a:rPr lang="ru-RU" sz="4000" dirty="0" smtClean="0"/>
              <a:t>Начало – половина дела</a:t>
            </a:r>
            <a:endParaRPr lang="ru-RU" dirty="0"/>
          </a:p>
        </p:txBody>
      </p:sp>
      <p:sp>
        <p:nvSpPr>
          <p:cNvPr id="3" name="Подзаголовок 2"/>
          <p:cNvSpPr>
            <a:spLocks noGrp="1"/>
          </p:cNvSpPr>
          <p:nvPr>
            <p:ph type="subTitle" idx="1"/>
          </p:nvPr>
        </p:nvSpPr>
        <p:spPr>
          <a:xfrm>
            <a:off x="524934" y="1464734"/>
            <a:ext cx="7854696" cy="5232399"/>
          </a:xfrm>
        </p:spPr>
        <p:txBody>
          <a:bodyPr>
            <a:normAutofit/>
          </a:bodyPr>
          <a:lstStyle/>
          <a:p>
            <a:pPr algn="l"/>
            <a:r>
              <a:rPr lang="ru-RU" sz="2400" dirty="0" smtClean="0"/>
              <a:t>      </a:t>
            </a:r>
            <a:r>
              <a:rPr lang="ru-RU" sz="2400" dirty="0" smtClean="0">
                <a:latin typeface="+mj-lt"/>
              </a:rPr>
              <a:t>Разработана технология, которая позволяет выделить и забрать стволовые клетки с эмбриональной стороны плаценты. (для этого </a:t>
            </a:r>
            <a:r>
              <a:rPr lang="ru-RU" sz="2400" u="sng" dirty="0" smtClean="0">
                <a:latin typeface="+mj-lt"/>
              </a:rPr>
              <a:t>не надо </a:t>
            </a:r>
            <a:r>
              <a:rPr lang="ru-RU" sz="2400" dirty="0" smtClean="0">
                <a:latin typeface="+mj-lt"/>
              </a:rPr>
              <a:t>убивать животное</a:t>
            </a:r>
            <a:r>
              <a:rPr lang="ru-RU" sz="2400" b="1" dirty="0" smtClean="0">
                <a:latin typeface="+mj-lt"/>
              </a:rPr>
              <a:t>!</a:t>
            </a:r>
            <a:r>
              <a:rPr lang="ru-RU" sz="2400" dirty="0" smtClean="0">
                <a:latin typeface="+mj-lt"/>
              </a:rPr>
              <a:t>) Эти клетки содержатся в последе, который отделяется сразу после рождения детеныша животного и обычно впоследствии уничтожается ветврачами или просто выбрасывается.  Содержащиеся в нем стволовые клетки обладают способностью к превращению в ткани любых органов – легких, печени и даже мозга.</a:t>
            </a:r>
          </a:p>
          <a:p>
            <a:pPr algn="l"/>
            <a:endParaRPr lang="ru-RU" dirty="0"/>
          </a:p>
        </p:txBody>
      </p:sp>
      <p:pic>
        <p:nvPicPr>
          <p:cNvPr id="4" name="Рисунок 3" descr="Ученые научились выделять столовые клетки_shutterstock_40941460.jpg"/>
          <p:cNvPicPr>
            <a:picLocks noChangeAspect="1"/>
          </p:cNvPicPr>
          <p:nvPr/>
        </p:nvPicPr>
        <p:blipFill>
          <a:blip r:embed="rId2" cstate="print"/>
          <a:stretch>
            <a:fillRect/>
          </a:stretch>
        </p:blipFill>
        <p:spPr>
          <a:xfrm>
            <a:off x="2995505" y="4969933"/>
            <a:ext cx="2722881" cy="17018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92666" y="575733"/>
            <a:ext cx="7851648" cy="694267"/>
          </a:xfrm>
        </p:spPr>
        <p:txBody>
          <a:bodyPr>
            <a:normAutofit/>
          </a:bodyPr>
          <a:lstStyle/>
          <a:p>
            <a:r>
              <a:rPr lang="ru-RU" sz="4000" dirty="0" smtClean="0"/>
              <a:t>Экономическая целесообразность</a:t>
            </a:r>
            <a:endParaRPr lang="ru-RU" sz="4000" dirty="0"/>
          </a:p>
        </p:txBody>
      </p:sp>
      <p:sp>
        <p:nvSpPr>
          <p:cNvPr id="3" name="Подзаголовок 2"/>
          <p:cNvSpPr>
            <a:spLocks noGrp="1"/>
          </p:cNvSpPr>
          <p:nvPr>
            <p:ph type="subTitle" idx="1"/>
          </p:nvPr>
        </p:nvSpPr>
        <p:spPr>
          <a:xfrm>
            <a:off x="541867" y="1303867"/>
            <a:ext cx="7854696" cy="5435600"/>
          </a:xfrm>
        </p:spPr>
        <p:txBody>
          <a:bodyPr>
            <a:normAutofit/>
          </a:bodyPr>
          <a:lstStyle/>
          <a:p>
            <a:pPr algn="l"/>
            <a:r>
              <a:rPr lang="ru-RU" dirty="0" smtClean="0"/>
              <a:t>      </a:t>
            </a:r>
            <a:r>
              <a:rPr lang="ru-RU" sz="2400" dirty="0" smtClean="0">
                <a:latin typeface="+mj-lt"/>
              </a:rPr>
              <a:t>Скорее всего, выращивание лабораторного мяса на 80% сократит выбросы парниковых газов и на 82–95% сократит использование воды. Больше не будет смысла выращивать зерновые культуры для производства мяса.</a:t>
            </a:r>
          </a:p>
          <a:p>
            <a:pPr algn="l"/>
            <a:r>
              <a:rPr lang="ru-RU" sz="2400" dirty="0" smtClean="0">
                <a:latin typeface="+mj-lt"/>
              </a:rPr>
              <a:t>      Чтобы получить 1 кг домашней птицы, свинины и говядины необходимо 2, 4 и соответственно - 7 кг зерна. Если мясо выращивать в лабораториях, то это, по подсчетам, сократит масштабы угодий под посевы корма для животных - до 98%.</a:t>
            </a:r>
          </a:p>
          <a:p>
            <a:pPr algn="l"/>
            <a:r>
              <a:rPr lang="ru-RU" b="1" dirty="0" smtClean="0"/>
              <a:t>      </a:t>
            </a:r>
            <a:endParaRPr lang="ru-RU" dirty="0" smtClean="0"/>
          </a:p>
          <a:p>
            <a:endParaRPr lang="ru-RU" dirty="0"/>
          </a:p>
        </p:txBody>
      </p:sp>
      <p:pic>
        <p:nvPicPr>
          <p:cNvPr id="4" name="Рисунок 3" descr="331803-INNERRESIZED600-600-i.jpg"/>
          <p:cNvPicPr>
            <a:picLocks noChangeAspect="1"/>
          </p:cNvPicPr>
          <p:nvPr/>
        </p:nvPicPr>
        <p:blipFill>
          <a:blip r:embed="rId2"/>
          <a:stretch>
            <a:fillRect/>
          </a:stretch>
        </p:blipFill>
        <p:spPr>
          <a:xfrm>
            <a:off x="3081867" y="4930732"/>
            <a:ext cx="2785534" cy="166203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58800" y="668867"/>
            <a:ext cx="7851648" cy="1202267"/>
          </a:xfrm>
        </p:spPr>
        <p:txBody>
          <a:bodyPr>
            <a:normAutofit fontScale="90000"/>
          </a:bodyPr>
          <a:lstStyle/>
          <a:p>
            <a:pPr algn="ctr"/>
            <a:r>
              <a:rPr lang="ru-RU" sz="4000" dirty="0" smtClean="0"/>
              <a:t>Преимущества искусственного мяса перед натуральным:</a:t>
            </a:r>
            <a:endParaRPr lang="ru-RU" sz="4000" dirty="0"/>
          </a:p>
        </p:txBody>
      </p:sp>
      <p:sp>
        <p:nvSpPr>
          <p:cNvPr id="3" name="Подзаголовок 2"/>
          <p:cNvSpPr>
            <a:spLocks noGrp="1"/>
          </p:cNvSpPr>
          <p:nvPr>
            <p:ph type="subTitle" idx="1"/>
          </p:nvPr>
        </p:nvSpPr>
        <p:spPr>
          <a:xfrm>
            <a:off x="533400" y="2027208"/>
            <a:ext cx="8412192" cy="3865592"/>
          </a:xfrm>
        </p:spPr>
        <p:txBody>
          <a:bodyPr>
            <a:normAutofit/>
          </a:bodyPr>
          <a:lstStyle/>
          <a:p>
            <a:pPr algn="l"/>
            <a:r>
              <a:rPr lang="ru-RU" dirty="0" smtClean="0">
                <a:latin typeface="+mj-lt"/>
              </a:rPr>
              <a:t>► Безопасность - отсутствие болезнетворных микроорганизмов и антибиотиков, широко применяемых в скотоводстве.</a:t>
            </a:r>
          </a:p>
          <a:p>
            <a:pPr algn="l"/>
            <a:r>
              <a:rPr lang="ru-RU" dirty="0" smtClean="0">
                <a:latin typeface="+mj-lt"/>
              </a:rPr>
              <a:t>► Гуманность - для производства искусственного мяса не потребуется выращивать и убивать животных.</a:t>
            </a:r>
          </a:p>
          <a:p>
            <a:pPr algn="l"/>
            <a:r>
              <a:rPr lang="ru-RU" dirty="0" smtClean="0">
                <a:latin typeface="+mj-lt"/>
              </a:rPr>
              <a:t>►  </a:t>
            </a:r>
            <a:r>
              <a:rPr lang="ru-RU" dirty="0" err="1" smtClean="0">
                <a:latin typeface="+mj-lt"/>
              </a:rPr>
              <a:t>Экологичность</a:t>
            </a:r>
            <a:r>
              <a:rPr lang="ru-RU" dirty="0" smtClean="0">
                <a:latin typeface="+mj-lt"/>
              </a:rPr>
              <a:t> - сократится ущерб окружающей среде, наносимый скотоводством. </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06400" y="584201"/>
            <a:ext cx="7944781" cy="2108201"/>
          </a:xfrm>
        </p:spPr>
        <p:txBody>
          <a:bodyPr>
            <a:normAutofit fontScale="90000"/>
          </a:bodyPr>
          <a:lstStyle/>
          <a:p>
            <a:pPr algn="ctr"/>
            <a:r>
              <a:rPr lang="ru-RU" sz="4400" dirty="0" smtClean="0"/>
              <a:t/>
            </a:r>
            <a:br>
              <a:rPr lang="ru-RU" sz="4400" dirty="0" smtClean="0"/>
            </a:br>
            <a:r>
              <a:rPr lang="ru-RU" sz="4400" dirty="0" smtClean="0"/>
              <a:t/>
            </a:r>
            <a:br>
              <a:rPr lang="ru-RU" sz="4400" dirty="0" smtClean="0"/>
            </a:br>
            <a:r>
              <a:rPr lang="ru-RU" sz="4400" dirty="0" smtClean="0"/>
              <a:t/>
            </a:r>
            <a:br>
              <a:rPr lang="ru-RU" sz="4400" dirty="0" smtClean="0"/>
            </a:br>
            <a:r>
              <a:rPr lang="ru-RU" sz="4400" dirty="0" smtClean="0"/>
              <a:t/>
            </a:r>
            <a:br>
              <a:rPr lang="ru-RU" sz="4400" dirty="0" smtClean="0"/>
            </a:br>
            <a:r>
              <a:rPr lang="ru-RU" sz="4400" dirty="0" smtClean="0"/>
              <a:t>Чем искусственное мясо отличается от обычного?</a:t>
            </a:r>
            <a:r>
              <a:rPr lang="ru-RU" dirty="0" smtClean="0"/>
              <a:t/>
            </a:r>
            <a:br>
              <a:rPr lang="ru-RU" dirty="0" smtClean="0"/>
            </a:br>
            <a:endParaRPr lang="ru-RU" dirty="0"/>
          </a:p>
        </p:txBody>
      </p:sp>
      <p:sp>
        <p:nvSpPr>
          <p:cNvPr id="3" name="Подзаголовок 2"/>
          <p:cNvSpPr>
            <a:spLocks noGrp="1"/>
          </p:cNvSpPr>
          <p:nvPr>
            <p:ph type="subTitle" idx="1"/>
          </p:nvPr>
        </p:nvSpPr>
        <p:spPr>
          <a:xfrm>
            <a:off x="550334" y="2006600"/>
            <a:ext cx="7854696" cy="4690533"/>
          </a:xfrm>
        </p:spPr>
        <p:txBody>
          <a:bodyPr>
            <a:normAutofit/>
          </a:bodyPr>
          <a:lstStyle/>
          <a:p>
            <a:pPr algn="l"/>
            <a:r>
              <a:rPr lang="ru-RU" sz="2400" dirty="0" smtClean="0"/>
              <a:t>     </a:t>
            </a:r>
            <a:r>
              <a:rPr lang="ru-RU" sz="2400" dirty="0" smtClean="0">
                <a:latin typeface="+mj-lt"/>
              </a:rPr>
              <a:t>Отличить культивированный </a:t>
            </a:r>
            <a:r>
              <a:rPr lang="ru-RU" sz="2400" dirty="0" err="1" smtClean="0">
                <a:latin typeface="+mj-lt"/>
              </a:rPr>
              <a:t>стейк</a:t>
            </a:r>
            <a:r>
              <a:rPr lang="ru-RU" sz="2400" dirty="0" smtClean="0">
                <a:latin typeface="+mj-lt"/>
              </a:rPr>
              <a:t> от натурального практически невозможно. Независимо от особенностей отруба, синтетическое мясо абсолютно идентично обычному. Его внешний вид также не вызывает вопросов. Единственное некритичное отличие — текстура. Мясо из пробирки более мягкое и нежное, чем натуральное, но это скорее преимущество, нежели недостаток.</a:t>
            </a:r>
            <a:endParaRPr lang="ru-RU" dirty="0">
              <a:latin typeface="+mj-lt"/>
            </a:endParaRPr>
          </a:p>
        </p:txBody>
      </p:sp>
      <p:pic>
        <p:nvPicPr>
          <p:cNvPr id="5" name="Рисунок 4" descr="poleznye-svojstva-naturalnogo-mjasa.jpg"/>
          <p:cNvPicPr>
            <a:picLocks noChangeAspect="1"/>
          </p:cNvPicPr>
          <p:nvPr/>
        </p:nvPicPr>
        <p:blipFill>
          <a:blip r:embed="rId2"/>
          <a:stretch>
            <a:fillRect/>
          </a:stretch>
        </p:blipFill>
        <p:spPr>
          <a:xfrm>
            <a:off x="2692400" y="4764615"/>
            <a:ext cx="3516842" cy="1945487"/>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99534" y="609601"/>
            <a:ext cx="7851648" cy="694266"/>
          </a:xfrm>
        </p:spPr>
        <p:txBody>
          <a:bodyPr>
            <a:normAutofit/>
          </a:bodyPr>
          <a:lstStyle/>
          <a:p>
            <a:pPr algn="ctr"/>
            <a:r>
              <a:rPr lang="ru-RU" sz="4000" dirty="0" smtClean="0"/>
              <a:t>Безопасность</a:t>
            </a:r>
            <a:endParaRPr lang="ru-RU" sz="4000" dirty="0"/>
          </a:p>
        </p:txBody>
      </p:sp>
      <p:sp>
        <p:nvSpPr>
          <p:cNvPr id="3" name="Подзаголовок 2"/>
          <p:cNvSpPr>
            <a:spLocks noGrp="1"/>
          </p:cNvSpPr>
          <p:nvPr>
            <p:ph type="subTitle" idx="1"/>
          </p:nvPr>
        </p:nvSpPr>
        <p:spPr>
          <a:xfrm>
            <a:off x="533400" y="1574799"/>
            <a:ext cx="7854696" cy="5096934"/>
          </a:xfrm>
        </p:spPr>
        <p:txBody>
          <a:bodyPr>
            <a:normAutofit/>
          </a:bodyPr>
          <a:lstStyle/>
          <a:p>
            <a:pPr algn="l"/>
            <a:r>
              <a:rPr lang="ru-RU" sz="2400" dirty="0" smtClean="0">
                <a:latin typeface="+mj-lt"/>
              </a:rPr>
              <a:t>      Что касается безопасности, мясо из пробирки абсолютно чистое, и посторонних микроорганизмов в нем нет, а, значит, оно не будет источником инфекций. Опасность заражения болезнями теоретически исключена  при правильном санитарном контроле. Мясу можно будет задавать жирность, что снизит количество заболеваний у питомцев, в рацион которых будет входить такой корм.</a:t>
            </a:r>
            <a:endParaRPr lang="ru-RU" sz="2400" dirty="0">
              <a:latin typeface="+mj-lt"/>
            </a:endParaRPr>
          </a:p>
        </p:txBody>
      </p:sp>
      <p:pic>
        <p:nvPicPr>
          <p:cNvPr id="4" name="Рисунок 3" descr="naturalnoe-myaso-300x300.jpg"/>
          <p:cNvPicPr>
            <a:picLocks noChangeAspect="1"/>
          </p:cNvPicPr>
          <p:nvPr/>
        </p:nvPicPr>
        <p:blipFill>
          <a:blip r:embed="rId2"/>
          <a:stretch>
            <a:fillRect/>
          </a:stretch>
        </p:blipFill>
        <p:spPr>
          <a:xfrm>
            <a:off x="3403599" y="4334934"/>
            <a:ext cx="2277533" cy="2277533"/>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5066" y="423333"/>
            <a:ext cx="7851648" cy="889000"/>
          </a:xfrm>
        </p:spPr>
        <p:txBody>
          <a:bodyPr>
            <a:normAutofit/>
          </a:bodyPr>
          <a:lstStyle/>
          <a:p>
            <a:pPr algn="ctr"/>
            <a:r>
              <a:rPr lang="ru-RU" sz="4000" dirty="0" smtClean="0"/>
              <a:t>Цель </a:t>
            </a:r>
            <a:r>
              <a:rPr lang="ru-RU" sz="4000" dirty="0" smtClean="0">
                <a:effectLst>
                  <a:outerShdw blurRad="38100" dist="38100" dir="2700000" algn="tl">
                    <a:srgbClr val="000000">
                      <a:alpha val="43137"/>
                    </a:srgbClr>
                  </a:outerShdw>
                </a:effectLst>
              </a:rPr>
              <a:t>исследовательской работы </a:t>
            </a:r>
            <a:r>
              <a:rPr lang="ru-RU" sz="4000" dirty="0" smtClean="0"/>
              <a:t>:</a:t>
            </a:r>
            <a:endParaRPr lang="ru-RU" sz="4000" dirty="0"/>
          </a:p>
        </p:txBody>
      </p:sp>
      <p:sp>
        <p:nvSpPr>
          <p:cNvPr id="3" name="Подзаголовок 2"/>
          <p:cNvSpPr>
            <a:spLocks noGrp="1"/>
          </p:cNvSpPr>
          <p:nvPr>
            <p:ph type="subTitle" idx="1"/>
          </p:nvPr>
        </p:nvSpPr>
        <p:spPr>
          <a:xfrm>
            <a:off x="702733" y="1543668"/>
            <a:ext cx="7854696" cy="4984131"/>
          </a:xfrm>
        </p:spPr>
        <p:txBody>
          <a:bodyPr/>
          <a:lstStyle/>
          <a:p>
            <a:pPr algn="l"/>
            <a:r>
              <a:rPr lang="ru-RU" dirty="0" smtClean="0"/>
              <a:t>   </a:t>
            </a:r>
            <a:r>
              <a:rPr lang="ru-RU" dirty="0" smtClean="0">
                <a:latin typeface="Arial Black"/>
              </a:rPr>
              <a:t>►</a:t>
            </a:r>
            <a:r>
              <a:rPr lang="ru-RU" dirty="0" smtClean="0"/>
              <a:t>  </a:t>
            </a:r>
            <a:r>
              <a:rPr lang="ru-RU" sz="2400" dirty="0" smtClean="0">
                <a:latin typeface="+mj-lt"/>
              </a:rPr>
              <a:t>Выявить необходимость создания искусственного мяса для экологии будущего человечества.</a:t>
            </a:r>
            <a:endParaRPr lang="ru-RU" sz="2400" dirty="0">
              <a:latin typeface="+mj-lt"/>
            </a:endParaRPr>
          </a:p>
        </p:txBody>
      </p:sp>
      <p:pic>
        <p:nvPicPr>
          <p:cNvPr id="4" name="Рисунок 3" descr="1488397770132599123.jpg"/>
          <p:cNvPicPr>
            <a:picLocks noChangeAspect="1"/>
          </p:cNvPicPr>
          <p:nvPr/>
        </p:nvPicPr>
        <p:blipFill>
          <a:blip r:embed="rId2"/>
          <a:stretch>
            <a:fillRect/>
          </a:stretch>
        </p:blipFill>
        <p:spPr>
          <a:xfrm>
            <a:off x="1551882" y="3117849"/>
            <a:ext cx="6101986" cy="3020483"/>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08000" y="414867"/>
            <a:ext cx="7851648" cy="1371599"/>
          </a:xfrm>
        </p:spPr>
        <p:txBody>
          <a:bodyPr>
            <a:normAutofit/>
          </a:bodyPr>
          <a:lstStyle/>
          <a:p>
            <a:pPr algn="ctr"/>
            <a:r>
              <a:rPr lang="ru-RU" sz="4000" dirty="0" err="1" smtClean="0"/>
              <a:t>Экологичность</a:t>
            </a:r>
            <a:r>
              <a:rPr lang="ru-RU" sz="4000" dirty="0" smtClean="0"/>
              <a:t> </a:t>
            </a:r>
            <a:br>
              <a:rPr lang="ru-RU" sz="4000" dirty="0" smtClean="0"/>
            </a:br>
            <a:r>
              <a:rPr lang="ru-RU" sz="4000" dirty="0" smtClean="0"/>
              <a:t>искусственного мяса</a:t>
            </a:r>
            <a:endParaRPr lang="ru-RU" sz="4000" dirty="0"/>
          </a:p>
        </p:txBody>
      </p:sp>
      <p:sp>
        <p:nvSpPr>
          <p:cNvPr id="3" name="Подзаголовок 2"/>
          <p:cNvSpPr>
            <a:spLocks noGrp="1"/>
          </p:cNvSpPr>
          <p:nvPr>
            <p:ph type="subTitle" idx="1"/>
          </p:nvPr>
        </p:nvSpPr>
        <p:spPr>
          <a:xfrm>
            <a:off x="313267" y="1921933"/>
            <a:ext cx="8703733" cy="4665133"/>
          </a:xfrm>
        </p:spPr>
        <p:txBody>
          <a:bodyPr>
            <a:normAutofit fontScale="92500"/>
          </a:bodyPr>
          <a:lstStyle/>
          <a:p>
            <a:pPr algn="l"/>
            <a:r>
              <a:rPr lang="ru-RU" sz="2900" dirty="0" smtClean="0"/>
              <a:t>      </a:t>
            </a:r>
          </a:p>
          <a:p>
            <a:pPr algn="l" fontAlgn="base"/>
            <a:r>
              <a:rPr lang="ru-RU" sz="2900" dirty="0" smtClean="0"/>
              <a:t>     </a:t>
            </a:r>
            <a:r>
              <a:rPr lang="ru-RU" sz="2800" dirty="0" smtClean="0"/>
              <a:t>В 2011 году проводили исследование, согласно которому производство синтетического мяса требует:</a:t>
            </a:r>
          </a:p>
          <a:p>
            <a:pPr algn="l" fontAlgn="base"/>
            <a:r>
              <a:rPr lang="ru-RU" sz="2800" dirty="0" smtClean="0"/>
              <a:t>► на 7-45% меньше энергии;</a:t>
            </a:r>
          </a:p>
          <a:p>
            <a:pPr algn="l" fontAlgn="base"/>
            <a:r>
              <a:rPr lang="ru-RU" sz="2800" dirty="0" smtClean="0"/>
              <a:t>► на 99% меньше промышленных земельных участков;</a:t>
            </a:r>
          </a:p>
          <a:p>
            <a:pPr algn="l" fontAlgn="base"/>
            <a:r>
              <a:rPr lang="ru-RU" sz="2800" dirty="0" smtClean="0"/>
              <a:t>► на 82% меньше запасов жидкости;</a:t>
            </a:r>
          </a:p>
          <a:p>
            <a:pPr algn="l" fontAlgn="base"/>
            <a:r>
              <a:rPr lang="ru-RU" sz="2800" dirty="0" smtClean="0"/>
              <a:t>► создает на 78% меньше выбросов парникового газа.</a:t>
            </a:r>
          </a:p>
          <a:p>
            <a:pPr algn="l" fontAlgn="base"/>
            <a:r>
              <a:rPr lang="ru-RU" sz="2800" dirty="0" smtClean="0"/>
              <a:t>      </a:t>
            </a:r>
          </a:p>
          <a:p>
            <a:pPr algn="l" fontAlgn="base"/>
            <a:endParaRPr lang="ru-RU" sz="2800" dirty="0" smtClean="0"/>
          </a:p>
          <a:p>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57200" y="491065"/>
            <a:ext cx="7851648" cy="668867"/>
          </a:xfrm>
        </p:spPr>
        <p:txBody>
          <a:bodyPr>
            <a:normAutofit/>
          </a:bodyPr>
          <a:lstStyle/>
          <a:p>
            <a:pPr algn="ctr"/>
            <a:r>
              <a:rPr lang="ru-RU" sz="4000" dirty="0" smtClean="0"/>
              <a:t>Вывод:</a:t>
            </a:r>
            <a:endParaRPr lang="ru-RU" sz="4000" dirty="0"/>
          </a:p>
        </p:txBody>
      </p:sp>
      <p:sp>
        <p:nvSpPr>
          <p:cNvPr id="3" name="Подзаголовок 2"/>
          <p:cNvSpPr>
            <a:spLocks noGrp="1"/>
          </p:cNvSpPr>
          <p:nvPr>
            <p:ph type="subTitle" idx="1"/>
          </p:nvPr>
        </p:nvSpPr>
        <p:spPr>
          <a:xfrm>
            <a:off x="584200" y="1126067"/>
            <a:ext cx="8288866" cy="5486400"/>
          </a:xfrm>
        </p:spPr>
        <p:txBody>
          <a:bodyPr>
            <a:normAutofit fontScale="85000" lnSpcReduction="20000"/>
          </a:bodyPr>
          <a:lstStyle/>
          <a:p>
            <a:pPr algn="l"/>
            <a:r>
              <a:rPr lang="ru-RU" sz="2800" dirty="0" smtClean="0">
                <a:latin typeface="+mj-lt"/>
              </a:rPr>
              <a:t>      От нашего понимания важности проблемы, от нашего решения и активности во многом зависит выбор пути, по которому пойдет Человечество. </a:t>
            </a:r>
          </a:p>
          <a:p>
            <a:pPr algn="l"/>
            <a:r>
              <a:rPr lang="ru-RU" sz="2800" dirty="0" smtClean="0">
                <a:latin typeface="+mj-lt"/>
              </a:rPr>
              <a:t>Важно, что</a:t>
            </a:r>
            <a:r>
              <a:rPr lang="ru-RU" sz="2800" b="1" dirty="0" smtClean="0">
                <a:latin typeface="+mj-lt"/>
              </a:rPr>
              <a:t>:</a:t>
            </a:r>
            <a:endParaRPr lang="ru-RU" sz="2800" dirty="0" smtClean="0">
              <a:latin typeface="+mj-lt"/>
            </a:endParaRPr>
          </a:p>
          <a:p>
            <a:pPr algn="l"/>
            <a:r>
              <a:rPr lang="ru-RU" sz="2800" dirty="0" smtClean="0">
                <a:latin typeface="+mj-lt"/>
              </a:rPr>
              <a:t>      ► Технология выращивания искусственного мяса не подразумевает применения методов генетической инженерии – естественные и </a:t>
            </a:r>
            <a:r>
              <a:rPr lang="ru-RU" sz="2800" dirty="0" err="1" smtClean="0">
                <a:latin typeface="+mj-lt"/>
              </a:rPr>
              <a:t>генномодифицированные</a:t>
            </a:r>
            <a:r>
              <a:rPr lang="ru-RU" sz="2800" dirty="0" smtClean="0">
                <a:latin typeface="+mj-lt"/>
              </a:rPr>
              <a:t> клетки растут совершенно одинаково.</a:t>
            </a:r>
          </a:p>
          <a:p>
            <a:pPr algn="l"/>
            <a:r>
              <a:rPr lang="ru-RU" sz="2800" dirty="0" smtClean="0">
                <a:latin typeface="+mj-lt"/>
              </a:rPr>
              <a:t>      ► Не все люди готовы сразу поверить в безопасность лабораторного мяса</a:t>
            </a:r>
            <a:r>
              <a:rPr lang="ru-RU" sz="2800" b="1" dirty="0" smtClean="0">
                <a:latin typeface="+mj-lt"/>
              </a:rPr>
              <a:t>.</a:t>
            </a:r>
            <a:r>
              <a:rPr lang="ru-RU" sz="2800" dirty="0" smtClean="0">
                <a:latin typeface="+mj-lt"/>
              </a:rPr>
              <a:t> Исследователи предупреждают, что какое-то время они будут сомневаться, является ли это мясом в его обычном понимании.</a:t>
            </a:r>
          </a:p>
          <a:p>
            <a:pPr algn="l"/>
            <a:r>
              <a:rPr lang="ru-RU" sz="2800" dirty="0" smtClean="0">
                <a:latin typeface="+mj-lt"/>
              </a:rPr>
              <a:t>      ► Опросы населения за рубежом показывают, что большинство респондентов положительно относятся к продуктам, изготовленным из такого мяса. </a:t>
            </a:r>
          </a:p>
          <a:p>
            <a:r>
              <a:rPr lang="ru-RU" dirty="0" smtClean="0"/>
              <a:t> </a:t>
            </a:r>
          </a:p>
          <a:p>
            <a:endParaRPr lang="ru-RU"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41867" y="753534"/>
            <a:ext cx="7854696" cy="5985933"/>
          </a:xfrm>
        </p:spPr>
        <p:txBody>
          <a:bodyPr>
            <a:normAutofit/>
          </a:bodyPr>
          <a:lstStyle/>
          <a:p>
            <a:pPr algn="ctr"/>
            <a:r>
              <a:rPr lang="ru-RU" sz="2400" dirty="0" smtClean="0"/>
              <a:t>Создание мяса биохимическим путем поможет решить проблему нехватки белкового питания населения во всем мире и сократить сельскохозяйственные угодья в зоне рискованного земледелия.</a:t>
            </a:r>
          </a:p>
          <a:p>
            <a:pPr algn="ctr"/>
            <a:endParaRPr lang="ru-RU" dirty="0"/>
          </a:p>
        </p:txBody>
      </p:sp>
      <p:pic>
        <p:nvPicPr>
          <p:cNvPr id="4" name="Рисунок 3" descr="Без названия.jpg"/>
          <p:cNvPicPr>
            <a:picLocks noChangeAspect="1"/>
          </p:cNvPicPr>
          <p:nvPr/>
        </p:nvPicPr>
        <p:blipFill>
          <a:blip r:embed="rId2"/>
          <a:stretch>
            <a:fillRect/>
          </a:stretch>
        </p:blipFill>
        <p:spPr>
          <a:xfrm>
            <a:off x="2173513" y="3010407"/>
            <a:ext cx="4769154" cy="2670726"/>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677332" y="931333"/>
            <a:ext cx="7710763" cy="5579534"/>
          </a:xfrm>
        </p:spPr>
        <p:txBody>
          <a:bodyPr>
            <a:normAutofit/>
          </a:bodyPr>
          <a:lstStyle/>
          <a:p>
            <a:pPr algn="l"/>
            <a:r>
              <a:rPr lang="ru-RU" sz="2400" dirty="0" smtClean="0">
                <a:latin typeface="+mj-lt"/>
              </a:rPr>
              <a:t>       Завершить нашу исследовательскую работы мы бы хотели словами Уинстона Черчилля «Мы должны уйти от абсурда выращивания целой курицы, чтобы съесть только грудку или крылышко, и прийти к возможности выращивания этих частей отдельно, в подходящей среде».</a:t>
            </a:r>
          </a:p>
          <a:p>
            <a:endParaRPr lang="ru-RU" dirty="0">
              <a:latin typeface="+mj-lt"/>
            </a:endParaRPr>
          </a:p>
        </p:txBody>
      </p:sp>
      <p:pic>
        <p:nvPicPr>
          <p:cNvPr id="4" name="Рисунок 3" descr="1-0.68888442__398295c.jpg"/>
          <p:cNvPicPr>
            <a:picLocks noChangeAspect="1"/>
          </p:cNvPicPr>
          <p:nvPr/>
        </p:nvPicPr>
        <p:blipFill>
          <a:blip r:embed="rId2"/>
          <a:stretch>
            <a:fillRect/>
          </a:stretch>
        </p:blipFill>
        <p:spPr>
          <a:xfrm>
            <a:off x="2390422" y="3081867"/>
            <a:ext cx="4086577" cy="3064933"/>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99534" y="313265"/>
            <a:ext cx="7851648" cy="1024467"/>
          </a:xfrm>
        </p:spPr>
        <p:txBody>
          <a:bodyPr>
            <a:normAutofit/>
          </a:bodyPr>
          <a:lstStyle/>
          <a:p>
            <a:pPr algn="ctr"/>
            <a:r>
              <a:rPr lang="ru-RU" sz="4000" dirty="0" smtClean="0"/>
              <a:t>Список используемых источников:</a:t>
            </a:r>
            <a:endParaRPr lang="ru-RU" sz="4000" dirty="0"/>
          </a:p>
        </p:txBody>
      </p:sp>
      <p:sp>
        <p:nvSpPr>
          <p:cNvPr id="3" name="Подзаголовок 2"/>
          <p:cNvSpPr>
            <a:spLocks noGrp="1"/>
          </p:cNvSpPr>
          <p:nvPr>
            <p:ph type="subTitle" idx="1"/>
          </p:nvPr>
        </p:nvSpPr>
        <p:spPr>
          <a:xfrm>
            <a:off x="533400" y="2057400"/>
            <a:ext cx="7854696" cy="2923736"/>
          </a:xfrm>
          <a:ln>
            <a:noFill/>
          </a:ln>
        </p:spPr>
        <p:txBody>
          <a:bodyPr>
            <a:normAutofit fontScale="92500" lnSpcReduction="10000"/>
          </a:bodyPr>
          <a:lstStyle/>
          <a:p>
            <a:r>
              <a:rPr lang="ru-RU" dirty="0" smtClean="0"/>
              <a:t>:</a:t>
            </a:r>
          </a:p>
          <a:p>
            <a:pPr algn="l"/>
            <a:r>
              <a:rPr lang="ru-RU" u="sng" dirty="0" smtClean="0">
                <a:latin typeface="Arial Black"/>
                <a:hlinkClick r:id="rId2"/>
              </a:rPr>
              <a:t>   </a:t>
            </a:r>
            <a:r>
              <a:rPr lang="ru-RU" u="sng" dirty="0" err="1" smtClean="0">
                <a:hlinkClick r:id="rId2"/>
              </a:rPr>
              <a:t>http</a:t>
            </a:r>
            <a:r>
              <a:rPr lang="ru-RU" u="sng" dirty="0" smtClean="0">
                <a:hlinkClick r:id="rId2"/>
              </a:rPr>
              <a:t>://</a:t>
            </a:r>
            <a:r>
              <a:rPr lang="ru-RU" u="sng" dirty="0" err="1" smtClean="0">
                <a:hlinkClick r:id="rId2"/>
              </a:rPr>
              <a:t>foodandhealth.ru</a:t>
            </a:r>
            <a:r>
              <a:rPr lang="ru-RU" u="sng" dirty="0" smtClean="0">
                <a:hlinkClick r:id="rId2"/>
              </a:rPr>
              <a:t>/</a:t>
            </a:r>
            <a:r>
              <a:rPr lang="ru-RU" u="sng" dirty="0" err="1" smtClean="0">
                <a:hlinkClick r:id="rId2"/>
              </a:rPr>
              <a:t>myaso</a:t>
            </a:r>
            <a:r>
              <a:rPr lang="ru-RU" u="sng" dirty="0" smtClean="0">
                <a:hlinkClick r:id="rId2"/>
              </a:rPr>
              <a:t>/</a:t>
            </a:r>
            <a:r>
              <a:rPr lang="ru-RU" u="sng" dirty="0" err="1" smtClean="0">
                <a:hlinkClick r:id="rId2"/>
              </a:rPr>
              <a:t>iskusstvennoe-myaso</a:t>
            </a:r>
            <a:r>
              <a:rPr lang="ru-RU" u="sng" dirty="0" smtClean="0">
                <a:hlinkClick r:id="rId2"/>
              </a:rPr>
              <a:t>/</a:t>
            </a:r>
            <a:endParaRPr lang="ru-RU" dirty="0" smtClean="0"/>
          </a:p>
          <a:p>
            <a:pPr algn="l"/>
            <a:r>
              <a:rPr lang="ru-RU" u="sng" dirty="0" err="1" smtClean="0">
                <a:hlinkClick r:id="rId3"/>
              </a:rPr>
              <a:t>http</a:t>
            </a:r>
            <a:r>
              <a:rPr lang="ru-RU" u="sng" dirty="0" smtClean="0">
                <a:hlinkClick r:id="rId3"/>
              </a:rPr>
              <a:t>://health4ever.org/</a:t>
            </a:r>
            <a:r>
              <a:rPr lang="ru-RU" u="sng" dirty="0" err="1" smtClean="0">
                <a:hlinkClick r:id="rId3"/>
              </a:rPr>
              <a:t>domashnie-zhivotnye</a:t>
            </a:r>
            <a:r>
              <a:rPr lang="ru-RU" u="sng" dirty="0" smtClean="0">
                <a:hlinkClick r:id="rId3"/>
              </a:rPr>
              <a:t>/</a:t>
            </a:r>
            <a:r>
              <a:rPr lang="ru-RU" u="sng" dirty="0" err="1" smtClean="0">
                <a:hlinkClick r:id="rId3"/>
              </a:rPr>
              <a:t>proekt-mjaso-iz-probirki</a:t>
            </a:r>
            <a:endParaRPr lang="ru-RU" dirty="0" smtClean="0"/>
          </a:p>
          <a:p>
            <a:pPr algn="l"/>
            <a:r>
              <a:rPr lang="ru-RU" u="sng" dirty="0" smtClean="0">
                <a:hlinkClick r:id="rId4"/>
              </a:rPr>
              <a:t>   </a:t>
            </a:r>
            <a:r>
              <a:rPr lang="ru-RU" u="sng" dirty="0" err="1" smtClean="0">
                <a:hlinkClick r:id="rId4"/>
              </a:rPr>
              <a:t>http</a:t>
            </a:r>
            <a:r>
              <a:rPr lang="ru-RU" u="sng" dirty="0" smtClean="0">
                <a:hlinkClick r:id="rId4"/>
              </a:rPr>
              <a:t>://</a:t>
            </a:r>
            <a:r>
              <a:rPr lang="ru-RU" u="sng" dirty="0" err="1" smtClean="0">
                <a:hlinkClick r:id="rId4"/>
              </a:rPr>
              <a:t>prodkorm.ru</a:t>
            </a:r>
            <a:r>
              <a:rPr lang="ru-RU" u="sng" dirty="0" smtClean="0">
                <a:hlinkClick r:id="rId4"/>
              </a:rPr>
              <a:t>/p70-myaso_iz_probirki.html</a:t>
            </a:r>
            <a:endParaRPr lang="ru-RU" dirty="0" smtClean="0"/>
          </a:p>
          <a:p>
            <a:pPr algn="l"/>
            <a:r>
              <a:rPr lang="ru-RU" u="sng" dirty="0" smtClean="0">
                <a:hlinkClick r:id="rId5"/>
              </a:rPr>
              <a:t>   </a:t>
            </a:r>
            <a:r>
              <a:rPr lang="ru-RU" u="sng" dirty="0" err="1" smtClean="0">
                <a:hlinkClick r:id="rId5"/>
              </a:rPr>
              <a:t>https</a:t>
            </a:r>
            <a:r>
              <a:rPr lang="ru-RU" u="sng" dirty="0" smtClean="0">
                <a:hlinkClick r:id="rId5"/>
              </a:rPr>
              <a:t>://</a:t>
            </a:r>
            <a:r>
              <a:rPr lang="ru-RU" u="sng" dirty="0" err="1" smtClean="0">
                <a:hlinkClick r:id="rId5"/>
              </a:rPr>
              <a:t>naucaitechnika.ru</a:t>
            </a:r>
            <a:r>
              <a:rPr lang="ru-RU" u="sng" dirty="0" smtClean="0">
                <a:hlinkClick r:id="rId5"/>
              </a:rPr>
              <a:t>/</a:t>
            </a:r>
            <a:r>
              <a:rPr lang="ru-RU" u="sng" dirty="0" err="1" smtClean="0">
                <a:hlinkClick r:id="rId5"/>
              </a:rPr>
              <a:t>blog</a:t>
            </a:r>
            <a:r>
              <a:rPr lang="ru-RU" u="sng" dirty="0" smtClean="0">
                <a:hlinkClick r:id="rId5"/>
              </a:rPr>
              <a:t>/43200538799/</a:t>
            </a:r>
            <a:r>
              <a:rPr lang="ru-RU" u="sng" dirty="0" err="1" smtClean="0">
                <a:hlinkClick r:id="rId5"/>
              </a:rPr>
              <a:t>Myaso-iz-probirki</a:t>
            </a:r>
            <a:endParaRPr lang="ru-RU" dirty="0" smtClean="0"/>
          </a:p>
          <a:p>
            <a:endParaRPr lang="ru-RU"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74133" y="533400"/>
            <a:ext cx="8153400" cy="5960533"/>
          </a:xfrm>
        </p:spPr>
        <p:txBody>
          <a:bodyPr/>
          <a:lstStyle/>
          <a:p>
            <a:pPr algn="ctr"/>
            <a:r>
              <a:rPr lang="ru-RU" sz="4800" dirty="0" smtClean="0"/>
              <a:t>Спасибо за внимание</a:t>
            </a:r>
            <a:r>
              <a:rPr lang="ru-RU" sz="2800" dirty="0" smtClean="0"/>
              <a:t>.</a:t>
            </a:r>
            <a:endParaRPr lang="ru-RU" dirty="0"/>
          </a:p>
        </p:txBody>
      </p:sp>
      <p:pic>
        <p:nvPicPr>
          <p:cNvPr id="5" name="Рисунок 4" descr="405511-svetik.jpg"/>
          <p:cNvPicPr>
            <a:picLocks noChangeAspect="1"/>
          </p:cNvPicPr>
          <p:nvPr/>
        </p:nvPicPr>
        <p:blipFill>
          <a:blip r:embed="rId2" cstate="print"/>
          <a:stretch>
            <a:fillRect/>
          </a:stretch>
        </p:blipFill>
        <p:spPr>
          <a:xfrm>
            <a:off x="1557867" y="2125133"/>
            <a:ext cx="5867400" cy="39116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50333" y="677334"/>
            <a:ext cx="7851648" cy="660400"/>
          </a:xfrm>
        </p:spPr>
        <p:txBody>
          <a:bodyPr>
            <a:normAutofit/>
          </a:bodyPr>
          <a:lstStyle/>
          <a:p>
            <a:pPr algn="l"/>
            <a:r>
              <a:rPr lang="ru-RU" sz="4000" dirty="0" smtClean="0">
                <a:effectLst>
                  <a:outerShdw blurRad="38100" dist="38100" dir="2700000" algn="tl">
                    <a:srgbClr val="000000">
                      <a:alpha val="43137"/>
                    </a:srgbClr>
                  </a:outerShdw>
                </a:effectLst>
              </a:rPr>
              <a:t>Задача </a:t>
            </a:r>
            <a:r>
              <a:rPr lang="ru-RU" sz="4000" dirty="0" smtClean="0">
                <a:effectLst>
                  <a:outerShdw blurRad="38100" dist="38100" dir="2700000" algn="tl">
                    <a:srgbClr val="000000">
                      <a:alpha val="43137"/>
                    </a:srgbClr>
                  </a:outerShdw>
                </a:effectLst>
              </a:rPr>
              <a:t>исследовательской работы:</a:t>
            </a:r>
            <a:endParaRPr lang="ru-RU" sz="4000" dirty="0"/>
          </a:p>
        </p:txBody>
      </p:sp>
      <p:sp>
        <p:nvSpPr>
          <p:cNvPr id="3" name="Подзаголовок 2"/>
          <p:cNvSpPr>
            <a:spLocks noGrp="1"/>
          </p:cNvSpPr>
          <p:nvPr>
            <p:ph type="subTitle" idx="1"/>
          </p:nvPr>
        </p:nvSpPr>
        <p:spPr>
          <a:xfrm>
            <a:off x="541866" y="1645269"/>
            <a:ext cx="7854696" cy="4814798"/>
          </a:xfrm>
        </p:spPr>
        <p:txBody>
          <a:bodyPr>
            <a:normAutofit/>
          </a:bodyPr>
          <a:lstStyle/>
          <a:p>
            <a:pPr algn="l"/>
            <a:r>
              <a:rPr lang="ru-RU" dirty="0" smtClean="0">
                <a:latin typeface="+mj-lt"/>
              </a:rPr>
              <a:t>     </a:t>
            </a:r>
            <a:r>
              <a:rPr lang="ru-RU" dirty="0" smtClean="0">
                <a:latin typeface="+mj-lt"/>
              </a:rPr>
              <a:t> </a:t>
            </a:r>
            <a:r>
              <a:rPr lang="en-US" dirty="0" smtClean="0">
                <a:latin typeface="+mj-lt"/>
              </a:rPr>
              <a:t> </a:t>
            </a:r>
            <a:r>
              <a:rPr lang="ru-RU" sz="3200" dirty="0" smtClean="0">
                <a:latin typeface="+mj-lt"/>
              </a:rPr>
              <a:t>Решение проблемы нехватки белкового питания населения во всем мире и сокращение сельскохозяйственных угодий в зоне рискованного земледелия с помощью создания искусственного мяса.</a:t>
            </a:r>
          </a:p>
          <a:p>
            <a:pPr algn="l"/>
            <a:r>
              <a:rPr lang="ru-RU" sz="3200" dirty="0" smtClean="0"/>
              <a:t>     </a:t>
            </a:r>
          </a:p>
          <a:p>
            <a:pPr algn="l"/>
            <a:endParaRPr lang="ru-RU" dirty="0" smtClean="0">
              <a:latin typeface="+mj-lt"/>
            </a:endParaRPr>
          </a:p>
          <a:p>
            <a:pPr algn="l"/>
            <a:endParaRPr lang="ru-RU" dirty="0" smtClean="0">
              <a:latin typeface="+mj-lt"/>
            </a:endParaRPr>
          </a:p>
          <a:p>
            <a:pPr algn="l"/>
            <a:r>
              <a:rPr lang="ru-RU" dirty="0" smtClean="0"/>
              <a:t>     </a:t>
            </a:r>
            <a:endParaRPr lang="ru-RU" dirty="0">
              <a:latin typeface="+mj-l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26533" y="660399"/>
            <a:ext cx="7851648" cy="643467"/>
          </a:xfrm>
        </p:spPr>
        <p:txBody>
          <a:bodyPr>
            <a:normAutofit/>
          </a:bodyPr>
          <a:lstStyle/>
          <a:p>
            <a:pPr algn="ctr"/>
            <a:r>
              <a:rPr lang="ru-RU" sz="4000" dirty="0" smtClean="0"/>
              <a:t>Гипотеза:</a:t>
            </a:r>
            <a:endParaRPr lang="ru-RU" sz="4000" dirty="0"/>
          </a:p>
        </p:txBody>
      </p:sp>
      <p:sp>
        <p:nvSpPr>
          <p:cNvPr id="3" name="Подзаголовок 2"/>
          <p:cNvSpPr>
            <a:spLocks noGrp="1"/>
          </p:cNvSpPr>
          <p:nvPr>
            <p:ph type="subTitle" idx="1"/>
          </p:nvPr>
        </p:nvSpPr>
        <p:spPr>
          <a:xfrm>
            <a:off x="584200" y="1560602"/>
            <a:ext cx="7854696" cy="4687797"/>
          </a:xfrm>
        </p:spPr>
        <p:txBody>
          <a:bodyPr/>
          <a:lstStyle/>
          <a:p>
            <a:pPr algn="ctr"/>
            <a:r>
              <a:rPr lang="ru-RU" sz="2800" dirty="0" smtClean="0">
                <a:effectLst>
                  <a:outerShdw blurRad="38100" dist="38100" dir="2700000" algn="tl">
                    <a:srgbClr val="000000">
                      <a:alpha val="43137"/>
                    </a:srgbClr>
                  </a:outerShdw>
                </a:effectLst>
              </a:rPr>
              <a:t>Искусственное мясо: </a:t>
            </a:r>
          </a:p>
          <a:p>
            <a:pPr algn="ctr"/>
            <a:r>
              <a:rPr lang="ru-RU" sz="2800" dirty="0" smtClean="0">
                <a:effectLst>
                  <a:outerShdw blurRad="38100" dist="38100" dir="2700000" algn="tl">
                    <a:srgbClr val="000000">
                      <a:alpha val="43137"/>
                    </a:srgbClr>
                  </a:outerShdw>
                </a:effectLst>
              </a:rPr>
              <a:t>польза или вред?</a:t>
            </a:r>
          </a:p>
          <a:p>
            <a:endParaRPr lang="ru-RU" dirty="0"/>
          </a:p>
        </p:txBody>
      </p:sp>
      <p:pic>
        <p:nvPicPr>
          <p:cNvPr id="4" name="Рисунок 3" descr="hqdefault (1)_cut-photo.ru.jpg"/>
          <p:cNvPicPr>
            <a:picLocks noChangeAspect="1"/>
          </p:cNvPicPr>
          <p:nvPr/>
        </p:nvPicPr>
        <p:blipFill>
          <a:blip r:embed="rId2"/>
          <a:stretch>
            <a:fillRect/>
          </a:stretch>
        </p:blipFill>
        <p:spPr>
          <a:xfrm>
            <a:off x="1605795" y="3189676"/>
            <a:ext cx="5997271" cy="294865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41867" y="660399"/>
            <a:ext cx="7851648" cy="651933"/>
          </a:xfrm>
        </p:spPr>
        <p:txBody>
          <a:bodyPr>
            <a:normAutofit/>
          </a:bodyPr>
          <a:lstStyle/>
          <a:p>
            <a:pPr algn="ctr"/>
            <a:r>
              <a:rPr lang="ru-RU" sz="4000" dirty="0" smtClean="0">
                <a:cs typeface="Times New Roman" pitchFamily="18" charset="0"/>
              </a:rPr>
              <a:t>Актуальность выбранной темы:</a:t>
            </a:r>
            <a:endParaRPr lang="ru-RU" sz="4000" dirty="0">
              <a:cs typeface="Times New Roman" pitchFamily="18" charset="0"/>
            </a:endParaRPr>
          </a:p>
        </p:txBody>
      </p:sp>
      <p:sp>
        <p:nvSpPr>
          <p:cNvPr id="3" name="Подзаголовок 2"/>
          <p:cNvSpPr>
            <a:spLocks noGrp="1"/>
          </p:cNvSpPr>
          <p:nvPr>
            <p:ph type="subTitle" idx="1"/>
          </p:nvPr>
        </p:nvSpPr>
        <p:spPr>
          <a:xfrm>
            <a:off x="592667" y="1481668"/>
            <a:ext cx="7854696" cy="5232400"/>
          </a:xfrm>
        </p:spPr>
        <p:txBody>
          <a:bodyPr>
            <a:normAutofit/>
          </a:bodyPr>
          <a:lstStyle/>
          <a:p>
            <a:pPr algn="l"/>
            <a:r>
              <a:rPr lang="ru-RU" dirty="0" smtClean="0">
                <a:latin typeface="+mj-lt"/>
              </a:rPr>
              <a:t>     С каждым днем население нашей планеты растет, а потребность в употреблении белка  становится неизменной. Животноводство во всём мире не успевает производить столько мяса, сколько нужно человечеству. В связи с этим, химическая промышленность предлагает своеобразный вариант обеспечения населения белковой продукцией.</a:t>
            </a:r>
            <a:endParaRPr lang="ru-RU" dirty="0">
              <a:latin typeface="+mj-lt"/>
            </a:endParaRPr>
          </a:p>
        </p:txBody>
      </p:sp>
      <p:pic>
        <p:nvPicPr>
          <p:cNvPr id="4" name="Рисунок 3" descr="270659b8bc8dcb02cee4c39cd41db3e0.jpg"/>
          <p:cNvPicPr>
            <a:picLocks noChangeAspect="1"/>
          </p:cNvPicPr>
          <p:nvPr/>
        </p:nvPicPr>
        <p:blipFill>
          <a:blip r:embed="rId2"/>
          <a:stretch>
            <a:fillRect/>
          </a:stretch>
        </p:blipFill>
        <p:spPr>
          <a:xfrm>
            <a:off x="3369733" y="4366234"/>
            <a:ext cx="2353733" cy="234983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56934" y="491067"/>
            <a:ext cx="3699934" cy="711200"/>
          </a:xfrm>
        </p:spPr>
        <p:txBody>
          <a:bodyPr>
            <a:normAutofit/>
          </a:bodyPr>
          <a:lstStyle/>
          <a:p>
            <a:r>
              <a:rPr lang="ru-RU" sz="4000" dirty="0" smtClean="0">
                <a:cs typeface="Times New Roman" pitchFamily="18" charset="0"/>
              </a:rPr>
              <a:t>Определение:</a:t>
            </a:r>
            <a:endParaRPr lang="ru-RU" sz="4000" dirty="0">
              <a:cs typeface="Times New Roman" pitchFamily="18" charset="0"/>
            </a:endParaRPr>
          </a:p>
        </p:txBody>
      </p:sp>
      <p:sp>
        <p:nvSpPr>
          <p:cNvPr id="3" name="Подзаголовок 2"/>
          <p:cNvSpPr>
            <a:spLocks noGrp="1"/>
          </p:cNvSpPr>
          <p:nvPr>
            <p:ph type="subTitle" idx="1"/>
          </p:nvPr>
        </p:nvSpPr>
        <p:spPr>
          <a:xfrm>
            <a:off x="685799" y="1380067"/>
            <a:ext cx="8034867" cy="5130800"/>
          </a:xfrm>
          <a:ln>
            <a:noFill/>
          </a:ln>
        </p:spPr>
        <p:txBody>
          <a:bodyPr>
            <a:normAutofit/>
          </a:bodyPr>
          <a:lstStyle/>
          <a:p>
            <a:pPr algn="l"/>
            <a:r>
              <a:rPr lang="ru-RU" sz="2400" dirty="0" smtClean="0">
                <a:effectLst>
                  <a:outerShdw blurRad="38100" dist="38100" dir="2700000" algn="tl">
                    <a:srgbClr val="000000">
                      <a:alpha val="43137"/>
                    </a:srgbClr>
                  </a:outerShdw>
                </a:effectLst>
                <a:latin typeface="+mj-lt"/>
                <a:cs typeface="Times New Roman" pitchFamily="18" charset="0"/>
              </a:rPr>
              <a:t> </a:t>
            </a:r>
            <a:r>
              <a:rPr lang="ru-RU" sz="2400" u="sng" dirty="0" smtClean="0">
                <a:latin typeface="+mj-lt"/>
                <a:hlinkClick r:id="rId2" tooltip="Гамбургер"/>
              </a:rPr>
              <a:t>Мясо  из пробирки</a:t>
            </a:r>
            <a:r>
              <a:rPr lang="ru-RU" sz="2400" dirty="0" smtClean="0">
                <a:latin typeface="+mj-lt"/>
              </a:rPr>
              <a:t> </a:t>
            </a:r>
            <a:r>
              <a:rPr lang="ru-RU" sz="2400" dirty="0" smtClean="0">
                <a:effectLst>
                  <a:outerShdw blurRad="38100" dist="38100" dir="2700000" algn="tl">
                    <a:srgbClr val="000000">
                      <a:alpha val="43137"/>
                    </a:srgbClr>
                  </a:outerShdw>
                </a:effectLst>
                <a:latin typeface="+mj-lt"/>
                <a:cs typeface="Times New Roman" pitchFamily="18" charset="0"/>
              </a:rPr>
              <a:t>— это мясо, выращиваемое в лабораторных условиях в виде культуры клеток, которое никогда не было частью живущего, полноценного животного. </a:t>
            </a:r>
          </a:p>
          <a:p>
            <a:endParaRPr lang="ru-RU" dirty="0"/>
          </a:p>
        </p:txBody>
      </p:sp>
      <p:pic>
        <p:nvPicPr>
          <p:cNvPr id="5" name="Рисунок 4" descr="Рисунок1.jpg"/>
          <p:cNvPicPr>
            <a:picLocks noChangeAspect="1"/>
          </p:cNvPicPr>
          <p:nvPr/>
        </p:nvPicPr>
        <p:blipFill>
          <a:blip r:embed="rId3"/>
          <a:stretch>
            <a:fillRect/>
          </a:stretch>
        </p:blipFill>
        <p:spPr>
          <a:xfrm>
            <a:off x="1582589" y="2782146"/>
            <a:ext cx="6114288" cy="344424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465666"/>
            <a:ext cx="7851648" cy="745065"/>
          </a:xfrm>
        </p:spPr>
        <p:txBody>
          <a:bodyPr>
            <a:normAutofit/>
          </a:bodyPr>
          <a:lstStyle/>
          <a:p>
            <a:pPr algn="ctr"/>
            <a:r>
              <a:rPr lang="ru-RU" sz="4000" dirty="0" smtClean="0">
                <a:effectLst/>
                <a:cs typeface="Times New Roman" pitchFamily="18" charset="0"/>
              </a:rPr>
              <a:t>История</a:t>
            </a:r>
            <a:r>
              <a:rPr lang="ru-RU" sz="4000" dirty="0" smtClean="0">
                <a:latin typeface="Times New Roman" pitchFamily="18" charset="0"/>
                <a:cs typeface="Times New Roman" pitchFamily="18" charset="0"/>
              </a:rPr>
              <a:t>:</a:t>
            </a:r>
            <a:endParaRPr lang="ru-RU" sz="40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685800" y="1348935"/>
            <a:ext cx="7854696" cy="5238131"/>
          </a:xfrm>
        </p:spPr>
        <p:txBody>
          <a:bodyPr>
            <a:normAutofit/>
          </a:bodyPr>
          <a:lstStyle/>
          <a:p>
            <a:pPr algn="l"/>
            <a:r>
              <a:rPr lang="ru-RU" sz="1800" dirty="0" smtClean="0"/>
              <a:t>       </a:t>
            </a:r>
            <a:r>
              <a:rPr lang="ru-RU" sz="2400" dirty="0" smtClean="0">
                <a:effectLst>
                  <a:outerShdw blurRad="38100" dist="38100" dir="2700000" algn="tl">
                    <a:srgbClr val="000000">
                      <a:alpha val="43137"/>
                    </a:srgbClr>
                  </a:outerShdw>
                </a:effectLst>
                <a:latin typeface="+mj-lt"/>
              </a:rPr>
              <a:t>«Отцом» и главным вдохновителем технологии получения «мяса из пробирки» неофициально признан голландский ученый </a:t>
            </a:r>
            <a:r>
              <a:rPr lang="ru-RU" sz="2400" dirty="0" err="1" smtClean="0">
                <a:effectLst>
                  <a:outerShdw blurRad="38100" dist="38100" dir="2700000" algn="tl">
                    <a:srgbClr val="000000">
                      <a:alpha val="43137"/>
                    </a:srgbClr>
                  </a:outerShdw>
                </a:effectLst>
                <a:latin typeface="+mj-lt"/>
              </a:rPr>
              <a:t>Виллем</a:t>
            </a:r>
            <a:r>
              <a:rPr lang="ru-RU" sz="2400" dirty="0" smtClean="0">
                <a:effectLst>
                  <a:outerShdw blurRad="38100" dist="38100" dir="2700000" algn="tl">
                    <a:srgbClr val="000000">
                      <a:alpha val="43137"/>
                    </a:srgbClr>
                  </a:outerShdw>
                </a:effectLst>
                <a:latin typeface="+mj-lt"/>
              </a:rPr>
              <a:t> </a:t>
            </a:r>
            <a:r>
              <a:rPr lang="ru-RU" sz="2400" dirty="0" err="1" smtClean="0">
                <a:effectLst>
                  <a:outerShdw blurRad="38100" dist="38100" dir="2700000" algn="tl">
                    <a:srgbClr val="000000">
                      <a:alpha val="43137"/>
                    </a:srgbClr>
                  </a:outerShdw>
                </a:effectLst>
                <a:latin typeface="+mj-lt"/>
              </a:rPr>
              <a:t>ван</a:t>
            </a:r>
            <a:r>
              <a:rPr lang="ru-RU" sz="2400" dirty="0" smtClean="0">
                <a:effectLst>
                  <a:outerShdw blurRad="38100" dist="38100" dir="2700000" algn="tl">
                    <a:srgbClr val="000000">
                      <a:alpha val="43137"/>
                    </a:srgbClr>
                  </a:outerShdw>
                </a:effectLst>
                <a:latin typeface="+mj-lt"/>
              </a:rPr>
              <a:t> </a:t>
            </a:r>
            <a:r>
              <a:rPr lang="ru-RU" sz="2400" dirty="0" err="1" smtClean="0">
                <a:effectLst>
                  <a:outerShdw blurRad="38100" dist="38100" dir="2700000" algn="tl">
                    <a:srgbClr val="000000">
                      <a:alpha val="43137"/>
                    </a:srgbClr>
                  </a:outerShdw>
                </a:effectLst>
                <a:latin typeface="+mj-lt"/>
              </a:rPr>
              <a:t>Эден</a:t>
            </a:r>
            <a:r>
              <a:rPr lang="ru-RU" sz="2400" dirty="0" smtClean="0">
                <a:effectLst>
                  <a:outerShdw blurRad="38100" dist="38100" dir="2700000" algn="tl">
                    <a:srgbClr val="000000">
                      <a:alpha val="43137"/>
                    </a:srgbClr>
                  </a:outerShdw>
                </a:effectLst>
                <a:latin typeface="+mj-lt"/>
              </a:rPr>
              <a:t>. В годы Второй мировой войны он несколько лет провел в японском плену, где постоянно страдал от нехватки пищи, что, вероятно, пробудило в нем дальнейший интерес к данной теме.</a:t>
            </a:r>
          </a:p>
        </p:txBody>
      </p:sp>
      <p:pic>
        <p:nvPicPr>
          <p:cNvPr id="4" name="Рисунок 3" descr="EEDEN02_UBAHSXXIVE12_X.JPG"/>
          <p:cNvPicPr>
            <a:picLocks noChangeAspect="1"/>
          </p:cNvPicPr>
          <p:nvPr/>
        </p:nvPicPr>
        <p:blipFill>
          <a:blip r:embed="rId2" cstate="print"/>
          <a:stretch>
            <a:fillRect/>
          </a:stretch>
        </p:blipFill>
        <p:spPr>
          <a:xfrm>
            <a:off x="3203745" y="3657092"/>
            <a:ext cx="2502788" cy="295537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92666" y="804333"/>
            <a:ext cx="7770029" cy="5613400"/>
          </a:xfrm>
        </p:spPr>
        <p:txBody>
          <a:bodyPr>
            <a:normAutofit/>
          </a:bodyPr>
          <a:lstStyle/>
          <a:p>
            <a:pPr algn="l"/>
            <a:r>
              <a:rPr lang="ru-RU" dirty="0" smtClean="0"/>
              <a:t>      </a:t>
            </a:r>
            <a:r>
              <a:rPr lang="ru-RU" sz="2400" dirty="0" smtClean="0">
                <a:latin typeface="+mj-lt"/>
              </a:rPr>
              <a:t>5 августа 2013 года в Лондоне был представлен первый </a:t>
            </a:r>
            <a:r>
              <a:rPr lang="ru-RU" sz="2400" u="sng" dirty="0" smtClean="0">
                <a:hlinkClick r:id="rId2" tooltip="Университет Маастрихт"/>
              </a:rPr>
              <a:t>гамбургер</a:t>
            </a:r>
            <a:r>
              <a:rPr lang="ru-RU" sz="2400" dirty="0" smtClean="0">
                <a:latin typeface="+mj-lt"/>
              </a:rPr>
              <a:t>, содержащий 140 грамм культивированного мяса, которое было создано группой профессора Марка Поста из </a:t>
            </a:r>
            <a:r>
              <a:rPr lang="ru-RU" sz="2400" u="sng" dirty="0" smtClean="0">
                <a:latin typeface="+mj-lt"/>
                <a:hlinkClick r:id="rId2" tooltip="Университет Маастрихт"/>
              </a:rPr>
              <a:t>университета </a:t>
            </a:r>
            <a:r>
              <a:rPr lang="ru-RU" sz="2400" u="sng" dirty="0" err="1" smtClean="0">
                <a:latin typeface="+mj-lt"/>
                <a:hlinkClick r:id="rId2" tooltip="Университет Маастрихт"/>
              </a:rPr>
              <a:t>Маастрихта</a:t>
            </a:r>
            <a:r>
              <a:rPr lang="ru-RU" sz="2400" u="sng" dirty="0" smtClean="0">
                <a:latin typeface="+mj-lt"/>
              </a:rPr>
              <a:t>.</a:t>
            </a:r>
            <a:endParaRPr lang="ru-RU" sz="2400" dirty="0">
              <a:latin typeface="+mj-lt"/>
            </a:endParaRPr>
          </a:p>
        </p:txBody>
      </p:sp>
      <p:pic>
        <p:nvPicPr>
          <p:cNvPr id="4" name="Рисунок 3" descr="shutterstock_334960814-1024x789.jpg"/>
          <p:cNvPicPr>
            <a:picLocks noChangeAspect="1"/>
          </p:cNvPicPr>
          <p:nvPr/>
        </p:nvPicPr>
        <p:blipFill>
          <a:blip r:embed="rId3"/>
          <a:stretch>
            <a:fillRect/>
          </a:stretch>
        </p:blipFill>
        <p:spPr>
          <a:xfrm>
            <a:off x="2541790" y="3124962"/>
            <a:ext cx="4053743" cy="312344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60400" y="736600"/>
            <a:ext cx="7851648" cy="736600"/>
          </a:xfrm>
        </p:spPr>
        <p:txBody>
          <a:bodyPr>
            <a:normAutofit/>
          </a:bodyPr>
          <a:lstStyle/>
          <a:p>
            <a:pPr algn="ctr"/>
            <a:r>
              <a:rPr lang="ru-RU" sz="4000" dirty="0" smtClean="0"/>
              <a:t>Гибель ради жизни?</a:t>
            </a:r>
            <a:endParaRPr lang="ru-RU" sz="4000" dirty="0"/>
          </a:p>
        </p:txBody>
      </p:sp>
      <p:sp>
        <p:nvSpPr>
          <p:cNvPr id="3" name="Подзаголовок 2"/>
          <p:cNvSpPr>
            <a:spLocks noGrp="1"/>
          </p:cNvSpPr>
          <p:nvPr>
            <p:ph type="subTitle" idx="1"/>
          </p:nvPr>
        </p:nvSpPr>
        <p:spPr>
          <a:xfrm>
            <a:off x="592666" y="1619869"/>
            <a:ext cx="8246534" cy="4763997"/>
          </a:xfrm>
        </p:spPr>
        <p:txBody>
          <a:bodyPr>
            <a:normAutofit/>
          </a:bodyPr>
          <a:lstStyle/>
          <a:p>
            <a:pPr algn="l"/>
            <a:r>
              <a:rPr lang="ru-RU" sz="2400" dirty="0" smtClean="0">
                <a:latin typeface="+mj-lt"/>
              </a:rPr>
              <a:t>      Как говорил известный британский музыкант Сэр Джеймс Пол </a:t>
            </a:r>
            <a:r>
              <a:rPr lang="ru-RU" sz="2400" dirty="0" err="1" smtClean="0">
                <a:latin typeface="+mj-lt"/>
              </a:rPr>
              <a:t>Маккартни</a:t>
            </a:r>
            <a:r>
              <a:rPr lang="ru-RU" sz="2400" dirty="0" smtClean="0">
                <a:latin typeface="+mj-lt"/>
              </a:rPr>
              <a:t> </a:t>
            </a:r>
            <a:r>
              <a:rPr lang="ru-RU" sz="2400" b="1" i="1" dirty="0" smtClean="0">
                <a:solidFill>
                  <a:srgbClr val="002060"/>
                </a:solidFill>
              </a:rPr>
              <a:t>: </a:t>
            </a:r>
            <a:r>
              <a:rPr lang="ru-RU" sz="2400" b="1" i="1" dirty="0" smtClean="0">
                <a:solidFill>
                  <a:srgbClr val="002060"/>
                </a:solidFill>
                <a:latin typeface="+mj-lt"/>
              </a:rPr>
              <a:t>«Если бы у скотобоен были стеклянные стены, все люди были бы вегетарианцами.»</a:t>
            </a:r>
          </a:p>
          <a:p>
            <a:pPr algn="l"/>
            <a:r>
              <a:rPr lang="ru-RU" sz="2400" dirty="0" smtClean="0">
                <a:latin typeface="+mj-lt"/>
              </a:rPr>
              <a:t>     Мы любим животных. Говорим, что любим…Тратим  деньги на хороший корм для своих  питомцев, подкармливаем бездомных кошек и собак. Но задумываемся ли мы, что для того, чтобы накормить одних животных, каждый день в страшных муках гибнут сотни тысяч других: цыплят, кроликов, телят, ягнят, рыб?</a:t>
            </a:r>
          </a:p>
          <a:p>
            <a:pPr algn="l"/>
            <a:r>
              <a:rPr lang="ru-RU" sz="2400" dirty="0" smtClean="0">
                <a:latin typeface="+mj-lt"/>
              </a:rPr>
              <a:t>     "У нас нет выхода", - объясняем мы. Но выход есть - это корм "из пробирки". </a:t>
            </a:r>
          </a:p>
          <a:p>
            <a:pPr algn="l"/>
            <a:endParaRPr lang="ru-RU" sz="24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417</TotalTime>
  <Words>825</Words>
  <Application>Microsoft Office PowerPoint</Application>
  <PresentationFormat>Экран (4:3)</PresentationFormat>
  <Paragraphs>79</Paragraphs>
  <Slides>25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Flow</vt:lpstr>
      <vt:lpstr>Исследовательская работа  по химии. </vt:lpstr>
      <vt:lpstr>Цель исследовательской работы :</vt:lpstr>
      <vt:lpstr>Задача исследовательской работы:</vt:lpstr>
      <vt:lpstr>Гипотеза:</vt:lpstr>
      <vt:lpstr>Актуальность выбранной темы:</vt:lpstr>
      <vt:lpstr>Определение:</vt:lpstr>
      <vt:lpstr>История:</vt:lpstr>
      <vt:lpstr>Презентация PowerPoint</vt:lpstr>
      <vt:lpstr>Гибель ради жизни?</vt:lpstr>
      <vt:lpstr>Качество</vt:lpstr>
      <vt:lpstr>Презентация PowerPoint</vt:lpstr>
      <vt:lpstr>Технология производства:</vt:lpstr>
      <vt:lpstr>Презентация PowerPoint</vt:lpstr>
      <vt:lpstr>Преимущества  искусственного мяса:</vt:lpstr>
      <vt:lpstr>Начало – половина дела</vt:lpstr>
      <vt:lpstr>Экономическая целесообразность</vt:lpstr>
      <vt:lpstr>Преимущества искусственного мяса перед натуральным:</vt:lpstr>
      <vt:lpstr>    Чем искусственное мясо отличается от обычного? </vt:lpstr>
      <vt:lpstr>Безопасность</vt:lpstr>
      <vt:lpstr>Экологичность  искусственного мяса</vt:lpstr>
      <vt:lpstr>Вывод:</vt:lpstr>
      <vt:lpstr>Презентация PowerPoint</vt:lpstr>
      <vt:lpstr>Презентация PowerPoint</vt:lpstr>
      <vt:lpstr>Список используемых источников:</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 </cp:lastModifiedBy>
  <cp:revision>45</cp:revision>
  <dcterms:created xsi:type="dcterms:W3CDTF">2014-09-16T21:34:59Z</dcterms:created>
  <dcterms:modified xsi:type="dcterms:W3CDTF">2018-04-05T06:57:07Z</dcterms:modified>
</cp:coreProperties>
</file>