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4"/>
  </p:notesMasterIdLst>
  <p:sldIdLst>
    <p:sldId id="264" r:id="rId2"/>
    <p:sldId id="286" r:id="rId3"/>
    <p:sldId id="287" r:id="rId4"/>
    <p:sldId id="266" r:id="rId5"/>
    <p:sldId id="259" r:id="rId6"/>
    <p:sldId id="267" r:id="rId7"/>
    <p:sldId id="268" r:id="rId8"/>
    <p:sldId id="271" r:id="rId9"/>
    <p:sldId id="276" r:id="rId10"/>
    <p:sldId id="289" r:id="rId11"/>
    <p:sldId id="277" r:id="rId12"/>
    <p:sldId id="278" r:id="rId13"/>
    <p:sldId id="279" r:id="rId14"/>
    <p:sldId id="280" r:id="rId15"/>
    <p:sldId id="282" r:id="rId16"/>
    <p:sldId id="283" r:id="rId17"/>
    <p:sldId id="288" r:id="rId18"/>
    <p:sldId id="290" r:id="rId19"/>
    <p:sldId id="260" r:id="rId20"/>
    <p:sldId id="261" r:id="rId21"/>
    <p:sldId id="262" r:id="rId22"/>
    <p:sldId id="26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8EE"/>
    <a:srgbClr val="FF2929"/>
    <a:srgbClr val="BE78A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6" autoAdjust="0"/>
    <p:restoredTop sz="86434" autoAdjust="0"/>
  </p:normalViewPr>
  <p:slideViewPr>
    <p:cSldViewPr>
      <p:cViewPr varScale="1">
        <p:scale>
          <a:sx n="52" d="100"/>
          <a:sy n="52" d="100"/>
        </p:scale>
        <p:origin x="-90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7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C2AAEF-8DF8-4FEB-9B7E-230402BC1D22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34845E-3CC1-4228-A4F2-524152A5F6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81200"/>
            <a:ext cx="8229600" cy="4114800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8B2D14-D651-46B1-B757-09B679E774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cover dir="d"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571480"/>
            <a:ext cx="7467600" cy="590247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>
                <a:solidFill>
                  <a:srgbClr val="FF2929"/>
                </a:solidFill>
              </a:rPr>
              <a:t>Урок </a:t>
            </a:r>
          </a:p>
          <a:p>
            <a:pPr algn="ctr">
              <a:buNone/>
            </a:pPr>
            <a:r>
              <a:rPr lang="ru-RU" sz="5400" b="1" dirty="0" smtClean="0">
                <a:solidFill>
                  <a:srgbClr val="FF2929"/>
                </a:solidFill>
              </a:rPr>
              <a:t>русского языка</a:t>
            </a:r>
            <a:endParaRPr lang="ru-RU" sz="5400" b="1" dirty="0" smtClean="0">
              <a:solidFill>
                <a:srgbClr val="FF2929"/>
              </a:solidFill>
            </a:endParaRP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5400" b="1" i="1" dirty="0" smtClean="0">
                <a:solidFill>
                  <a:srgbClr val="0088EE"/>
                </a:solidFill>
              </a:rPr>
              <a:t>7 класс</a:t>
            </a:r>
            <a:endParaRPr lang="ru-RU" sz="5400" b="1" i="1" dirty="0">
              <a:solidFill>
                <a:srgbClr val="0088EE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60648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3"/>
                </a:solidFill>
              </a:rPr>
              <a:t>Различайте предлоги  от других частей речи!</a:t>
            </a:r>
            <a:endParaRPr lang="ru-RU" sz="2400" dirty="0">
              <a:solidFill>
                <a:schemeClr val="accent3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539750" y="1052513"/>
            <a:ext cx="26638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Предлог</a:t>
            </a: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1692275" y="1628775"/>
            <a:ext cx="358775" cy="504825"/>
          </a:xfrm>
          <a:prstGeom prst="downArrowCallout">
            <a:avLst>
              <a:gd name="adj1" fmla="val 25000"/>
              <a:gd name="adj2" fmla="val 25000"/>
              <a:gd name="adj3" fmla="val 205005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5288" y="2133600"/>
            <a:ext cx="3097212" cy="7905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Можно заменить </a:t>
            </a:r>
            <a:r>
              <a:rPr lang="ru-RU" b="1" dirty="0"/>
              <a:t>предлогом-синонимом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1560" y="3356992"/>
            <a:ext cx="33123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ледстви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дождей река вышла из берегов.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Подберите предлог-синоним.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Из-за.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7900" y="1052513"/>
            <a:ext cx="2879725" cy="57626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FF00"/>
                </a:solidFill>
              </a:rPr>
              <a:t>Существительное</a:t>
            </a:r>
          </a:p>
        </p:txBody>
      </p:sp>
      <p:sp>
        <p:nvSpPr>
          <p:cNvPr id="11" name="Выноска со стрелкой вниз 10"/>
          <p:cNvSpPr/>
          <p:nvPr/>
        </p:nvSpPr>
        <p:spPr>
          <a:xfrm>
            <a:off x="6084888" y="1628775"/>
            <a:ext cx="358775" cy="431800"/>
          </a:xfrm>
          <a:prstGeom prst="downArrowCallout">
            <a:avLst>
              <a:gd name="adj1" fmla="val 25000"/>
              <a:gd name="adj2" fmla="val 25000"/>
              <a:gd name="adj3" fmla="val 205005"/>
              <a:gd name="adj4" fmla="val 649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Блок-схема: альтернативный процесс 11"/>
          <p:cNvSpPr/>
          <p:nvPr/>
        </p:nvSpPr>
        <p:spPr>
          <a:xfrm>
            <a:off x="4067944" y="2060848"/>
            <a:ext cx="4392613" cy="108108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1. Можно </a:t>
            </a:r>
            <a:r>
              <a:rPr lang="ru-RU" b="1" dirty="0"/>
              <a:t>подобрать прилагательное </a:t>
            </a:r>
          </a:p>
          <a:p>
            <a:pPr algn="ctr">
              <a:defRPr/>
            </a:pPr>
            <a:r>
              <a:rPr lang="ru-RU" dirty="0"/>
              <a:t> и вставить его перед существительным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283968" y="3356992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В с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ледстви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делу было много неясного.</a:t>
            </a:r>
          </a:p>
          <a:p>
            <a:pPr algn="just"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Подберите прилагательное.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следствии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каком?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новом.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Блок-схема: альтернативный процесс 13"/>
          <p:cNvSpPr/>
          <p:nvPr/>
        </p:nvSpPr>
        <p:spPr>
          <a:xfrm>
            <a:off x="4139953" y="4581525"/>
            <a:ext cx="4320479" cy="57626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/>
              <a:t>2. Можно задать падежный вопрос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139952" y="5445224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чем?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в следствии.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5" descr="pic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3808249" cy="27098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6" descr="ri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3644900"/>
            <a:ext cx="3844925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13"/>
          <p:cNvSpPr>
            <a:spLocks noGrp="1" noChangeArrowheads="1"/>
          </p:cNvSpPr>
          <p:nvPr>
            <p:ph sz="quarter" idx="4294967295"/>
          </p:nvPr>
        </p:nvSpPr>
        <p:spPr>
          <a:xfrm>
            <a:off x="4286248" y="188913"/>
            <a:ext cx="4400552" cy="5907087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4000" dirty="0" smtClean="0"/>
              <a:t>Футболист промчался </a:t>
            </a:r>
            <a:r>
              <a:rPr lang="ru-RU" sz="4000" b="1" dirty="0" smtClean="0">
                <a:solidFill>
                  <a:srgbClr val="7030A0"/>
                </a:solidFill>
              </a:rPr>
              <a:t>мимо. </a:t>
            </a:r>
          </a:p>
          <a:p>
            <a:pPr eaLnBrk="1" hangingPunct="1">
              <a:buFont typeface="Wingdings" pitchFamily="2" charset="2"/>
              <a:buNone/>
            </a:pPr>
            <a:endParaRPr lang="ru-RU" sz="3200" dirty="0" smtClean="0"/>
          </a:p>
          <a:p>
            <a:pPr eaLnBrk="1" hangingPunct="1">
              <a:buFont typeface="Wingdings" pitchFamily="2" charset="2"/>
              <a:buNone/>
            </a:pPr>
            <a:endParaRPr lang="ru-RU" sz="32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   </a:t>
            </a:r>
            <a:r>
              <a:rPr lang="ru-RU" sz="4000" dirty="0" smtClean="0"/>
              <a:t>Мы проплывали</a:t>
            </a:r>
            <a:r>
              <a:rPr lang="ru-RU" sz="4000" b="1" dirty="0" smtClean="0">
                <a:solidFill>
                  <a:srgbClr val="7030A0"/>
                </a:solidFill>
              </a:rPr>
              <a:t> мимо </a:t>
            </a:r>
            <a:r>
              <a:rPr lang="ru-RU" sz="4000" dirty="0" smtClean="0"/>
              <a:t>домика.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pic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5463" y="333375"/>
            <a:ext cx="3543300" cy="25193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1" name="Picture 3" descr="ris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3644900"/>
            <a:ext cx="40989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2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4427538" y="188913"/>
            <a:ext cx="4259262" cy="5907087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5200" dirty="0" smtClean="0"/>
              <a:t>Футболист промчался </a:t>
            </a:r>
            <a:r>
              <a:rPr lang="ru-RU" sz="5200" b="1" dirty="0" smtClean="0">
                <a:solidFill>
                  <a:srgbClr val="7030A0"/>
                </a:solidFill>
              </a:rPr>
              <a:t>мимо. </a:t>
            </a:r>
            <a:r>
              <a:rPr lang="ru-RU" sz="5200" dirty="0" smtClean="0"/>
              <a:t>(НАРЕЧИЕ)</a:t>
            </a:r>
          </a:p>
          <a:p>
            <a:pPr eaLnBrk="1" hangingPunct="1">
              <a:buFont typeface="Wingdings" pitchFamily="2" charset="2"/>
              <a:buNone/>
            </a:pPr>
            <a:endParaRPr lang="ru-RU" sz="4700" dirty="0" smtClean="0"/>
          </a:p>
          <a:p>
            <a:pPr eaLnBrk="1" hangingPunct="1">
              <a:buFont typeface="Wingdings" pitchFamily="2" charset="2"/>
              <a:buNone/>
            </a:pPr>
            <a:endParaRPr lang="ru-RU" sz="4700" dirty="0" smtClean="0"/>
          </a:p>
          <a:p>
            <a:pPr eaLnBrk="1" hangingPunct="1">
              <a:buFont typeface="Wingdings" pitchFamily="2" charset="2"/>
              <a:buNone/>
            </a:pPr>
            <a:endParaRPr lang="ru-RU" sz="4700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sz="4700" dirty="0" smtClean="0"/>
              <a:t>  </a:t>
            </a:r>
            <a:r>
              <a:rPr lang="ru-RU" sz="5200" dirty="0" smtClean="0"/>
              <a:t>Мы проплывали </a:t>
            </a:r>
            <a:r>
              <a:rPr lang="ru-RU" sz="5200" b="1" dirty="0" smtClean="0">
                <a:solidFill>
                  <a:srgbClr val="7030A0"/>
                </a:solidFill>
              </a:rPr>
              <a:t>мимо </a:t>
            </a:r>
            <a:r>
              <a:rPr lang="ru-RU" sz="5200" dirty="0" smtClean="0"/>
              <a:t>домика. (ПРЕДЛОГ)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4" descr="ris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04800"/>
            <a:ext cx="3240087" cy="274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3555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3571868" y="260350"/>
            <a:ext cx="5572132" cy="626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Саша и Таня радовались, </a:t>
            </a:r>
            <a:r>
              <a:rPr lang="ru-RU" sz="3200" b="1" dirty="0" smtClean="0">
                <a:solidFill>
                  <a:srgbClr val="7030A0"/>
                </a:solidFill>
              </a:rPr>
              <a:t>благодаря</a:t>
            </a:r>
            <a:r>
              <a:rPr lang="ru-RU" sz="3200" dirty="0" smtClean="0"/>
              <a:t> родителей за прекрасные подарки.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Андрей понял правило  </a:t>
            </a:r>
            <a:r>
              <a:rPr lang="ru-RU" sz="3200" b="1" dirty="0" smtClean="0">
                <a:solidFill>
                  <a:srgbClr val="7030A0"/>
                </a:solidFill>
              </a:rPr>
              <a:t>благодаря</a:t>
            </a:r>
            <a:r>
              <a:rPr lang="ru-RU" sz="3200" dirty="0" smtClean="0"/>
              <a:t> учителю.</a:t>
            </a:r>
          </a:p>
        </p:txBody>
      </p:sp>
      <p:pic>
        <p:nvPicPr>
          <p:cNvPr id="23556" name="Picture 5" descr="ri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3241675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ris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304800"/>
            <a:ext cx="3240087" cy="2746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457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786182" y="260350"/>
            <a:ext cx="5106993" cy="6264275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Саша и Таня радовались, </a:t>
            </a:r>
            <a:r>
              <a:rPr lang="ru-RU" sz="3200" b="1" dirty="0" smtClean="0">
                <a:solidFill>
                  <a:srgbClr val="7030A0"/>
                </a:solidFill>
              </a:rPr>
              <a:t>благодаря</a:t>
            </a:r>
            <a:r>
              <a:rPr lang="ru-RU" sz="3200" dirty="0" smtClean="0"/>
              <a:t> родителей за прекрасные подарки.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   (ДЕЕПРИЧАСТИЕ)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Андрей понял правило  </a:t>
            </a:r>
            <a:r>
              <a:rPr lang="ru-RU" sz="3200" b="1" dirty="0" smtClean="0">
                <a:solidFill>
                  <a:srgbClr val="7030A0"/>
                </a:solidFill>
              </a:rPr>
              <a:t>благодаря</a:t>
            </a:r>
            <a:r>
              <a:rPr lang="ru-RU" sz="3200" dirty="0" smtClean="0"/>
              <a:t> учителю. (ПРЕДЛОГ)</a:t>
            </a:r>
          </a:p>
        </p:txBody>
      </p:sp>
      <p:pic>
        <p:nvPicPr>
          <p:cNvPr id="24580" name="Picture 4" descr="ris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284538"/>
            <a:ext cx="3241675" cy="311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ris4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42910" y="0"/>
            <a:ext cx="2912599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5" descr="ris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 t="5583"/>
          <a:stretch>
            <a:fillRect/>
          </a:stretch>
        </p:blipFill>
        <p:spPr>
          <a:xfrm>
            <a:off x="857224" y="3000372"/>
            <a:ext cx="2500330" cy="3624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5604" name="Rectangle 7"/>
          <p:cNvSpPr>
            <a:spLocks noGrp="1" noChangeArrowheads="1"/>
          </p:cNvSpPr>
          <p:nvPr>
            <p:ph sz="quarter" idx="4294967295"/>
          </p:nvPr>
        </p:nvSpPr>
        <p:spPr>
          <a:xfrm>
            <a:off x="4071934" y="404813"/>
            <a:ext cx="4429157" cy="60960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Ему долго пришлось идти довольно трудным </a:t>
            </a:r>
            <a:r>
              <a:rPr lang="ru-RU" sz="3200" b="1" dirty="0" smtClean="0">
                <a:solidFill>
                  <a:srgbClr val="7030A0"/>
                </a:solidFill>
              </a:rPr>
              <a:t>путём.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Нас убедили </a:t>
            </a:r>
            <a:r>
              <a:rPr lang="ru-RU" sz="3200" b="1" dirty="0" smtClean="0">
                <a:solidFill>
                  <a:srgbClr val="7030A0"/>
                </a:solidFill>
              </a:rPr>
              <a:t>путём </a:t>
            </a:r>
            <a:r>
              <a:rPr lang="ru-RU" sz="3200" dirty="0" smtClean="0"/>
              <a:t>веских доказательств.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ris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66"/>
            <a:ext cx="3024187" cy="2447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ris6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 t="7890" b="4733"/>
          <a:stretch>
            <a:fillRect/>
          </a:stretch>
        </p:blipFill>
        <p:spPr>
          <a:xfrm>
            <a:off x="857224" y="2928934"/>
            <a:ext cx="2514600" cy="35004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8" name="Rectangle 4"/>
          <p:cNvSpPr>
            <a:spLocks noGrp="1" noChangeArrowheads="1"/>
          </p:cNvSpPr>
          <p:nvPr>
            <p:ph sz="quarter" idx="4294967295"/>
          </p:nvPr>
        </p:nvSpPr>
        <p:spPr>
          <a:xfrm>
            <a:off x="3857620" y="357166"/>
            <a:ext cx="4643470" cy="6096000"/>
          </a:xfrm>
          <a:prstGeom prst="rect">
            <a:avLst/>
          </a:prstGeo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Ему долго пришлось идти довольно трудным </a:t>
            </a:r>
            <a:r>
              <a:rPr lang="ru-RU" sz="3200" b="1" dirty="0" smtClean="0">
                <a:solidFill>
                  <a:srgbClr val="7030A0"/>
                </a:solidFill>
              </a:rPr>
              <a:t>путём.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   </a:t>
            </a:r>
            <a:r>
              <a:rPr lang="ru-RU" sz="2800" dirty="0" smtClean="0"/>
              <a:t>(СУЩЕСТВИТЕЛЬНОЕ)</a:t>
            </a:r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endParaRPr lang="ru-RU" dirty="0" smtClean="0"/>
          </a:p>
          <a:p>
            <a:pPr eaLnBrk="1" hangingPunct="1">
              <a:buFont typeface="Wingdings" pitchFamily="2" charset="2"/>
              <a:buNone/>
            </a:pPr>
            <a:r>
              <a:rPr lang="ru-RU" dirty="0" smtClean="0"/>
              <a:t>	</a:t>
            </a:r>
            <a:r>
              <a:rPr lang="ru-RU" sz="3200" dirty="0" smtClean="0"/>
              <a:t>Нас убедили </a:t>
            </a:r>
            <a:r>
              <a:rPr lang="ru-RU" sz="3200" b="1" dirty="0" smtClean="0">
                <a:solidFill>
                  <a:srgbClr val="7030A0"/>
                </a:solidFill>
              </a:rPr>
              <a:t>путём </a:t>
            </a:r>
            <a:r>
              <a:rPr lang="ru-RU" sz="3200" dirty="0" smtClean="0"/>
              <a:t>веских доказательств.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3200" dirty="0" smtClean="0"/>
              <a:t>   (ПРЕДЛОГ)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71538" y="1801458"/>
            <a:ext cx="6715140" cy="29854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Забудь заботы</a:t>
            </a:r>
            <a:r>
              <a:rPr kumimoji="0" lang="ru-RU" sz="4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и печали, Умчись без цели на коне    В туман и луговые дали,  Навстречу ночи и луне. 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19672" y="1268760"/>
            <a:ext cx="61206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cs typeface="Arial" pitchFamily="34" charset="0"/>
              </a:rPr>
              <a:t>Забудь заботы и печали, Умчись </a:t>
            </a:r>
            <a:r>
              <a:rPr lang="ru-RU" sz="4000" u="sng" dirty="0" smtClean="0">
                <a:cs typeface="Arial" pitchFamily="34" charset="0"/>
              </a:rPr>
              <a:t>без</a:t>
            </a:r>
            <a:r>
              <a:rPr lang="ru-RU" sz="4000" dirty="0" smtClean="0">
                <a:cs typeface="Arial" pitchFamily="34" charset="0"/>
              </a:rPr>
              <a:t> цели </a:t>
            </a:r>
            <a:r>
              <a:rPr lang="ru-RU" sz="4000" u="sng" dirty="0" smtClean="0">
                <a:cs typeface="Arial" pitchFamily="34" charset="0"/>
              </a:rPr>
              <a:t>на</a:t>
            </a:r>
            <a:r>
              <a:rPr lang="ru-RU" sz="4000" dirty="0" smtClean="0">
                <a:cs typeface="Arial" pitchFamily="34" charset="0"/>
              </a:rPr>
              <a:t> коне    </a:t>
            </a:r>
            <a:r>
              <a:rPr lang="ru-RU" sz="4000" u="sng" dirty="0" smtClean="0">
                <a:cs typeface="Arial" pitchFamily="34" charset="0"/>
              </a:rPr>
              <a:t>В</a:t>
            </a:r>
            <a:r>
              <a:rPr lang="ru-RU" sz="4000" dirty="0" smtClean="0">
                <a:cs typeface="Arial" pitchFamily="34" charset="0"/>
              </a:rPr>
              <a:t> туман и луговые </a:t>
            </a:r>
            <a:r>
              <a:rPr lang="ru-RU" sz="4000" dirty="0" smtClean="0">
                <a:cs typeface="Arial" pitchFamily="34" charset="0"/>
              </a:rPr>
              <a:t>дали,  </a:t>
            </a:r>
            <a:r>
              <a:rPr lang="ru-RU" sz="4000" u="sng" dirty="0" smtClean="0">
                <a:cs typeface="Arial" pitchFamily="34" charset="0"/>
              </a:rPr>
              <a:t>Навстречу</a:t>
            </a:r>
            <a:r>
              <a:rPr lang="ru-RU" sz="4000" dirty="0" smtClean="0">
                <a:cs typeface="Arial" pitchFamily="34" charset="0"/>
              </a:rPr>
              <a:t> </a:t>
            </a:r>
            <a:r>
              <a:rPr lang="ru-RU" sz="4000" dirty="0" smtClean="0">
                <a:cs typeface="Arial" pitchFamily="34" charset="0"/>
              </a:rPr>
              <a:t>ночи и </a:t>
            </a:r>
            <a:r>
              <a:rPr lang="ru-RU" sz="4000" dirty="0" smtClean="0">
                <a:cs typeface="Arial" pitchFamily="34" charset="0"/>
              </a:rPr>
              <a:t>луне</a:t>
            </a:r>
            <a:r>
              <a:rPr lang="ru-RU" sz="4000" dirty="0" smtClean="0">
                <a:cs typeface="Arial" pitchFamily="34" charset="0"/>
              </a:rPr>
              <a:t>. </a:t>
            </a:r>
          </a:p>
          <a:p>
            <a:pPr lvl="0" algn="r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cs typeface="Arial" pitchFamily="34" charset="0"/>
              </a:rPr>
              <a:t>А.А</a:t>
            </a:r>
            <a:r>
              <a:rPr lang="ru-RU" sz="3200" dirty="0" smtClean="0">
                <a:cs typeface="Arial" pitchFamily="34" charset="0"/>
              </a:rPr>
              <a:t>. Блок «Летняя </a:t>
            </a:r>
            <a:r>
              <a:rPr lang="ru-RU" sz="3200" dirty="0" smtClean="0">
                <a:cs typeface="Arial" pitchFamily="34" charset="0"/>
              </a:rPr>
              <a:t>ночь»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14290"/>
            <a:ext cx="8001056" cy="6143668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pPr algn="ctr">
              <a:buNone/>
            </a:pPr>
            <a:r>
              <a:rPr lang="ru-RU" sz="3600" b="1" i="1" dirty="0" smtClean="0">
                <a:solidFill>
                  <a:srgbClr val="C00000"/>
                </a:solidFill>
              </a:rPr>
              <a:t>Графическая запись:</a:t>
            </a:r>
          </a:p>
          <a:p>
            <a:pPr algn="ctr">
              <a:buNone/>
            </a:pPr>
            <a:endParaRPr lang="ru-RU" sz="3600" b="1" i="1" dirty="0" smtClean="0"/>
          </a:p>
          <a:p>
            <a:pPr>
              <a:buNone/>
            </a:pPr>
            <a:r>
              <a:rPr lang="ru-RU" sz="3600" b="1" dirty="0" smtClean="0"/>
              <a:t>НП – непроизводный предлог, </a:t>
            </a:r>
          </a:p>
          <a:p>
            <a:pPr>
              <a:buNone/>
            </a:pPr>
            <a:r>
              <a:rPr lang="ru-RU" sz="3600" b="1" dirty="0" smtClean="0"/>
              <a:t>ПП – производный предлог,</a:t>
            </a:r>
          </a:p>
          <a:p>
            <a:pPr>
              <a:buNone/>
            </a:pPr>
            <a:r>
              <a:rPr lang="ru-RU" sz="3600" b="1" dirty="0" smtClean="0"/>
              <a:t>С – существительное, </a:t>
            </a:r>
          </a:p>
          <a:p>
            <a:pPr>
              <a:buNone/>
            </a:pPr>
            <a:r>
              <a:rPr lang="ru-RU" sz="3600" b="1" dirty="0" smtClean="0"/>
              <a:t>Н – наречие, </a:t>
            </a:r>
          </a:p>
          <a:p>
            <a:pPr>
              <a:buNone/>
            </a:pPr>
            <a:r>
              <a:rPr lang="ru-RU" sz="3600" b="1" dirty="0" smtClean="0"/>
              <a:t>Д – деепричастие</a:t>
            </a:r>
            <a:endParaRPr lang="ru-RU" sz="3600" b="1" dirty="0"/>
          </a:p>
        </p:txBody>
      </p:sp>
      <p:pic>
        <p:nvPicPr>
          <p:cNvPr id="58370" name="Picture 2" descr="Картинки по запросу знак вопр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3786190"/>
            <a:ext cx="25431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642918"/>
            <a:ext cx="7467600" cy="3571900"/>
          </a:xfrm>
        </p:spPr>
        <p:txBody>
          <a:bodyPr>
            <a:normAutofit lnSpcReduction="10000"/>
          </a:bodyPr>
          <a:lstStyle/>
          <a:p>
            <a:r>
              <a:rPr lang="ru-RU" sz="3200" i="1" dirty="0" smtClean="0"/>
              <a:t>Из(под)  забора  </a:t>
            </a:r>
            <a:r>
              <a:rPr lang="ru-RU" sz="3200" i="1" dirty="0" err="1" smtClean="0"/>
              <a:t>выле</a:t>
            </a:r>
            <a:r>
              <a:rPr lang="ru-RU" sz="3200" i="1" dirty="0" smtClean="0"/>
              <a:t>..   </a:t>
            </a:r>
            <a:r>
              <a:rPr lang="ru-RU" sz="3200" i="1" dirty="0" err="1" smtClean="0"/>
              <a:t>сосе</a:t>
            </a:r>
            <a:r>
              <a:rPr lang="ru-RU" sz="3200" i="1" dirty="0" smtClean="0"/>
              <a:t>..</a:t>
            </a:r>
            <a:r>
              <a:rPr lang="ru-RU" sz="3200" i="1" dirty="0" err="1" smtClean="0"/>
              <a:t>ский</a:t>
            </a:r>
            <a:r>
              <a:rPr lang="ru-RU" sz="3200" i="1" dirty="0" smtClean="0"/>
              <a:t> кот  (</a:t>
            </a:r>
            <a:r>
              <a:rPr lang="ru-RU" sz="3200" i="1" dirty="0" err="1" smtClean="0"/>
              <a:t>Т,т</a:t>
            </a:r>
            <a:r>
              <a:rPr lang="ru-RU" sz="3200" i="1" dirty="0" smtClean="0"/>
              <a:t>)</a:t>
            </a:r>
            <a:r>
              <a:rPr lang="ru-RU" sz="3200" i="1" dirty="0" err="1" smtClean="0"/>
              <a:t>имофей</a:t>
            </a:r>
            <a:r>
              <a:rPr lang="ru-RU" sz="3200" i="1" dirty="0" smtClean="0"/>
              <a:t>.</a:t>
            </a:r>
            <a:endParaRPr lang="ru-RU" sz="3200" dirty="0" smtClean="0"/>
          </a:p>
          <a:p>
            <a:r>
              <a:rPr lang="ru-RU" sz="3200" i="1" dirty="0" smtClean="0"/>
              <a:t>Весь день он  пр..сидел  у  норы, </a:t>
            </a:r>
            <a:r>
              <a:rPr lang="ru-RU" sz="3200" i="1" dirty="0" err="1" smtClean="0"/>
              <a:t>подж</a:t>
            </a:r>
            <a:r>
              <a:rPr lang="ru-RU" sz="3200" i="1" dirty="0" smtClean="0"/>
              <a:t>..</a:t>
            </a:r>
            <a:r>
              <a:rPr lang="ru-RU" sz="3200" i="1" dirty="0" err="1" smtClean="0"/>
              <a:t>дая</a:t>
            </a:r>
            <a:r>
              <a:rPr lang="ru-RU" sz="3200" i="1" dirty="0" smtClean="0"/>
              <a:t>   мышку.</a:t>
            </a:r>
            <a:endParaRPr lang="ru-RU" sz="3200" dirty="0" smtClean="0"/>
          </a:p>
          <a:p>
            <a:r>
              <a:rPr lang="ru-RU" sz="3200" i="1" dirty="0" smtClean="0"/>
              <a:t>Благодаря   забот..   своей  </a:t>
            </a:r>
            <a:r>
              <a:rPr lang="ru-RU" sz="3200" i="1" dirty="0" err="1" smtClean="0"/>
              <a:t>хозяйк</a:t>
            </a:r>
            <a:r>
              <a:rPr lang="ru-RU" sz="3200" i="1" dirty="0" smtClean="0"/>
              <a:t>..  (</a:t>
            </a:r>
            <a:r>
              <a:rPr lang="ru-RU" sz="3200" i="1" dirty="0" err="1" smtClean="0"/>
              <a:t>Т,т</a:t>
            </a:r>
            <a:r>
              <a:rPr lang="ru-RU" sz="3200" i="1" dirty="0" smtClean="0"/>
              <a:t>)</a:t>
            </a:r>
            <a:r>
              <a:rPr lang="ru-RU" sz="3200" i="1" dirty="0" err="1" smtClean="0"/>
              <a:t>имофей</a:t>
            </a:r>
            <a:r>
              <a:rPr lang="ru-RU" sz="3200" i="1" dirty="0" smtClean="0"/>
              <a:t>    (не)остался голодным.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Картинки по запросу кот из-под забора нарисованная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72074"/>
            <a:ext cx="2071702" cy="1518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Картинки по запросу кошка у норки мыш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5000636"/>
            <a:ext cx="2293095" cy="1528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Картинки по запросу девочка кормит кота"/>
          <p:cNvPicPr>
            <a:picLocks noChangeAspect="1" noChangeArrowheads="1"/>
          </p:cNvPicPr>
          <p:nvPr/>
        </p:nvPicPr>
        <p:blipFill>
          <a:blip r:embed="rId4" cstate="print"/>
          <a:srcRect t="20289"/>
          <a:stretch>
            <a:fillRect/>
          </a:stretch>
        </p:blipFill>
        <p:spPr bwMode="auto">
          <a:xfrm>
            <a:off x="6357950" y="4929198"/>
            <a:ext cx="2348334" cy="1601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C00000"/>
                </a:solidFill>
              </a:rPr>
              <a:t>Эталон для самопроверки</a:t>
            </a:r>
            <a:endParaRPr lang="ru-RU" sz="36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71538" y="1928802"/>
            <a:ext cx="5857916" cy="378621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dirty="0" smtClean="0"/>
              <a:t>    1</a:t>
            </a:r>
            <a:r>
              <a:rPr lang="en-US" sz="4000" dirty="0" smtClean="0"/>
              <a:t> </a:t>
            </a:r>
            <a:r>
              <a:rPr lang="ru-RU" sz="4000" dirty="0" smtClean="0"/>
              <a:t>в.               2 в.             </a:t>
            </a:r>
          </a:p>
          <a:p>
            <a:pPr>
              <a:buNone/>
            </a:pPr>
            <a:r>
              <a:rPr lang="ru-RU" sz="4000" dirty="0" smtClean="0"/>
              <a:t>1) С               1) Д</a:t>
            </a:r>
          </a:p>
          <a:p>
            <a:pPr>
              <a:buNone/>
            </a:pPr>
            <a:r>
              <a:rPr lang="ru-RU" sz="4000" dirty="0" smtClean="0"/>
              <a:t>2) ПП           2) НП</a:t>
            </a:r>
          </a:p>
          <a:p>
            <a:pPr>
              <a:buNone/>
            </a:pPr>
            <a:r>
              <a:rPr lang="ru-RU" sz="4000" dirty="0" smtClean="0"/>
              <a:t>3) Н              3) ПП</a:t>
            </a:r>
          </a:p>
          <a:p>
            <a:pPr>
              <a:buNone/>
            </a:pPr>
            <a:r>
              <a:rPr lang="ru-RU" sz="4000" dirty="0" smtClean="0"/>
              <a:t>4) НП           4) Н</a:t>
            </a:r>
          </a:p>
          <a:p>
            <a:pPr>
              <a:buNone/>
            </a:pPr>
            <a:r>
              <a:rPr lang="ru-RU" sz="4000" dirty="0" smtClean="0"/>
              <a:t>5) Д               5) С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7346" name="Picture 2" descr="Картинки по запросу лай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4214818"/>
            <a:ext cx="2286016" cy="2286016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7467600" cy="1357322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>
                <a:solidFill>
                  <a:srgbClr val="C00000"/>
                </a:solidFill>
              </a:rPr>
              <a:t>Рефлексия</a:t>
            </a:r>
            <a:br>
              <a:rPr lang="ru-RU" sz="4400" b="1" i="1" dirty="0" smtClean="0">
                <a:solidFill>
                  <a:srgbClr val="C00000"/>
                </a:solidFill>
              </a:rPr>
            </a:br>
            <a:endParaRPr lang="ru-RU" sz="4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00034" y="2357430"/>
            <a:ext cx="7929618" cy="3587868"/>
          </a:xfrm>
        </p:spPr>
        <p:txBody>
          <a:bodyPr>
            <a:normAutofit/>
          </a:bodyPr>
          <a:lstStyle/>
          <a:p>
            <a:pPr lvl="0"/>
            <a:r>
              <a:rPr lang="ru-RU" sz="3200" dirty="0" smtClean="0"/>
              <a:t>Какую задачу ставили?</a:t>
            </a:r>
          </a:p>
          <a:p>
            <a:pPr lvl="0"/>
            <a:r>
              <a:rPr lang="ru-RU" sz="3200" dirty="0" smtClean="0"/>
              <a:t>Удалось ли решить поставленную задачу?</a:t>
            </a:r>
          </a:p>
          <a:p>
            <a:pPr lvl="0"/>
            <a:r>
              <a:rPr lang="ru-RU" sz="3200" dirty="0" smtClean="0"/>
              <a:t>Какие получили результаты?</a:t>
            </a:r>
          </a:p>
          <a:p>
            <a:endParaRPr lang="ru-RU" dirty="0"/>
          </a:p>
        </p:txBody>
      </p:sp>
      <p:pic>
        <p:nvPicPr>
          <p:cNvPr id="56322" name="Picture 2" descr="Картинки по запросу смайлики разноцветные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357422" y="4572008"/>
            <a:ext cx="3357586" cy="21236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2214554"/>
            <a:ext cx="7467600" cy="3857652"/>
          </a:xfrm>
        </p:spPr>
        <p:txBody>
          <a:bodyPr>
            <a:normAutofit fontScale="92500" lnSpcReduction="10000"/>
          </a:bodyPr>
          <a:lstStyle/>
          <a:p>
            <a:r>
              <a:rPr lang="ru-RU" sz="2800" dirty="0" smtClean="0"/>
              <a:t>Найти в произведении, которое вы сейчас проходите по литературе, 5 предложений с производными и непроизводными предлогами и выписать их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Упражнение 343 (на выбор).</a:t>
            </a: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Задание творческого характера на дополнительную оценку: сочинить сказку или стихотворение по теме «Предлог».</a:t>
            </a:r>
          </a:p>
          <a:p>
            <a:endParaRPr lang="ru-RU" dirty="0"/>
          </a:p>
        </p:txBody>
      </p:sp>
      <p:pic>
        <p:nvPicPr>
          <p:cNvPr id="60418" name="Picture 2" descr="Картинки по запросу домашнее зада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14290"/>
            <a:ext cx="7273945" cy="17037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642918"/>
            <a:ext cx="7467600" cy="3571900"/>
          </a:xfrm>
        </p:spPr>
        <p:txBody>
          <a:bodyPr>
            <a:normAutofit/>
          </a:bodyPr>
          <a:lstStyle/>
          <a:p>
            <a:r>
              <a:rPr lang="ru-RU" sz="3200" i="1" dirty="0" smtClean="0"/>
              <a:t>Из-под забора вылез соседский </a:t>
            </a:r>
          </a:p>
          <a:p>
            <a:pPr>
              <a:buNone/>
            </a:pPr>
            <a:r>
              <a:rPr lang="ru-RU" sz="3200" i="1" dirty="0" smtClean="0"/>
              <a:t>кот Тимофей.</a:t>
            </a:r>
          </a:p>
          <a:p>
            <a:r>
              <a:rPr lang="ru-RU" sz="3200" i="1" dirty="0" smtClean="0"/>
              <a:t>Весь день он просидел у норы, поджидая мышку.</a:t>
            </a:r>
            <a:endParaRPr lang="ru-RU" sz="3200" dirty="0" smtClean="0"/>
          </a:p>
          <a:p>
            <a:r>
              <a:rPr lang="ru-RU" sz="3200" i="1" dirty="0" smtClean="0"/>
              <a:t>Благодаря заботе своей хозяйки Тимофей не остался голодным.</a:t>
            </a:r>
            <a:endParaRPr lang="ru-RU" sz="32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Картинки по запросу кот из-под забора нарисованная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72074"/>
            <a:ext cx="2071702" cy="1518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Картинки по запросу кошка у норки мыш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5000636"/>
            <a:ext cx="2293095" cy="1528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Картинки по запросу девочка кормит кота"/>
          <p:cNvPicPr>
            <a:picLocks noChangeAspect="1" noChangeArrowheads="1"/>
          </p:cNvPicPr>
          <p:nvPr/>
        </p:nvPicPr>
        <p:blipFill>
          <a:blip r:embed="rId4" cstate="print"/>
          <a:srcRect t="20289"/>
          <a:stretch>
            <a:fillRect/>
          </a:stretch>
        </p:blipFill>
        <p:spPr bwMode="auto">
          <a:xfrm>
            <a:off x="6357950" y="4929198"/>
            <a:ext cx="2348334" cy="16015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85720" y="5500702"/>
            <a:ext cx="2285984" cy="10001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 предлогам нельзя  задать вопрос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290" y="4643446"/>
            <a:ext cx="2143140" cy="8572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не является членом предложения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214546" y="3714752"/>
            <a:ext cx="2286016" cy="9286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ничего не обозначает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57554" y="2786058"/>
            <a:ext cx="2286016" cy="9286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служит для связи слов в предложении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572264" y="285728"/>
            <a:ext cx="2357422" cy="785818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?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00694" y="1000108"/>
            <a:ext cx="2214578" cy="92869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Предлоги по составу бывают простые и составные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1928802"/>
            <a:ext cx="2428892" cy="8572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относится к служебным частям речи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9" name="Picture 4" descr="j0370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3857628"/>
            <a:ext cx="257176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6" grpId="0" animBg="1"/>
      <p:bldP spid="8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57224" y="642918"/>
            <a:ext cx="7715304" cy="221457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Непроизводные и производные предлоги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pic>
        <p:nvPicPr>
          <p:cNvPr id="17410" name="Picture 2" descr="Картинки по запросу учительница нарисованная картин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877883"/>
            <a:ext cx="3714776" cy="39801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Цели урока: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357298"/>
            <a:ext cx="203453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</a:t>
            </a:r>
            <a:r>
              <a:rPr lang="ru-RU" sz="3200" b="1" dirty="0" smtClean="0">
                <a:solidFill>
                  <a:srgbClr val="C00000"/>
                </a:solidFill>
              </a:rPr>
              <a:t>Узнать,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1357298"/>
            <a:ext cx="614366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что такое производные и непроизводные предлоги;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2714620"/>
            <a:ext cx="20152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Понять,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2643182"/>
            <a:ext cx="628651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чем производные предлоги отличаются от непроизводных;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472" y="4143380"/>
            <a:ext cx="26949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Научиться 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00364" y="4143380"/>
            <a:ext cx="61436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 находить предлоги в тексте и отличать их от других частей речи.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939784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Производный - это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285860"/>
            <a:ext cx="8329642" cy="48737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образованный от другого, проистекший из чего-то другого </a:t>
            </a:r>
          </a:p>
          <a:p>
            <a:pPr algn="r">
              <a:buNone/>
            </a:pPr>
            <a:r>
              <a:rPr lang="ru-RU" sz="2800" dirty="0" smtClean="0"/>
              <a:t> </a:t>
            </a:r>
            <a:r>
              <a:rPr lang="ru-RU" sz="2000" dirty="0" smtClean="0"/>
              <a:t>(«Толковый словарь» С.И. Ожегова).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 произведенный от чего-л. другого </a:t>
            </a:r>
          </a:p>
          <a:p>
            <a:pPr algn="r">
              <a:buNone/>
            </a:pPr>
            <a:r>
              <a:rPr lang="ru-RU" sz="2000" dirty="0" smtClean="0"/>
              <a:t>(«Толковый словарь русского языка» Т.Ф. Ефремовой).</a:t>
            </a:r>
          </a:p>
          <a:p>
            <a:pPr>
              <a:buNone/>
            </a:pPr>
            <a:endParaRPr lang="ru-RU" sz="2800" dirty="0" smtClean="0"/>
          </a:p>
          <a:p>
            <a:r>
              <a:rPr lang="ru-RU" sz="2800" dirty="0" smtClean="0"/>
              <a:t>произведенный, образованный от чего-л. другого</a:t>
            </a:r>
          </a:p>
          <a:p>
            <a:pPr algn="r">
              <a:buNone/>
            </a:pPr>
            <a:r>
              <a:rPr lang="ru-RU" sz="2800" dirty="0" smtClean="0"/>
              <a:t> </a:t>
            </a:r>
            <a:r>
              <a:rPr lang="ru-RU" sz="2000" dirty="0" smtClean="0"/>
              <a:t>(Малый Академический словарь).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Rectangle 13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8229600" cy="13716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effectLst/>
              </a:rPr>
              <a:t>Производные предлоги</a:t>
            </a:r>
          </a:p>
        </p:txBody>
      </p:sp>
      <p:grpSp>
        <p:nvGrpSpPr>
          <p:cNvPr id="2" name="Organization Chart 4"/>
          <p:cNvGrpSpPr>
            <a:grpSpLocks/>
          </p:cNvGrpSpPr>
          <p:nvPr/>
        </p:nvGrpSpPr>
        <p:grpSpPr bwMode="auto">
          <a:xfrm>
            <a:off x="357541" y="1557338"/>
            <a:ext cx="8429896" cy="4114800"/>
            <a:chOff x="183" y="999"/>
            <a:chExt cx="6773" cy="2416"/>
          </a:xfrm>
          <a:solidFill>
            <a:schemeClr val="bg1">
              <a:lumMod val="85000"/>
            </a:schemeClr>
          </a:solidFill>
        </p:grpSpPr>
        <p:cxnSp>
          <p:nvCxnSpPr>
            <p:cNvPr id="18437" name="_s1028"/>
            <p:cNvCxnSpPr>
              <a:cxnSpLocks noChangeShapeType="1"/>
              <a:stCxn id="18443" idx="0"/>
              <a:endCxn id="18440" idx="2"/>
            </p:cNvCxnSpPr>
            <p:nvPr/>
          </p:nvCxnSpPr>
          <p:spPr bwMode="auto">
            <a:xfrm rot="16200000" flipV="1">
              <a:off x="4663" y="268"/>
              <a:ext cx="144" cy="2332"/>
            </a:xfrm>
            <a:prstGeom prst="bentConnector3">
              <a:avLst>
                <a:gd name="adj1" fmla="val 50000"/>
              </a:avLst>
            </a:prstGeom>
            <a:grpFill/>
            <a:ln w="28575">
              <a:noFill/>
              <a:miter lim="800000"/>
              <a:headEnd/>
              <a:tailEnd/>
            </a:ln>
          </p:spPr>
        </p:cxnSp>
        <p:cxnSp>
          <p:nvCxnSpPr>
            <p:cNvPr id="18438" name="_s1029"/>
            <p:cNvCxnSpPr>
              <a:cxnSpLocks noChangeShapeType="1"/>
              <a:stCxn id="18442" idx="0"/>
              <a:endCxn id="18440" idx="2"/>
            </p:cNvCxnSpPr>
            <p:nvPr/>
          </p:nvCxnSpPr>
          <p:spPr bwMode="auto">
            <a:xfrm rot="16200000" flipV="1">
              <a:off x="3511" y="1420"/>
              <a:ext cx="144" cy="29"/>
            </a:xfrm>
            <a:prstGeom prst="bentConnector3">
              <a:avLst>
                <a:gd name="adj1" fmla="val 50000"/>
              </a:avLst>
            </a:prstGeom>
            <a:grpFill/>
            <a:ln w="28575">
              <a:noFill/>
              <a:miter lim="800000"/>
              <a:headEnd/>
              <a:tailEnd/>
            </a:ln>
          </p:spPr>
        </p:cxnSp>
        <p:cxnSp>
          <p:nvCxnSpPr>
            <p:cNvPr id="18439" name="_s1030"/>
            <p:cNvCxnSpPr>
              <a:cxnSpLocks noChangeShapeType="1"/>
              <a:stCxn id="18441" idx="0"/>
              <a:endCxn id="18440" idx="2"/>
            </p:cNvCxnSpPr>
            <p:nvPr/>
          </p:nvCxnSpPr>
          <p:spPr bwMode="auto">
            <a:xfrm rot="5400000" flipH="1" flipV="1">
              <a:off x="2331" y="268"/>
              <a:ext cx="144" cy="2332"/>
            </a:xfrm>
            <a:prstGeom prst="bentConnector3">
              <a:avLst>
                <a:gd name="adj1" fmla="val 50000"/>
              </a:avLst>
            </a:prstGeom>
            <a:grpFill/>
            <a:ln w="28575">
              <a:noFill/>
              <a:miter lim="800000"/>
              <a:headEnd/>
              <a:tailEnd/>
            </a:ln>
          </p:spPr>
        </p:cxnSp>
        <p:sp>
          <p:nvSpPr>
            <p:cNvPr id="18440" name="_s1031"/>
            <p:cNvSpPr>
              <a:spLocks noChangeArrowheads="1"/>
            </p:cNvSpPr>
            <p:nvPr/>
          </p:nvSpPr>
          <p:spPr bwMode="auto">
            <a:xfrm>
              <a:off x="2421" y="999"/>
              <a:ext cx="2296" cy="363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24975" tIns="12488" rIns="24975" bIns="12488" anchor="ctr"/>
            <a:lstStyle/>
            <a:p>
              <a:pPr algn="ctr"/>
              <a:r>
                <a:rPr lang="ru-RU" sz="2400" b="1" dirty="0" smtClean="0"/>
                <a:t>образованы  от</a:t>
              </a:r>
              <a:endParaRPr lang="ru-RU" sz="2400" b="1" dirty="0"/>
            </a:p>
          </p:txBody>
        </p:sp>
        <p:sp>
          <p:nvSpPr>
            <p:cNvPr id="18441" name="_s1032"/>
            <p:cNvSpPr>
              <a:spLocks noChangeArrowheads="1"/>
            </p:cNvSpPr>
            <p:nvPr/>
          </p:nvSpPr>
          <p:spPr bwMode="auto">
            <a:xfrm>
              <a:off x="183" y="1506"/>
              <a:ext cx="2108" cy="1909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24975" tIns="12488" rIns="24975" bIns="12488" anchor="ctr"/>
            <a:lstStyle/>
            <a:p>
              <a:pPr algn="ctr"/>
              <a:r>
                <a:rPr lang="ru-RU" sz="2200" b="1" u="sng" dirty="0" smtClean="0">
                  <a:latin typeface="+mj-lt"/>
                </a:rPr>
                <a:t>наречия</a:t>
              </a:r>
              <a:endParaRPr lang="ru-RU" sz="2000" b="1" u="sng" dirty="0">
                <a:latin typeface="+mj-lt"/>
              </a:endParaRPr>
            </a:p>
            <a:p>
              <a:pPr algn="ctr"/>
              <a:endParaRPr lang="ru-RU" sz="2000" dirty="0">
                <a:latin typeface="+mj-lt"/>
              </a:endParaRPr>
            </a:p>
            <a:p>
              <a:pPr algn="ctr"/>
              <a:r>
                <a:rPr lang="ru-RU" sz="2400" dirty="0">
                  <a:latin typeface="+mj-lt"/>
                </a:rPr>
                <a:t>возле</a:t>
              </a:r>
            </a:p>
            <a:p>
              <a:pPr algn="ctr"/>
              <a:r>
                <a:rPr lang="ru-RU" sz="2400" dirty="0">
                  <a:latin typeface="+mj-lt"/>
                </a:rPr>
                <a:t>вокруг</a:t>
              </a:r>
            </a:p>
            <a:p>
              <a:pPr algn="ctr"/>
              <a:r>
                <a:rPr lang="ru-RU" sz="2400" dirty="0">
                  <a:latin typeface="+mj-lt"/>
                </a:rPr>
                <a:t>мимо</a:t>
              </a:r>
            </a:p>
            <a:p>
              <a:pPr algn="ctr"/>
              <a:r>
                <a:rPr lang="ru-RU" sz="2400" dirty="0">
                  <a:latin typeface="+mj-lt"/>
                </a:rPr>
                <a:t>после</a:t>
              </a:r>
            </a:p>
            <a:p>
              <a:pPr algn="ctr"/>
              <a:r>
                <a:rPr lang="ru-RU" sz="2400" dirty="0">
                  <a:latin typeface="+mj-lt"/>
                </a:rPr>
                <a:t>позади</a:t>
              </a:r>
            </a:p>
            <a:p>
              <a:pPr algn="ctr"/>
              <a:r>
                <a:rPr lang="ru-RU" sz="2400" dirty="0">
                  <a:latin typeface="+mj-lt"/>
                </a:rPr>
                <a:t>помимо</a:t>
              </a:r>
            </a:p>
            <a:p>
              <a:pPr algn="ctr"/>
              <a:endParaRPr lang="ru-RU" sz="2000" dirty="0">
                <a:solidFill>
                  <a:schemeClr val="folHlink"/>
                </a:solidFill>
                <a:latin typeface="Arial" charset="0"/>
              </a:endParaRPr>
            </a:p>
          </p:txBody>
        </p:sp>
        <p:sp>
          <p:nvSpPr>
            <p:cNvPr id="18442" name="_s1033"/>
            <p:cNvSpPr>
              <a:spLocks noChangeArrowheads="1"/>
            </p:cNvSpPr>
            <p:nvPr/>
          </p:nvSpPr>
          <p:spPr bwMode="auto">
            <a:xfrm>
              <a:off x="2421" y="1506"/>
              <a:ext cx="2353" cy="1909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24975" tIns="12488" rIns="24975" bIns="12488" anchor="ctr"/>
            <a:lstStyle/>
            <a:p>
              <a:pPr algn="ctr"/>
              <a:r>
                <a:rPr lang="ru-RU" sz="2200" b="1" u="sng" dirty="0" smtClean="0"/>
                <a:t>существительного</a:t>
              </a:r>
              <a:endParaRPr lang="ru-RU" sz="2200" b="1" u="sng" dirty="0"/>
            </a:p>
            <a:p>
              <a:pPr algn="ctr"/>
              <a:endParaRPr lang="ru-RU" sz="2700" dirty="0">
                <a:solidFill>
                  <a:schemeClr val="folHlink"/>
                </a:solidFill>
                <a:latin typeface="Arial" charset="0"/>
              </a:endParaRPr>
            </a:p>
            <a:p>
              <a:pPr algn="ctr"/>
              <a:r>
                <a:rPr lang="ru-RU" sz="2400" dirty="0">
                  <a:latin typeface="+mj-lt"/>
                </a:rPr>
                <a:t>ввиду</a:t>
              </a:r>
            </a:p>
            <a:p>
              <a:pPr algn="ctr"/>
              <a:r>
                <a:rPr lang="ru-RU" sz="2400" dirty="0">
                  <a:latin typeface="+mj-lt"/>
                </a:rPr>
                <a:t>по мере</a:t>
              </a:r>
            </a:p>
            <a:p>
              <a:pPr algn="ctr"/>
              <a:r>
                <a:rPr lang="ru-RU" sz="2400" dirty="0">
                  <a:latin typeface="+mj-lt"/>
                </a:rPr>
                <a:t>вследствие</a:t>
              </a:r>
            </a:p>
            <a:p>
              <a:pPr algn="ctr"/>
              <a:r>
                <a:rPr lang="ru-RU" sz="2400" dirty="0">
                  <a:latin typeface="+mj-lt"/>
                </a:rPr>
                <a:t>насчет</a:t>
              </a:r>
            </a:p>
            <a:p>
              <a:pPr algn="ctr"/>
              <a:r>
                <a:rPr lang="ru-RU" sz="2400" dirty="0">
                  <a:latin typeface="+mj-lt"/>
                </a:rPr>
                <a:t>в течение</a:t>
              </a:r>
            </a:p>
          </p:txBody>
        </p:sp>
        <p:sp>
          <p:nvSpPr>
            <p:cNvPr id="18443" name="_s1034"/>
            <p:cNvSpPr>
              <a:spLocks noChangeArrowheads="1"/>
            </p:cNvSpPr>
            <p:nvPr/>
          </p:nvSpPr>
          <p:spPr bwMode="auto">
            <a:xfrm>
              <a:off x="4848" y="1506"/>
              <a:ext cx="2108" cy="1909"/>
            </a:xfrm>
            <a:prstGeom prst="roundRect">
              <a:avLst>
                <a:gd name="adj" fmla="val 16667"/>
              </a:avLst>
            </a:prstGeom>
            <a:grpFill/>
            <a:ln w="9525">
              <a:noFill/>
              <a:round/>
              <a:headEnd/>
              <a:tailEnd/>
            </a:ln>
          </p:spPr>
          <p:txBody>
            <a:bodyPr wrap="none" lIns="24975" tIns="12488" rIns="24975" bIns="12488" anchor="ctr"/>
            <a:lstStyle/>
            <a:p>
              <a:pPr algn="ctr"/>
              <a:r>
                <a:rPr lang="ru-RU" sz="2200" b="1" u="sng" dirty="0" smtClean="0"/>
                <a:t>деепричастия</a:t>
              </a:r>
              <a:endParaRPr lang="ru-RU" sz="2000" b="1" u="sng" dirty="0">
                <a:latin typeface="Arial" charset="0"/>
              </a:endParaRPr>
            </a:p>
            <a:p>
              <a:pPr algn="ctr"/>
              <a:endParaRPr lang="ru-RU" sz="2400" dirty="0">
                <a:solidFill>
                  <a:schemeClr val="folHlink"/>
                </a:solidFill>
              </a:endParaRPr>
            </a:p>
            <a:p>
              <a:pPr algn="ctr"/>
              <a:r>
                <a:rPr lang="ru-RU" sz="2400" dirty="0"/>
                <a:t>благодаря</a:t>
              </a:r>
            </a:p>
            <a:p>
              <a:pPr algn="ctr"/>
              <a:r>
                <a:rPr lang="ru-RU" sz="2400" dirty="0"/>
                <a:t>невзирая</a:t>
              </a:r>
            </a:p>
            <a:p>
              <a:pPr algn="ctr"/>
              <a:r>
                <a:rPr lang="ru-RU" sz="2400" dirty="0"/>
                <a:t>включая</a:t>
              </a:r>
            </a:p>
            <a:p>
              <a:pPr algn="ctr"/>
              <a:r>
                <a:rPr lang="ru-RU" sz="2400" dirty="0"/>
                <a:t>несмотря</a:t>
              </a:r>
            </a:p>
            <a:p>
              <a:pPr algn="ctr"/>
              <a:endParaRPr lang="ru-RU" sz="2400" dirty="0">
                <a:solidFill>
                  <a:schemeClr val="folHlink"/>
                </a:solidFill>
                <a:latin typeface="Arial" charset="0"/>
              </a:endParaRPr>
            </a:p>
            <a:p>
              <a:pPr algn="ctr"/>
              <a:endParaRPr lang="ru-RU" sz="700" dirty="0">
                <a:latin typeface="Arial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6000768"/>
            <a:ext cx="2285984" cy="8572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К предлогам нельзя  задать вопрос</a:t>
            </a:r>
            <a:r>
              <a:rPr lang="ru-RU" sz="1600" b="1" dirty="0" smtClean="0"/>
              <a:t>.</a:t>
            </a:r>
            <a:endParaRPr lang="ru-RU" sz="1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85786" y="5143512"/>
            <a:ext cx="2143140" cy="8572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не является членом предложения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571604" y="4286256"/>
            <a:ext cx="2428892" cy="85725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ничего не обозначает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488" y="3357562"/>
            <a:ext cx="2286016" cy="100013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служит для связи слов в предложении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286512" y="0"/>
            <a:ext cx="2857488" cy="1214446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Производные предлоги образованы от самостоятельных частей речи, непроизводные - нет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1214422"/>
            <a:ext cx="2571768" cy="10715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Предлоги по составу бывают простые и составные</a:t>
            </a:r>
            <a:endParaRPr lang="ru-RU" sz="1600" b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643306" y="2285992"/>
            <a:ext cx="2571768" cy="107157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</a:rPr>
              <a:t>Предлог относится к служебным частям речи</a:t>
            </a:r>
            <a:endParaRPr lang="ru-RU" sz="1600" b="1" dirty="0">
              <a:solidFill>
                <a:schemeClr val="tx1"/>
              </a:solidFill>
            </a:endParaRPr>
          </a:p>
        </p:txBody>
      </p:sp>
      <p:pic>
        <p:nvPicPr>
          <p:cNvPr id="12" name="Picture 4" descr="j03701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643314"/>
            <a:ext cx="2571768" cy="27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447</TotalTime>
  <Words>461</Words>
  <Application>Microsoft Office PowerPoint</Application>
  <PresentationFormat>Экран (4:3)</PresentationFormat>
  <Paragraphs>141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Эркер</vt:lpstr>
      <vt:lpstr>Слайд 1</vt:lpstr>
      <vt:lpstr>Слайд 2</vt:lpstr>
      <vt:lpstr>Слайд 3</vt:lpstr>
      <vt:lpstr>Слайд 4</vt:lpstr>
      <vt:lpstr>Слайд 5</vt:lpstr>
      <vt:lpstr>Цели урока:</vt:lpstr>
      <vt:lpstr>Производный - это</vt:lpstr>
      <vt:lpstr>Производные предлоги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Эталон для самопроверки</vt:lpstr>
      <vt:lpstr>Рефлексия 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Пользователь</cp:lastModifiedBy>
  <cp:revision>107</cp:revision>
  <dcterms:created xsi:type="dcterms:W3CDTF">2018-01-28T11:20:10Z</dcterms:created>
  <dcterms:modified xsi:type="dcterms:W3CDTF">2018-03-03T04:23:36Z</dcterms:modified>
</cp:coreProperties>
</file>