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1" r:id="rId4"/>
    <p:sldId id="265" r:id="rId5"/>
    <p:sldId id="262" r:id="rId6"/>
    <p:sldId id="263" r:id="rId7"/>
    <p:sldId id="267" r:id="rId8"/>
    <p:sldId id="266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Роль учителя истории и обществознания в формировании патриотизма и гражданственности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3886200"/>
            <a:ext cx="4414846" cy="1752600"/>
          </a:xfrm>
        </p:spPr>
        <p:txBody>
          <a:bodyPr/>
          <a:lstStyle/>
          <a:p>
            <a:r>
              <a:rPr lang="ru-RU" dirty="0"/>
              <a:t>   Карагулова Земфира                                   Рамбердиевна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Среди целей исторического  и обществоведческого образования в Федеральном государственном образовательном  стандарте выделяются основные: «воспитание патриотизма , гражданственности, уважения к истории и традициям нашей Родины , к правам и свободам человека, демократическим ценностям современного общества»  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История дает </a:t>
            </a:r>
            <a:r>
              <a:rPr lang="ru-RU" dirty="0" smtClean="0"/>
              <a:t>возможность продемонстрировать</a:t>
            </a:r>
            <a:r>
              <a:rPr lang="ru-RU" dirty="0"/>
              <a:t>, как можно развивать чувство  гордости за свою страну на примере конкретного отношения к малым и большим  победам страны в разных областях жизни. </a:t>
            </a:r>
          </a:p>
          <a:p>
            <a:r>
              <a:rPr lang="ru-RU" dirty="0"/>
              <a:t>Уроки истории всегда были призваны способствовать </a:t>
            </a:r>
            <a:r>
              <a:rPr lang="ru-RU" dirty="0" smtClean="0"/>
              <a:t>воспитанию гражданственности</a:t>
            </a:r>
            <a:r>
              <a:rPr lang="ru-RU" dirty="0"/>
              <a:t>, </a:t>
            </a:r>
            <a:r>
              <a:rPr lang="ru-RU" dirty="0" smtClean="0"/>
              <a:t>патриотизма </a:t>
            </a:r>
            <a:r>
              <a:rPr lang="ru-RU" dirty="0"/>
              <a:t>учащихся, благодатный материал для чего дает изучение истории России. </a:t>
            </a:r>
          </a:p>
          <a:p>
            <a:r>
              <a:rPr lang="ru-RU" dirty="0"/>
              <a:t>Познавая идею Родины, переживая чувство любви к ней, восторженности, испытывая тревогу об ее нынешнем и будущем, обучающийся утверждает свое достоинство, стремится быть  похожим на героев Родины. Участник отечественной войны 1812 года  Я.П. </a:t>
            </a:r>
            <a:r>
              <a:rPr lang="ru-RU" dirty="0" err="1"/>
              <a:t>Кульнев</a:t>
            </a:r>
            <a:r>
              <a:rPr lang="ru-RU" dirty="0"/>
              <a:t> писал: «Герой, служащий Отечеству, никогда не умирает и оживает в потомстве.»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Буквально все исторические темы содержат материал с нравственным уклоном. Особое внимание при изучении тем, связанных с героическим прошлым уделяю подбору такого материала, который вызывал бы отклик в умах и сердцах детей, заставлял бы их сопереживать и гордиться своей страной, своими предками, размышлять над поступками людей. Ради чего гибли наши предки во времена великих испытаний? Что заставляет человека идти на подвиг, жертвовать жизнью? Как связаны </a:t>
            </a:r>
            <a:r>
              <a:rPr lang="ru-RU" dirty="0" smtClean="0"/>
              <a:t>ваши семьи с </a:t>
            </a:r>
            <a:r>
              <a:rPr lang="ru-RU" dirty="0"/>
              <a:t>событиями того времени? Кем могут гордиться, о ком должны помнить ученики?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25000" lnSpcReduction="20000"/>
          </a:bodyPr>
          <a:lstStyle/>
          <a:p>
            <a:r>
              <a:rPr lang="ru-RU" sz="8000" dirty="0"/>
              <a:t>Д</a:t>
            </a:r>
            <a:r>
              <a:rPr lang="ru-RU" sz="8000" dirty="0" smtClean="0"/>
              <a:t>ля </a:t>
            </a:r>
            <a:r>
              <a:rPr lang="ru-RU" sz="8000" dirty="0"/>
              <a:t>лучшего осмысления учениками событий истории, деятельности людей, для  лучшего понимания ценности единства народа, его патриотизма и гражданского долга  в годы монгольского нашествия, </a:t>
            </a:r>
            <a:r>
              <a:rPr lang="ru-RU" sz="8000" dirty="0" err="1"/>
              <a:t>польско</a:t>
            </a:r>
            <a:r>
              <a:rPr lang="ru-RU" sz="8000" dirty="0"/>
              <a:t> </a:t>
            </a:r>
            <a:r>
              <a:rPr lang="ru-RU" sz="8000" dirty="0" smtClean="0"/>
              <a:t>-литовской </a:t>
            </a:r>
            <a:r>
              <a:rPr lang="ru-RU" sz="8000" dirty="0"/>
              <a:t>интервенции, Отечественной  войны 1812 года, Великой Отечественной войны и других переломных событий </a:t>
            </a:r>
          </a:p>
          <a:p>
            <a:r>
              <a:rPr lang="ru-RU" sz="8000" dirty="0"/>
              <a:t>используется: проблемно </a:t>
            </a:r>
            <a:r>
              <a:rPr lang="ru-RU" sz="8000" dirty="0" smtClean="0"/>
              <a:t>диалоговая технология </a:t>
            </a:r>
            <a:r>
              <a:rPr lang="ru-RU" sz="8000" dirty="0"/>
              <a:t>ведения урока, позволяющая удовлетворить  потребность ребенка быть услышанным на уроке, дающая возможность сосредоточить мышление в нужном направлении, возможность включиться в анализ явлений,  сопоставить свою позицию и позиции других, сопереживать происходящее;</a:t>
            </a:r>
          </a:p>
          <a:p>
            <a:pPr>
              <a:buNone/>
            </a:pPr>
            <a:r>
              <a:rPr lang="ru-RU" sz="8000" dirty="0"/>
              <a:t>   </a:t>
            </a:r>
            <a:r>
              <a:rPr lang="ru-RU" sz="8000" dirty="0" smtClean="0"/>
              <a:t>уроки </a:t>
            </a:r>
            <a:r>
              <a:rPr lang="ru-RU" sz="8000" dirty="0"/>
              <a:t>самостоятельного поиска ответов на вопросы в документах и текстах;</a:t>
            </a:r>
          </a:p>
          <a:p>
            <a:r>
              <a:rPr lang="ru-RU" sz="8000" dirty="0" smtClean="0"/>
              <a:t>уроки </a:t>
            </a:r>
            <a:r>
              <a:rPr lang="ru-RU" sz="8000" dirty="0"/>
              <a:t>подготовки и заслушивания сообщений о личностях: героях, полководцах,  правителях, общественных деятелях</a:t>
            </a:r>
            <a:r>
              <a:rPr lang="ru-RU" sz="7400" dirty="0"/>
              <a:t>;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Autofit/>
          </a:bodyPr>
          <a:lstStyle/>
          <a:p>
            <a:r>
              <a:rPr lang="ru-RU" sz="2400" dirty="0" err="1"/>
              <a:t>Гражданско</a:t>
            </a:r>
            <a:r>
              <a:rPr lang="ru-RU" sz="2400" dirty="0"/>
              <a:t> патриотическое воспитание достигает качественного результата, если: содержание урочной и внеурочной деятельности находятся во взаимосвязи и  способствуют активной жизненной позиции обучающегося; гражданское самосознание и чувство патриотизма </a:t>
            </a:r>
            <a:r>
              <a:rPr lang="ru-RU" sz="2400" dirty="0" smtClean="0"/>
              <a:t>обучающегося</a:t>
            </a:r>
            <a:r>
              <a:rPr lang="ru-RU" sz="2400" dirty="0" smtClean="0"/>
              <a:t> </a:t>
            </a:r>
            <a:r>
              <a:rPr lang="ru-RU" sz="2400" dirty="0"/>
              <a:t>формируется на основе опыта предшествующих поколений, особенно в моменты тяжелых для страны  испытаний, на основе знания законов и документов о правах и обязанностях граждан,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xmlns="" id="{0A22F5BC-1553-4553-8A09-DD1EF55E2E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602627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на уважении к законам государства и правам другого человека, на основе понимания значения государственной символики; на уроке приоритет отдается диалоговым (интерактивным) формам и методам гражданского воспитания (дискуссии, обсуждения проблемных ситуаций, работа в группах или парах), формирующим самосознание гражданина, его гражданскую позицию; знания и навыки подкрепляются внеурочной деятельностью, которая позволяет обучающимся проявить свои гражданские, духовно нравственные качества и получить социальный опыт через участие в общественно- полезных </a:t>
            </a:r>
            <a:r>
              <a:rPr lang="ru-RU" dirty="0" smtClean="0"/>
              <a:t>делах.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8025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Стремительное развитие общества ведет к модернизации системы образования и, в частности, педагогических технологий, которые призваны обеспечить новое качество образования. На мой взгляд, креативную личность, способную самостоятельно мыслить и добывать знания, любить свою Родину, сопереживать и сострадать ближнему, можно воспитать и сформировать, следуя педагогическим принципам доверия, уважения и сотрудничества. </a:t>
            </a:r>
            <a:r>
              <a:rPr lang="ru-RU" dirty="0" smtClean="0"/>
              <a:t>Это не всегда получается . Но это вызов времени.</a:t>
            </a:r>
            <a:endParaRPr lang="ru-RU" dirty="0"/>
          </a:p>
          <a:p>
            <a:r>
              <a:rPr lang="ru-RU" dirty="0"/>
              <a:t>С годами я убедилась, что вследствие этого, несомненно, изменяется и роль, и место учителя в образовательной системе. Я стараюсь не брать на себя роль пророка и обладателя истины в последней инстанции, а быть для </a:t>
            </a:r>
            <a:r>
              <a:rPr lang="ru-RU" dirty="0" smtClean="0"/>
              <a:t>ребёнка  </a:t>
            </a:r>
            <a:r>
              <a:rPr lang="ru-RU" dirty="0"/>
              <a:t>Советником, Консультантом, Организатором или Ведущим. Таким образом, моя основная миссия – сопровождение ученика в его движении по выбранному образовательному маршруту и осуществление при этом необходимой педагогической и психологической поддержки.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В формировании гражданского и патриотического воспитания личности  не менее важна роль семьи, уроки литературы, КНЯ, географии и других предметов .</a:t>
            </a:r>
          </a:p>
          <a:p>
            <a:pPr>
              <a:buNone/>
            </a:pPr>
            <a:r>
              <a:rPr lang="ru-RU" dirty="0"/>
              <a:t>      Осуществление задач гражданского воспитания требует активной гражданской позиции со стороны </a:t>
            </a:r>
            <a:r>
              <a:rPr lang="ru-RU" dirty="0" smtClean="0"/>
              <a:t>всех</a:t>
            </a:r>
            <a:r>
              <a:rPr lang="ru-RU" dirty="0" smtClean="0"/>
              <a:t> </a:t>
            </a:r>
            <a:r>
              <a:rPr lang="ru-RU" dirty="0"/>
              <a:t>учителей.</a:t>
            </a:r>
          </a:p>
          <a:p>
            <a:pPr>
              <a:buNone/>
            </a:pPr>
            <a:r>
              <a:rPr lang="ru-RU" dirty="0"/>
              <a:t>     Определить результаты гражданского и патриотического воспитания довольно сложно.</a:t>
            </a:r>
          </a:p>
          <a:p>
            <a:pPr>
              <a:buNone/>
            </a:pPr>
            <a:r>
              <a:rPr lang="ru-RU"/>
              <a:t>    </a:t>
            </a:r>
            <a:r>
              <a:rPr lang="ru-RU" smtClean="0"/>
              <a:t>  Качественный </a:t>
            </a:r>
            <a:r>
              <a:rPr lang="ru-RU" dirty="0"/>
              <a:t>уровень воспитанности обучающихся  может быть заметен в их поведении, в отношении к себе, к окружающим, к проблемам школы, города, </a:t>
            </a:r>
          </a:p>
          <a:p>
            <a:pPr marL="109728" indent="0">
              <a:buNone/>
            </a:pPr>
            <a:r>
              <a:rPr lang="ru-RU" dirty="0" smtClean="0"/>
              <a:t>   страны</a:t>
            </a:r>
            <a:r>
              <a:rPr lang="ru-RU" dirty="0"/>
              <a:t>, в их активной или пассивной </a:t>
            </a:r>
            <a:r>
              <a:rPr lang="ru-RU" dirty="0" smtClean="0"/>
              <a:t>                  гражданской </a:t>
            </a:r>
            <a:r>
              <a:rPr lang="ru-RU" dirty="0"/>
              <a:t>позиции.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230</TotalTime>
  <Words>729</Words>
  <Application>Microsoft Office PowerPoint</Application>
  <PresentationFormat>Экран (4:3)</PresentationFormat>
  <Paragraphs>20</Paragraphs>
  <Slides>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Открытая</vt:lpstr>
      <vt:lpstr>Роль учителя истории и обществознания в формировании патриотизма и гражданственности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учителя истории и обществознания в формировании патриотизма и гражданственности</dc:title>
  <dc:creator>АСКЕР</dc:creator>
  <cp:lastModifiedBy>213-2</cp:lastModifiedBy>
  <cp:revision>24</cp:revision>
  <dcterms:created xsi:type="dcterms:W3CDTF">2018-03-29T13:50:17Z</dcterms:created>
  <dcterms:modified xsi:type="dcterms:W3CDTF">2018-03-30T04:17:44Z</dcterms:modified>
</cp:coreProperties>
</file>