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0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  <p:sldId id="289" r:id="rId36"/>
    <p:sldId id="290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C165EE-B42A-4FF6-B10E-7189BCAC701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85743EE-8837-440A-8EF3-1CD4DF5933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slide" Target="slide41.xml"/><Relationship Id="rId18" Type="http://schemas.openxmlformats.org/officeDocument/2006/relationships/slide" Target="slide19.xml"/><Relationship Id="rId3" Type="http://schemas.openxmlformats.org/officeDocument/2006/relationships/slide" Target="slide35.xml"/><Relationship Id="rId21" Type="http://schemas.openxmlformats.org/officeDocument/2006/relationships/slide" Target="slide23.xml"/><Relationship Id="rId7" Type="http://schemas.openxmlformats.org/officeDocument/2006/relationships/slide" Target="slide45.xml"/><Relationship Id="rId12" Type="http://schemas.openxmlformats.org/officeDocument/2006/relationships/slide" Target="slide43.xml"/><Relationship Id="rId17" Type="http://schemas.openxmlformats.org/officeDocument/2006/relationships/slide" Target="slide5.xml"/><Relationship Id="rId2" Type="http://schemas.openxmlformats.org/officeDocument/2006/relationships/slide" Target="slide3.xml"/><Relationship Id="rId16" Type="http://schemas.openxmlformats.org/officeDocument/2006/relationships/slide" Target="slide7.xml"/><Relationship Id="rId20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7.xml"/><Relationship Id="rId11" Type="http://schemas.openxmlformats.org/officeDocument/2006/relationships/slide" Target="slide25.xml"/><Relationship Id="rId5" Type="http://schemas.openxmlformats.org/officeDocument/2006/relationships/slide" Target="slide29.xml"/><Relationship Id="rId15" Type="http://schemas.openxmlformats.org/officeDocument/2006/relationships/slide" Target="slide17.xml"/><Relationship Id="rId23" Type="http://schemas.openxmlformats.org/officeDocument/2006/relationships/slide" Target="slide11.xml"/><Relationship Id="rId10" Type="http://schemas.openxmlformats.org/officeDocument/2006/relationships/slide" Target="slide33.xml"/><Relationship Id="rId19" Type="http://schemas.openxmlformats.org/officeDocument/2006/relationships/slide" Target="slide15.xml"/><Relationship Id="rId4" Type="http://schemas.openxmlformats.org/officeDocument/2006/relationships/slide" Target="slide31.xml"/><Relationship Id="rId9" Type="http://schemas.openxmlformats.org/officeDocument/2006/relationships/slide" Target="slide39.xml"/><Relationship Id="rId14" Type="http://schemas.openxmlformats.org/officeDocument/2006/relationships/slide" Target="slide21.xml"/><Relationship Id="rId22" Type="http://schemas.openxmlformats.org/officeDocument/2006/relationships/slide" Target="slide3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2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" Target="slide4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44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slide" Target="slide46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797152"/>
            <a:ext cx="6400800" cy="15841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УРОК-ИГРА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для 9-11 </a:t>
            </a:r>
            <a:r>
              <a:rPr lang="ru-RU" dirty="0" smtClean="0">
                <a:solidFill>
                  <a:schemeClr val="tx1"/>
                </a:solidFill>
              </a:rPr>
              <a:t>классов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Автор: учитель истории Бохан Е.В.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«РУССКИЙ МОНОЛИТ»</a:t>
            </a:r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железнодорожн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571480"/>
            <a:ext cx="4828217" cy="4665700"/>
          </a:xfrm>
        </p:spPr>
      </p:pic>
      <p:sp>
        <p:nvSpPr>
          <p:cNvPr id="3" name="Лента лицом вверх 2"/>
          <p:cNvSpPr/>
          <p:nvPr/>
        </p:nvSpPr>
        <p:spPr>
          <a:xfrm>
            <a:off x="2571736" y="5643578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1.Унтер-офицер, кавалер двух Георгиевских крестов в годы Первой мировой войны, красноармеец в Гражданскую войну, ставший советским полководцем.</a:t>
            </a:r>
          </a:p>
          <a:p>
            <a:r>
              <a:rPr lang="ru-RU" dirty="0" smtClean="0"/>
              <a:t>2.Крупнейший советский военачальник в годы Великой Отечественной войны и в послевоенное время.</a:t>
            </a:r>
          </a:p>
          <a:p>
            <a:r>
              <a:rPr lang="ru-RU" dirty="0" smtClean="0"/>
              <a:t>3. Он принимал капитуляцию  фашистской Германии, четырежды Герой Советского Союза, кавалер двух орденов «Победа»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428596" y="564357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жук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86116" y="1357298"/>
            <a:ext cx="3263265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Маршал Советского Союза     </a:t>
            </a:r>
            <a:br>
              <a:rPr lang="ru-RU" dirty="0" smtClean="0"/>
            </a:br>
            <a:r>
              <a:rPr lang="ru-RU" dirty="0" smtClean="0"/>
              <a:t>                          Георгий Жуков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857488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1.Князь Новгородский и Владимирский, полководец.</a:t>
            </a:r>
          </a:p>
          <a:p>
            <a:r>
              <a:rPr lang="ru-RU" dirty="0" smtClean="0"/>
              <a:t>2.В двадцатилетнем возрасте победил шведов на одной из рек, по  которой получил прозвище.</a:t>
            </a:r>
          </a:p>
          <a:p>
            <a:r>
              <a:rPr lang="ru-RU" dirty="0" smtClean="0"/>
              <a:t>3.В память о нем во время Великой Отечественной войны (1942г) был учрежден орден, которым награждались командиры, проявившие личную отвагу и обеспечившие успешные действия своих частей.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428596" y="564357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9369902_pavelkorinstaleksandrnevsky1942e126843625677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20824" y="1524000"/>
            <a:ext cx="2302352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Александр Невский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428860" y="6000768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1.В детстве он был слабым, болезненным ребенком, однако упорно закалялся, занимался физическими упражнениями и сделал карьеру военного.</a:t>
            </a:r>
          </a:p>
          <a:p>
            <a:r>
              <a:rPr lang="ru-RU" dirty="0" smtClean="0"/>
              <a:t>2.Дал более 60 сражений и боев, не потерпев при этом ни одного поражения.</a:t>
            </a:r>
          </a:p>
          <a:p>
            <a:r>
              <a:rPr lang="ru-RU" dirty="0" smtClean="0"/>
              <a:t>3.Создал передовую систему воспитания и обучения войск, автор труда «Наука побеждать».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428596" y="5643578"/>
            <a:ext cx="928694" cy="85725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06118179_suvorov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0350" y="1524000"/>
            <a:ext cx="35433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Александр Суворов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1.Действия немецко-фашистских войск и их союзников с 8 сентября 1941года против крупного города, чтобы сломить сопротивление его защитников.</a:t>
            </a:r>
          </a:p>
          <a:p>
            <a:r>
              <a:rPr lang="ru-RU" dirty="0" smtClean="0"/>
              <a:t>2. Причины массового голода и высокой смертности населения города, который Гитлер потребовал бомбежками и обстрелами сровнять с землей.</a:t>
            </a:r>
          </a:p>
          <a:p>
            <a:r>
              <a:rPr lang="ru-RU" dirty="0" smtClean="0"/>
              <a:t>3.То, что стало поводом для создания «Дороги жизни».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571472" y="571501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лока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548680"/>
            <a:ext cx="7632848" cy="5547320"/>
          </a:xfrm>
        </p:spPr>
      </p:pic>
      <p:sp>
        <p:nvSpPr>
          <p:cNvPr id="3" name="Лента лицом вверх 2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905264"/>
          </a:xfrm>
        </p:spPr>
        <p:txBody>
          <a:bodyPr/>
          <a:lstStyle/>
          <a:p>
            <a:r>
              <a:rPr lang="ru-RU" dirty="0" smtClean="0"/>
              <a:t>1.Великий князь Московский и всея Руси, первый царь всея Руси.</a:t>
            </a:r>
          </a:p>
          <a:p>
            <a:r>
              <a:rPr lang="ru-RU" dirty="0" smtClean="0"/>
              <a:t>2.Сформировал первые постоянные части стрельцов.</a:t>
            </a:r>
          </a:p>
          <a:p>
            <a:r>
              <a:rPr lang="ru-RU" dirty="0" smtClean="0"/>
              <a:t>3.Завоевал Казанское и Астраханское  ханства, присоединил Сибирское ханство, увеличил территорию страны в два раза.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4-конечная звезда 7">
            <a:hlinkClick r:id="" action="ppaction://hlinkshowjump?jump=nextslide"/>
          </p:cNvPr>
          <p:cNvSpPr/>
          <p:nvPr/>
        </p:nvSpPr>
        <p:spPr>
          <a:xfrm>
            <a:off x="214282" y="5643578"/>
            <a:ext cx="1071570" cy="85725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hlinkClick r:id="rId2" action="ppaction://hlinksldjump"/>
          </p:cNvPr>
          <p:cNvSpPr/>
          <p:nvPr/>
        </p:nvSpPr>
        <p:spPr>
          <a:xfrm>
            <a:off x="2500298" y="85723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4857752" y="1643050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17</a:t>
            </a:r>
            <a:endParaRPr lang="ru-RU" sz="3600" dirty="0"/>
          </a:p>
        </p:txBody>
      </p:sp>
      <p:sp>
        <p:nvSpPr>
          <p:cNvPr id="7" name="Прямоугольник 6">
            <a:hlinkClick r:id="rId4" action="ppaction://hlinksldjump"/>
          </p:cNvPr>
          <p:cNvSpPr/>
          <p:nvPr/>
        </p:nvSpPr>
        <p:spPr>
          <a:xfrm>
            <a:off x="1714480" y="1643050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15</a:t>
            </a:r>
            <a:endParaRPr lang="ru-RU" sz="3600" dirty="0"/>
          </a:p>
        </p:txBody>
      </p:sp>
      <p:sp>
        <p:nvSpPr>
          <p:cNvPr id="8" name="Прямоугольник 7">
            <a:hlinkClick r:id="rId5" action="ppaction://hlinksldjump"/>
          </p:cNvPr>
          <p:cNvSpPr/>
          <p:nvPr/>
        </p:nvSpPr>
        <p:spPr>
          <a:xfrm>
            <a:off x="3286116" y="1643050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14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643570" y="400050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hlinkClick r:id="rId6" action="ppaction://hlinksldjump"/>
              </a:rPr>
              <a:t>13</a:t>
            </a:r>
            <a:endParaRPr lang="ru-RU" sz="3600" dirty="0"/>
          </a:p>
        </p:txBody>
      </p:sp>
      <p:sp>
        <p:nvSpPr>
          <p:cNvPr id="10" name="Прямоугольник 9">
            <a:hlinkClick r:id="rId7" action="ppaction://hlinksldjump"/>
          </p:cNvPr>
          <p:cNvSpPr/>
          <p:nvPr/>
        </p:nvSpPr>
        <p:spPr>
          <a:xfrm>
            <a:off x="6429388" y="478632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22</a:t>
            </a:r>
            <a:endParaRPr lang="ru-RU" sz="3600" dirty="0"/>
          </a:p>
        </p:txBody>
      </p:sp>
      <p:sp>
        <p:nvSpPr>
          <p:cNvPr id="11" name="Прямоугольник 10">
            <a:hlinkClick r:id="rId8" action="ppaction://hlinksldjump"/>
          </p:cNvPr>
          <p:cNvSpPr/>
          <p:nvPr/>
        </p:nvSpPr>
        <p:spPr>
          <a:xfrm>
            <a:off x="4071934" y="400050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6</a:t>
            </a:r>
            <a:endParaRPr lang="ru-RU" sz="3600" dirty="0"/>
          </a:p>
        </p:txBody>
      </p:sp>
      <p:sp>
        <p:nvSpPr>
          <p:cNvPr id="12" name="Прямоугольник 11">
            <a:hlinkClick r:id="rId9" action="ppaction://hlinksldjump"/>
          </p:cNvPr>
          <p:cNvSpPr/>
          <p:nvPr/>
        </p:nvSpPr>
        <p:spPr>
          <a:xfrm>
            <a:off x="4071934" y="85723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19</a:t>
            </a:r>
            <a:endParaRPr lang="ru-RU" sz="3600" dirty="0"/>
          </a:p>
        </p:txBody>
      </p:sp>
      <p:sp>
        <p:nvSpPr>
          <p:cNvPr id="13" name="Прямоугольник 12">
            <a:hlinkClick r:id="rId10" action="ppaction://hlinksldjump"/>
          </p:cNvPr>
          <p:cNvSpPr/>
          <p:nvPr/>
        </p:nvSpPr>
        <p:spPr>
          <a:xfrm>
            <a:off x="2500298" y="4000504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16</a:t>
            </a:r>
            <a:endParaRPr lang="ru-RU" sz="3600" dirty="0"/>
          </a:p>
        </p:txBody>
      </p:sp>
      <p:sp>
        <p:nvSpPr>
          <p:cNvPr id="14" name="Прямоугольник 13">
            <a:hlinkClick r:id="rId11" action="ppaction://hlinksldjump"/>
          </p:cNvPr>
          <p:cNvSpPr/>
          <p:nvPr/>
        </p:nvSpPr>
        <p:spPr>
          <a:xfrm>
            <a:off x="5643570" y="2428868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12</a:t>
            </a:r>
            <a:endParaRPr lang="ru-RU" sz="3600" dirty="0"/>
          </a:p>
        </p:txBody>
      </p:sp>
      <p:sp>
        <p:nvSpPr>
          <p:cNvPr id="15" name="Прямоугольник 14">
            <a:hlinkClick r:id="rId12" action="ppaction://hlinksldjump"/>
          </p:cNvPr>
          <p:cNvSpPr/>
          <p:nvPr/>
        </p:nvSpPr>
        <p:spPr>
          <a:xfrm>
            <a:off x="6429388" y="1643050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21</a:t>
            </a:r>
            <a:endParaRPr lang="ru-RU" sz="3600" dirty="0"/>
          </a:p>
        </p:txBody>
      </p:sp>
      <p:sp>
        <p:nvSpPr>
          <p:cNvPr id="16" name="Прямоугольник 15">
            <a:hlinkClick r:id="rId13" action="ppaction://hlinksldjump"/>
          </p:cNvPr>
          <p:cNvSpPr/>
          <p:nvPr/>
        </p:nvSpPr>
        <p:spPr>
          <a:xfrm>
            <a:off x="1714480" y="3214686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20</a:t>
            </a:r>
            <a:endParaRPr lang="ru-RU" sz="3600" dirty="0"/>
          </a:p>
        </p:txBody>
      </p:sp>
      <p:sp>
        <p:nvSpPr>
          <p:cNvPr id="17" name="Прямоугольник 16">
            <a:hlinkClick r:id="rId14" action="ppaction://hlinksldjump"/>
          </p:cNvPr>
          <p:cNvSpPr/>
          <p:nvPr/>
        </p:nvSpPr>
        <p:spPr>
          <a:xfrm>
            <a:off x="4071934" y="2428868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10</a:t>
            </a:r>
            <a:endParaRPr lang="ru-RU" sz="3600" dirty="0"/>
          </a:p>
        </p:txBody>
      </p:sp>
      <p:sp>
        <p:nvSpPr>
          <p:cNvPr id="18" name="Прямоугольник 17">
            <a:hlinkClick r:id="rId15" action="ppaction://hlinksldjump"/>
          </p:cNvPr>
          <p:cNvSpPr/>
          <p:nvPr/>
        </p:nvSpPr>
        <p:spPr>
          <a:xfrm>
            <a:off x="6429388" y="3214686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8</a:t>
            </a:r>
            <a:endParaRPr lang="ru-RU" sz="3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4071934" y="1643050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hlinkClick r:id="rId16" action="ppaction://hlinksldjump"/>
              </a:rPr>
              <a:t>3</a:t>
            </a:r>
            <a:endParaRPr lang="ru-RU" sz="3600" dirty="0"/>
          </a:p>
        </p:txBody>
      </p:sp>
      <p:sp>
        <p:nvSpPr>
          <p:cNvPr id="20" name="Прямоугольник 19">
            <a:hlinkClick r:id="rId17" action="ppaction://hlinksldjump"/>
          </p:cNvPr>
          <p:cNvSpPr/>
          <p:nvPr/>
        </p:nvSpPr>
        <p:spPr>
          <a:xfrm>
            <a:off x="3286116" y="3214686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21" name="Прямоугольник 20">
            <a:hlinkClick r:id="rId18" action="ppaction://hlinksldjump"/>
          </p:cNvPr>
          <p:cNvSpPr/>
          <p:nvPr/>
        </p:nvSpPr>
        <p:spPr>
          <a:xfrm>
            <a:off x="2500298" y="2428868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9</a:t>
            </a:r>
            <a:endParaRPr lang="ru-RU" sz="3600" dirty="0"/>
          </a:p>
        </p:txBody>
      </p:sp>
      <p:sp>
        <p:nvSpPr>
          <p:cNvPr id="22" name="Прямоугольник 21">
            <a:hlinkClick r:id="rId19" action="ppaction://hlinksldjump"/>
          </p:cNvPr>
          <p:cNvSpPr/>
          <p:nvPr/>
        </p:nvSpPr>
        <p:spPr>
          <a:xfrm>
            <a:off x="5643570" y="85723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7</a:t>
            </a:r>
            <a:endParaRPr lang="ru-RU" sz="3600" dirty="0"/>
          </a:p>
        </p:txBody>
      </p:sp>
      <p:sp>
        <p:nvSpPr>
          <p:cNvPr id="23" name="Прямоугольник 22">
            <a:hlinkClick r:id="rId20" action="ppaction://hlinksldjump"/>
          </p:cNvPr>
          <p:cNvSpPr/>
          <p:nvPr/>
        </p:nvSpPr>
        <p:spPr>
          <a:xfrm>
            <a:off x="3286116" y="478632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4</a:t>
            </a:r>
            <a:endParaRPr lang="ru-RU" sz="3600" dirty="0"/>
          </a:p>
        </p:txBody>
      </p:sp>
      <p:sp>
        <p:nvSpPr>
          <p:cNvPr id="24" name="Прямоугольник 23">
            <a:hlinkClick r:id="rId21" action="ppaction://hlinksldjump"/>
          </p:cNvPr>
          <p:cNvSpPr/>
          <p:nvPr/>
        </p:nvSpPr>
        <p:spPr>
          <a:xfrm>
            <a:off x="1714480" y="478632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11</a:t>
            </a:r>
            <a:endParaRPr lang="ru-RU" sz="3600" dirty="0"/>
          </a:p>
        </p:txBody>
      </p:sp>
      <p:sp>
        <p:nvSpPr>
          <p:cNvPr id="25" name="Прямоугольник 24">
            <a:hlinkClick r:id="rId22" action="ppaction://hlinksldjump"/>
          </p:cNvPr>
          <p:cNvSpPr/>
          <p:nvPr/>
        </p:nvSpPr>
        <p:spPr>
          <a:xfrm>
            <a:off x="4857752" y="4786322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18</a:t>
            </a:r>
            <a:endParaRPr lang="ru-RU" sz="3600" dirty="0"/>
          </a:p>
        </p:txBody>
      </p:sp>
      <p:sp>
        <p:nvSpPr>
          <p:cNvPr id="26" name="Прямоугольник 25">
            <a:hlinkClick r:id="rId23" action="ppaction://hlinksldjump"/>
          </p:cNvPr>
          <p:cNvSpPr/>
          <p:nvPr/>
        </p:nvSpPr>
        <p:spPr>
          <a:xfrm>
            <a:off x="4857752" y="3214686"/>
            <a:ext cx="78581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5</a:t>
            </a:r>
            <a:endParaRPr lang="ru-RU" sz="36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Иван  </a:t>
            </a:r>
            <a:r>
              <a:rPr lang="en-US" dirty="0" smtClean="0"/>
              <a:t>IV </a:t>
            </a:r>
            <a:r>
              <a:rPr lang="ru-RU" dirty="0" smtClean="0"/>
              <a:t>Васильевич, </a:t>
            </a:r>
            <a:br>
              <a:rPr lang="ru-RU" dirty="0" smtClean="0"/>
            </a:br>
            <a:r>
              <a:rPr lang="ru-RU" dirty="0" smtClean="0"/>
              <a:t>по прозванию Грозный</a:t>
            </a:r>
            <a:endParaRPr lang="ru-RU" dirty="0"/>
          </a:p>
        </p:txBody>
      </p:sp>
      <p:pic>
        <p:nvPicPr>
          <p:cNvPr id="1026" name="Picture 2" descr="C:\Users\c\Pictures\Ivan-IV-9350679-1-4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643050"/>
            <a:ext cx="3829050" cy="3829050"/>
          </a:xfrm>
          <a:prstGeom prst="rect">
            <a:avLst/>
          </a:prstGeom>
          <a:noFill/>
        </p:spPr>
      </p:pic>
      <p:sp>
        <p:nvSpPr>
          <p:cNvPr id="8" name="Лента лицом вверх 7"/>
          <p:cNvSpPr/>
          <p:nvPr/>
        </p:nvSpPr>
        <p:spPr>
          <a:xfrm>
            <a:off x="2428860" y="5857892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1.Эти войска были созданы как вид Вооруженных Сил СССР.</a:t>
            </a:r>
          </a:p>
          <a:p>
            <a:r>
              <a:rPr lang="ru-RU" dirty="0" smtClean="0"/>
              <a:t>2.Появление этих войск связано с применением авиации во время Первой мировой войны.</a:t>
            </a:r>
          </a:p>
          <a:p>
            <a:r>
              <a:rPr lang="ru-RU" dirty="0" smtClean="0"/>
              <a:t>3.Эти войска предназначались для борьбы с воздушным противником, для защиты от ударов с воздуха.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428596" y="571501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n_voisk_pvo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548680"/>
            <a:ext cx="7704856" cy="5547320"/>
          </a:xfrm>
        </p:spPr>
      </p:pic>
      <p:sp>
        <p:nvSpPr>
          <p:cNvPr id="3" name="Лента лицом вверх 2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1.Это боевая традиция российских воинов.</a:t>
            </a:r>
          </a:p>
          <a:p>
            <a:r>
              <a:rPr lang="ru-RU" dirty="0" smtClean="0"/>
              <a:t>2. Морально-правовая норма взаимоотношений военнослужащих в воинском коллективе.</a:t>
            </a:r>
          </a:p>
          <a:p>
            <a:r>
              <a:rPr lang="ru-RU" dirty="0" smtClean="0"/>
              <a:t>3. Это та традиция, которая сплачивает коллектив в единое целое.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357158" y="571501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500736"/>
          </a:xfrm>
        </p:spPr>
        <p:txBody>
          <a:bodyPr/>
          <a:lstStyle/>
          <a:p>
            <a:pPr algn="ctr"/>
            <a:r>
              <a:rPr lang="ru-RU" dirty="0" smtClean="0"/>
              <a:t>Товарищество</a:t>
            </a: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1.Провозглашен царем в 10-летнем возрасте одновременно со своим братом и восседал вместе с ним на специально изготовленном для них двухместном троне.</a:t>
            </a:r>
          </a:p>
          <a:p>
            <a:r>
              <a:rPr lang="ru-RU" dirty="0" smtClean="0"/>
              <a:t>2. Создатель регулярной русской армии и флота.</a:t>
            </a:r>
          </a:p>
          <a:p>
            <a:r>
              <a:rPr lang="ru-RU" dirty="0" smtClean="0"/>
              <a:t>3. Провел реформы, благодаря которым Россия стала великой державой и приобщилась к европейской цивилизации.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357158" y="564357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6173747-petr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3550" y="1781175"/>
            <a:ext cx="5676900" cy="405765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Петр Великий.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714612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1.Род войск, составляющих Сухопутные войска.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2. Главная ударная сила Сухопутных войск.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3. Мощное средство вооруженной борьбы, предназначенное для решения наиболее важных задач в различных видах боевых действий.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285720" y="571501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23328133_flag-tankovye-vojsk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988840"/>
            <a:ext cx="6840760" cy="381642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Танковые войска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1.Князь Московский и Владимирский, собиратель русских земель, расширивший территорию Московского княжества.</a:t>
            </a:r>
          </a:p>
          <a:p>
            <a:r>
              <a:rPr lang="ru-RU" dirty="0" smtClean="0"/>
              <a:t>2.После великого пожара в Москве построил белокаменный Кремль, надежно защитивший город от огня враждебных набегов.</a:t>
            </a:r>
          </a:p>
          <a:p>
            <a:r>
              <a:rPr lang="ru-RU" dirty="0" smtClean="0"/>
              <a:t>3.Одержал значительные военные победы над Золотой Ордой, разгромил татаро-монгольское войско хана Мамая на Куликовом поле.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357158" y="557214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1.Русский воевода, прославившийся во время  освободительной борьбы русского народа против польско-литовских и шведских интервентов в Смутное время</a:t>
            </a:r>
          </a:p>
          <a:p>
            <a:r>
              <a:rPr lang="ru-RU" dirty="0" smtClean="0"/>
              <a:t>2. Был военным руководителем народного ополчения, освободившего Москву от иноземных захватчиков 26 октября 1612года.</a:t>
            </a:r>
          </a:p>
          <a:p>
            <a:r>
              <a:rPr lang="ru-RU" dirty="0" smtClean="0"/>
              <a:t>3. Ему и его соратнику посвящен памятник, установленный  на красной площади в Москве.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428596" y="5643578"/>
            <a:ext cx="928694" cy="71438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донско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94660" y="1524000"/>
            <a:ext cx="315468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Дмитрий Иванович Донской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1.Одна из решающих битв в Великой Отечественной войне и Второй мировой войне.</a:t>
            </a:r>
          </a:p>
          <a:p>
            <a:r>
              <a:rPr lang="ru-RU" dirty="0" smtClean="0"/>
              <a:t>2.Германское командование планировало провести летнее наступление, овладеть инициативой и повернуть события в свою пользу. Но советские войска в контрнаступлении разгромили противника на Орловском и Белгородско-Харьковском направлениях.</a:t>
            </a:r>
          </a:p>
          <a:p>
            <a:r>
              <a:rPr lang="ru-RU" dirty="0" smtClean="0"/>
              <a:t>3.Войска Вермахта потеряли в этой битве около 500 тыс.че.,1,5 тыс. танков, более 3,7 тыс.самолетов и 3 тыс.орудий.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428596" y="571501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урс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5408" y="1524000"/>
            <a:ext cx="5133184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Курская битва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1.Морально- психологическое качество воина.</a:t>
            </a:r>
          </a:p>
          <a:p>
            <a:r>
              <a:rPr lang="ru-RU" dirty="0" smtClean="0"/>
              <a:t>2. Помогает устойчиво переносить длительные физические нагрузки и психологическое напряжение.</a:t>
            </a:r>
          </a:p>
          <a:p>
            <a:r>
              <a:rPr lang="ru-RU" dirty="0" smtClean="0"/>
              <a:t>3.Помогает сохранять присутствие духа и в определенных ситуациях проявлять высокую боевую активность.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357158" y="557214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Мужество</a:t>
            </a:r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1.Праздник , отмечаемый в день, когда Советским правительством был опубликован декрет «Социалистическое Отечество в опасности».</a:t>
            </a:r>
          </a:p>
          <a:p>
            <a:r>
              <a:rPr lang="ru-RU" dirty="0" smtClean="0"/>
              <a:t>2. С этим днем было связано повальное вступление граждан в ряды Красной Армии.</a:t>
            </a:r>
          </a:p>
          <a:p>
            <a:r>
              <a:rPr lang="ru-RU" dirty="0" smtClean="0"/>
              <a:t>3. Один из дней 1918года, когда шли ожесточенные бои под Псковом, Нарвой и </a:t>
            </a:r>
            <a:r>
              <a:rPr lang="ru-RU" dirty="0" err="1" smtClean="0"/>
              <a:t>Ревелем</a:t>
            </a:r>
            <a:r>
              <a:rPr lang="ru-RU" dirty="0" smtClean="0"/>
              <a:t> по защите от германских войск.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4-конечная звезда 5">
            <a:hlinkClick r:id="rId2" action="ppaction://hlinksldjump"/>
          </p:cNvPr>
          <p:cNvSpPr/>
          <p:nvPr/>
        </p:nvSpPr>
        <p:spPr>
          <a:xfrm>
            <a:off x="285720" y="5715016"/>
            <a:ext cx="928694" cy="78581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День защитника Отечества, первоначально –День рождения Красной Армии.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Лента лицом вверх 3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2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1. Этот орден введен в наградную систему СССР в годы Великой Отечественной войны, после издания знаменитого приказа Сталина «Ни шагу назад»(№227, июль 1942г).</a:t>
            </a:r>
          </a:p>
          <a:p>
            <a:r>
              <a:rPr lang="ru-RU" dirty="0" smtClean="0"/>
              <a:t>2.Это самый  красивый из боевых орденов, чрезвычайно высоко ценившийся  в офицерской среде- он подчеркивал не только личное мужество награжденного, но и его командирский талант.</a:t>
            </a:r>
          </a:p>
          <a:p>
            <a:r>
              <a:rPr lang="ru-RU" dirty="0" smtClean="0"/>
              <a:t>3.Один из старейших русских орденов, задуман еще Петром </a:t>
            </a:r>
            <a:r>
              <a:rPr lang="en-US" dirty="0" smtClean="0"/>
              <a:t>I</a:t>
            </a:r>
            <a:r>
              <a:rPr lang="ru-RU" dirty="0" smtClean="0"/>
              <a:t> в честь того, кому принадлежит фраза: « Кто с мечом к нам придет, от меча и погибнет На том стоит и стоять будет русская земля».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357158" y="5857892"/>
            <a:ext cx="571504" cy="700086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Nevsk12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1340768"/>
            <a:ext cx="3442703" cy="480287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Орден Александра Невского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1.Потомок грузинских князей, русский военачальник, генерал от инфантерии.</a:t>
            </a:r>
          </a:p>
          <a:p>
            <a:r>
              <a:rPr lang="ru-RU" dirty="0" smtClean="0"/>
              <a:t>2. Герой Отечественной войны 1812года.Участник походов Суворова  и его любимец, так же делил с солдатами все тяготы боевой жизни, был неприхотлив в пище и жилье, любим и уважаем войсками.</a:t>
            </a:r>
          </a:p>
          <a:p>
            <a:r>
              <a:rPr lang="ru-RU" dirty="0" smtClean="0"/>
              <a:t>3. Скончался от раны, полученной в Бородинском сражении.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285720" y="564357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жарский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1924050"/>
            <a:ext cx="2895600" cy="37719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Дмитрий Пожарский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643174" y="5786454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Петр Иванович  Багратион</a:t>
            </a:r>
            <a:endParaRPr lang="ru-RU" dirty="0"/>
          </a:p>
        </p:txBody>
      </p:sp>
      <p:pic>
        <p:nvPicPr>
          <p:cNvPr id="6" name="Содержимое 5" descr="1330227484_hermitage_portrait-of-general-pyotr-bagrati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17076" y="1524000"/>
            <a:ext cx="3909848" cy="4572000"/>
          </a:xfrm>
        </p:spPr>
      </p:pic>
      <p:sp>
        <p:nvSpPr>
          <p:cNvPr id="4" name="Лента лицом вверх 3"/>
          <p:cNvSpPr/>
          <p:nvPr/>
        </p:nvSpPr>
        <p:spPr>
          <a:xfrm>
            <a:off x="2500298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1. Высший военный орден СССР, учрежденный в 1943году для награждения лиц высшего командного состава Красной Армии за успешное проведение боевых операций в масштабе нескольких фронтов.</a:t>
            </a:r>
          </a:p>
          <a:p>
            <a:r>
              <a:rPr lang="ru-RU" dirty="0" smtClean="0"/>
              <a:t>2.Этот орден- уникальное произведение искусства. Изготовлен  с использованием драгоценных металлов и камней. На нем изображены Кремлевская стена со Спасской башней и мавзолей Ленина.</a:t>
            </a:r>
          </a:p>
          <a:p>
            <a:r>
              <a:rPr lang="ru-RU" dirty="0" smtClean="0"/>
              <a:t>3. Всего орденом проведено 20 награждений. Орден под номером «1» вручен Маршалу Советского Союза Г.К.Жукову.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357158" y="5715016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обед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524000"/>
            <a:ext cx="4572000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Орден «Победа»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428860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1.Орден учрежден во время Великой Отечественной войны в 1943году.</a:t>
            </a:r>
          </a:p>
          <a:p>
            <a:r>
              <a:rPr lang="ru-RU" dirty="0" smtClean="0"/>
              <a:t>2. У ордена три степени, им награждались военнослужащие рядового и сержантского состава.</a:t>
            </a:r>
          </a:p>
          <a:p>
            <a:r>
              <a:rPr lang="ru-RU" dirty="0" smtClean="0"/>
              <a:t>3. Орденская лента имеет два цвета: оранжевый и черный.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428596" y="564357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орден славы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98279" y="1524000"/>
            <a:ext cx="6347443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Военный орден СССР –орден Славы.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500298" y="614362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4572000"/>
          </a:xfrm>
        </p:spPr>
        <p:txBody>
          <a:bodyPr/>
          <a:lstStyle/>
          <a:p>
            <a:r>
              <a:rPr lang="ru-RU" dirty="0" smtClean="0"/>
              <a:t>1.В 1936 году советское правительство  приняло решение о создании этого вида Вооруженных Сил.</a:t>
            </a:r>
          </a:p>
          <a:p>
            <a:r>
              <a:rPr lang="ru-RU" dirty="0" smtClean="0"/>
              <a:t>2.В годы Великой Отечественной войны этот вид ВС сыграл решающую роль в обороне Одессы, </a:t>
            </a:r>
            <a:r>
              <a:rPr lang="ru-RU" dirty="0" err="1" smtClean="0"/>
              <a:t>Таллина</a:t>
            </a:r>
            <a:r>
              <a:rPr lang="ru-RU" dirty="0" smtClean="0"/>
              <a:t>, Ханко, Севастополя, Ленинграда, Советского Заполярья.</a:t>
            </a:r>
          </a:p>
          <a:p>
            <a:r>
              <a:rPr lang="ru-RU" dirty="0" smtClean="0"/>
              <a:t>3. Около 600 представителей этого вида ВС были удостоены звания Героя Советского Союза , причем семеро –дважды.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428596" y="5643578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мф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1524000"/>
            <a:ext cx="4357702" cy="4572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Военно - Морской Флот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57173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1.Ученик полководца А.В.Суворова.</a:t>
            </a:r>
          </a:p>
          <a:p>
            <a:r>
              <a:rPr lang="ru-RU" dirty="0" smtClean="0"/>
              <a:t>2.Генерал-фельдмаршал сухопутных войск.</a:t>
            </a:r>
          </a:p>
          <a:p>
            <a:r>
              <a:rPr lang="ru-RU" dirty="0" smtClean="0"/>
              <a:t>3.В сентябре 1812года он возглавил военный совет в Филях.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-конечная звезда 4">
            <a:hlinkClick r:id="rId2" action="ppaction://hlinksldjump"/>
          </p:cNvPr>
          <p:cNvSpPr/>
          <p:nvPr/>
        </p:nvSpPr>
        <p:spPr>
          <a:xfrm>
            <a:off x="285720" y="5715016"/>
            <a:ext cx="1071570" cy="92867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утуз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71736" y="1714488"/>
            <a:ext cx="3336131" cy="410513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Михаил Кутузов</a:t>
            </a:r>
            <a:endParaRPr lang="ru-RU" dirty="0"/>
          </a:p>
        </p:txBody>
      </p:sp>
      <p:sp>
        <p:nvSpPr>
          <p:cNvPr id="5" name="Лента лицом вверх 4"/>
          <p:cNvSpPr/>
          <p:nvPr/>
        </p:nvSpPr>
        <p:spPr>
          <a:xfrm>
            <a:off x="2214546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1.Она была простой псковской девушкой.</a:t>
            </a:r>
          </a:p>
          <a:p>
            <a:r>
              <a:rPr lang="ru-RU" dirty="0" smtClean="0"/>
              <a:t>2.Церковь оценила её христианскую деятельность как равноапостольную. А в народе её называли «</a:t>
            </a:r>
            <a:r>
              <a:rPr lang="ru-RU" dirty="0" err="1" smtClean="0"/>
              <a:t>богомудрой</a:t>
            </a:r>
            <a:r>
              <a:rPr lang="ru-RU" dirty="0" smtClean="0"/>
              <a:t>».</a:t>
            </a:r>
          </a:p>
          <a:p>
            <a:r>
              <a:rPr lang="ru-RU" dirty="0" smtClean="0"/>
              <a:t>3.Она посетила Византию и приняла крещение, получив христианское имя Елена, привезла на Русь священные книги.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357158" y="5715016"/>
            <a:ext cx="1214446" cy="78581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Княгиня Ольга</a:t>
            </a:r>
            <a:endParaRPr lang="ru-RU" dirty="0"/>
          </a:p>
        </p:txBody>
      </p:sp>
      <p:pic>
        <p:nvPicPr>
          <p:cNvPr id="6" name="Содержимое 5" descr="ольг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27784" y="1772816"/>
            <a:ext cx="3600400" cy="4032448"/>
          </a:xfrm>
        </p:spPr>
      </p:pic>
      <p:sp>
        <p:nvSpPr>
          <p:cNvPr id="4" name="Лента лицом вверх 3"/>
          <p:cNvSpPr/>
          <p:nvPr/>
        </p:nvSpPr>
        <p:spPr>
          <a:xfrm>
            <a:off x="2357422" y="5929330"/>
            <a:ext cx="4143404" cy="714380"/>
          </a:xfrm>
          <a:prstGeom prst="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 action="ppaction://hlinksldjump"/>
              </a:rPr>
              <a:t>Вопросы</a:t>
            </a:r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1.Специальные войска Тыла Вооруженных Сил РФ.</a:t>
            </a:r>
          </a:p>
          <a:p>
            <a:r>
              <a:rPr lang="ru-RU" dirty="0" smtClean="0"/>
              <a:t>2.Предназначены для восстановления, строительства, эксплуатации, заграждения и технического прикрытия специальных дорог.</a:t>
            </a:r>
          </a:p>
          <a:p>
            <a:r>
              <a:rPr lang="ru-RU" dirty="0" smtClean="0"/>
              <a:t>3.Эти войска связаны с транспортировкой грузов.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4-конечная звезда 3">
            <a:hlinkClick r:id="rId2" action="ppaction://hlinksldjump"/>
          </p:cNvPr>
          <p:cNvSpPr/>
          <p:nvPr/>
        </p:nvSpPr>
        <p:spPr>
          <a:xfrm>
            <a:off x="357158" y="5572140"/>
            <a:ext cx="914400" cy="91440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513</TotalTime>
  <Words>1180</Words>
  <Application>Microsoft Office PowerPoint</Application>
  <PresentationFormat>Экран (4:3)</PresentationFormat>
  <Paragraphs>135</Paragraphs>
  <Slides>46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7" baseType="lpstr">
      <vt:lpstr>Бумажная</vt:lpstr>
      <vt:lpstr>«РУССКИЙ МОНОЛИТ»</vt:lpstr>
      <vt:lpstr>Слайд 2</vt:lpstr>
      <vt:lpstr>Слайд 3</vt:lpstr>
      <vt:lpstr>            Дмитрий Пожарский</vt:lpstr>
      <vt:lpstr>Слайд 5</vt:lpstr>
      <vt:lpstr>               Михаил Кутузов</vt:lpstr>
      <vt:lpstr>Слайд 7</vt:lpstr>
      <vt:lpstr>                Княгиня Ольга</vt:lpstr>
      <vt:lpstr>Слайд 9</vt:lpstr>
      <vt:lpstr>Слайд 10</vt:lpstr>
      <vt:lpstr>Слайд 11</vt:lpstr>
      <vt:lpstr>                Маршал Советского Союза                                Георгий Жуков</vt:lpstr>
      <vt:lpstr>Слайд 13</vt:lpstr>
      <vt:lpstr>              Александр Невский</vt:lpstr>
      <vt:lpstr>Слайд 15</vt:lpstr>
      <vt:lpstr>               Александр Суворов</vt:lpstr>
      <vt:lpstr>Слайд 17</vt:lpstr>
      <vt:lpstr>Слайд 18</vt:lpstr>
      <vt:lpstr>Слайд 19</vt:lpstr>
      <vt:lpstr>Иван  IV Васильевич,  по прозванию Грозный</vt:lpstr>
      <vt:lpstr>Слайд 21</vt:lpstr>
      <vt:lpstr>Слайд 22</vt:lpstr>
      <vt:lpstr>Слайд 23</vt:lpstr>
      <vt:lpstr>Товарищество</vt:lpstr>
      <vt:lpstr>Слайд 25</vt:lpstr>
      <vt:lpstr>Петр Великий.</vt:lpstr>
      <vt:lpstr>Слайд 27</vt:lpstr>
      <vt:lpstr>Танковые войска</vt:lpstr>
      <vt:lpstr>Слайд 29</vt:lpstr>
      <vt:lpstr>Дмитрий Иванович Донской</vt:lpstr>
      <vt:lpstr>Слайд 31</vt:lpstr>
      <vt:lpstr>Курская битва</vt:lpstr>
      <vt:lpstr>Слайд 33</vt:lpstr>
      <vt:lpstr>Мужество</vt:lpstr>
      <vt:lpstr>Слайд 35</vt:lpstr>
      <vt:lpstr>Слайд 36</vt:lpstr>
      <vt:lpstr>Слайд 37</vt:lpstr>
      <vt:lpstr>Орден Александра Невского</vt:lpstr>
      <vt:lpstr>Слайд 39</vt:lpstr>
      <vt:lpstr> Петр Иванович  Багратион</vt:lpstr>
      <vt:lpstr>Слайд 41</vt:lpstr>
      <vt:lpstr>Орден «Победа»</vt:lpstr>
      <vt:lpstr>Слайд 43</vt:lpstr>
      <vt:lpstr>Военный орден СССР –орден Славы.</vt:lpstr>
      <vt:lpstr>Слайд 45</vt:lpstr>
      <vt:lpstr>Военно - Морской Флот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«РУССКИЙ МОНОЛИТ»</dc:title>
  <dc:creator>Бохан</dc:creator>
  <cp:lastModifiedBy>Елена</cp:lastModifiedBy>
  <cp:revision>32</cp:revision>
  <dcterms:created xsi:type="dcterms:W3CDTF">2014-04-13T06:18:55Z</dcterms:created>
  <dcterms:modified xsi:type="dcterms:W3CDTF">2018-04-01T12:02:33Z</dcterms:modified>
</cp:coreProperties>
</file>