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comments/comment1.xml" ContentType="application/vnd.openxmlformats-officedocument.presentationml.comment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3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90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7-01-22T13:20:48.011" idx="1">
    <p:pos x="1170" y="3465"/>
    <p:text/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E80FD3EA-DA01-4199-952B-C31D41D3E859}" type="datetimeFigureOut">
              <a:rPr lang="ru-RU" smtClean="0"/>
              <a:pPr/>
              <a:t>15.03.2018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06C8F1F-E5CE-485F-B5A5-171E7BBB1A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13" Type="http://schemas.openxmlformats.org/officeDocument/2006/relationships/image" Target="../media/image30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12" Type="http://schemas.openxmlformats.org/officeDocument/2006/relationships/image" Target="../media/image29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jpeg"/><Relationship Id="rId11" Type="http://schemas.openxmlformats.org/officeDocument/2006/relationships/image" Target="../media/image28.png"/><Relationship Id="rId5" Type="http://schemas.openxmlformats.org/officeDocument/2006/relationships/image" Target="../media/image22.jpeg"/><Relationship Id="rId10" Type="http://schemas.openxmlformats.org/officeDocument/2006/relationships/image" Target="../media/image27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836712"/>
            <a:ext cx="7416824" cy="2232248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rgbClr val="0070C0"/>
                </a:solidFill>
              </a:rPr>
              <a:t>Повторение чисел от 1 до 5(ч.2).</a:t>
            </a:r>
            <a:endParaRPr lang="ru-RU" sz="6600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43608" y="3933056"/>
            <a:ext cx="7128792" cy="1728192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 </a:t>
            </a:r>
            <a:r>
              <a:rPr lang="ru-RU" sz="3200" dirty="0" smtClean="0"/>
              <a:t>Презентацию подготовила  учитель ГБОУ Школы 1393 «РОСТ</a:t>
            </a:r>
            <a:r>
              <a:rPr lang="ru-RU" sz="3200" dirty="0" smtClean="0"/>
              <a:t>»</a:t>
            </a:r>
          </a:p>
          <a:p>
            <a:r>
              <a:rPr lang="ru-RU" sz="3200" dirty="0" smtClean="0"/>
              <a:t> </a:t>
            </a:r>
            <a:r>
              <a:rPr lang="ru-RU" sz="3200" dirty="0" err="1" smtClean="0"/>
              <a:t>Тулякова</a:t>
            </a:r>
            <a:r>
              <a:rPr lang="ru-RU" sz="3200" dirty="0" smtClean="0"/>
              <a:t> Светлана Борисовна.</a:t>
            </a:r>
          </a:p>
          <a:p>
            <a:endParaRPr lang="ru-RU" sz="3200" dirty="0">
              <a:solidFill>
                <a:srgbClr val="0070C0"/>
              </a:solidFill>
            </a:endParaRPr>
          </a:p>
        </p:txBody>
      </p:sp>
      <p:pic>
        <p:nvPicPr>
          <p:cNvPr id="4" name="Picture 2" descr="http://cs01.services.mya5.ru/DwABAIQAzQI6Ac0D8v_D-w8/X5f3XMnSdzdHSFswv_383g/sv/image/6f/27/a3/328218/29/0_182855_8681e6ad_L.png?146380755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387640"/>
            <a:ext cx="1958519" cy="347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Сосчитай ягоды</a:t>
            </a:r>
            <a:r>
              <a:rPr lang="ru-RU" dirty="0" smtClean="0">
                <a:solidFill>
                  <a:srgbClr val="92D050"/>
                </a:solidFill>
              </a:rPr>
              <a:t>.</a:t>
            </a:r>
            <a:endParaRPr lang="ru-RU" dirty="0">
              <a:solidFill>
                <a:srgbClr val="92D050"/>
              </a:solidFill>
            </a:endParaRPr>
          </a:p>
        </p:txBody>
      </p:sp>
      <p:pic>
        <p:nvPicPr>
          <p:cNvPr id="1030" name="Picture 6" descr="http://obilnoe-rodnichok14.caduk.ru/images/v"/>
          <p:cNvPicPr>
            <a:picLocks noChangeAspect="1" noChangeArrowheads="1"/>
          </p:cNvPicPr>
          <p:nvPr/>
        </p:nvPicPr>
        <p:blipFill>
          <a:blip r:embed="rId2" cstate="print"/>
          <a:srcRect l="15000" r="16427" b="5713"/>
          <a:stretch>
            <a:fillRect/>
          </a:stretch>
        </p:blipFill>
        <p:spPr bwMode="auto">
          <a:xfrm>
            <a:off x="4357686" y="3857628"/>
            <a:ext cx="2286016" cy="2357454"/>
          </a:xfrm>
          <a:prstGeom prst="rect">
            <a:avLst/>
          </a:prstGeom>
          <a:noFill/>
        </p:spPr>
      </p:pic>
      <p:pic>
        <p:nvPicPr>
          <p:cNvPr id="1034" name="Picture 10" descr="http://s1.1zoom.me/big3/373/398381-sepi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077072"/>
            <a:ext cx="2406115" cy="200026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928794" y="3429000"/>
            <a:ext cx="2071702" cy="571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1 2 3 4 5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643702" y="3429000"/>
            <a:ext cx="2000264" cy="571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1 2 3 4 5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6143644"/>
            <a:ext cx="2000264" cy="571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1 2 3 4 5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572000" y="6143644"/>
            <a:ext cx="2000264" cy="57150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1 2 3 4 5</a:t>
            </a:r>
            <a:endParaRPr lang="ru-RU" sz="4000" dirty="0">
              <a:solidFill>
                <a:srgbClr val="FFC000"/>
              </a:solidFill>
            </a:endParaRPr>
          </a:p>
        </p:txBody>
      </p:sp>
      <p:pic>
        <p:nvPicPr>
          <p:cNvPr id="1036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1951892" y="3531173"/>
            <a:ext cx="486674" cy="406373"/>
          </a:xfrm>
          <a:prstGeom prst="rect">
            <a:avLst/>
          </a:prstGeom>
          <a:noFill/>
        </p:spPr>
      </p:pic>
      <p:pic>
        <p:nvPicPr>
          <p:cNvPr id="21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3098683" y="3533564"/>
            <a:ext cx="486674" cy="406373"/>
          </a:xfrm>
          <a:prstGeom prst="rect">
            <a:avLst/>
          </a:prstGeom>
          <a:noFill/>
        </p:spPr>
      </p:pic>
      <p:pic>
        <p:nvPicPr>
          <p:cNvPr id="22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3455873" y="3533563"/>
            <a:ext cx="486674" cy="406373"/>
          </a:xfrm>
          <a:prstGeom prst="rect">
            <a:avLst/>
          </a:prstGeom>
          <a:noFill/>
        </p:spPr>
      </p:pic>
      <p:pic>
        <p:nvPicPr>
          <p:cNvPr id="23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2312866" y="3533562"/>
            <a:ext cx="486674" cy="406373"/>
          </a:xfrm>
          <a:prstGeom prst="rect">
            <a:avLst/>
          </a:prstGeom>
          <a:noFill/>
        </p:spPr>
      </p:pic>
      <p:pic>
        <p:nvPicPr>
          <p:cNvPr id="24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384039" y="6248207"/>
            <a:ext cx="486674" cy="406373"/>
          </a:xfrm>
          <a:prstGeom prst="rect">
            <a:avLst/>
          </a:prstGeom>
          <a:noFill/>
        </p:spPr>
      </p:pic>
      <p:pic>
        <p:nvPicPr>
          <p:cNvPr id="25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1527047" y="6248206"/>
            <a:ext cx="486674" cy="406373"/>
          </a:xfrm>
          <a:prstGeom prst="rect">
            <a:avLst/>
          </a:prstGeom>
          <a:noFill/>
        </p:spPr>
      </p:pic>
      <p:pic>
        <p:nvPicPr>
          <p:cNvPr id="26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26881" y="6248207"/>
            <a:ext cx="486674" cy="406373"/>
          </a:xfrm>
          <a:prstGeom prst="rect">
            <a:avLst/>
          </a:prstGeom>
          <a:noFill/>
        </p:spPr>
      </p:pic>
      <p:pic>
        <p:nvPicPr>
          <p:cNvPr id="27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8099344" y="3533563"/>
            <a:ext cx="486674" cy="406373"/>
          </a:xfrm>
          <a:prstGeom prst="rect">
            <a:avLst/>
          </a:prstGeom>
          <a:noFill/>
        </p:spPr>
      </p:pic>
      <p:pic>
        <p:nvPicPr>
          <p:cNvPr id="28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7742153" y="3533563"/>
            <a:ext cx="486674" cy="406373"/>
          </a:xfrm>
          <a:prstGeom prst="rect">
            <a:avLst/>
          </a:prstGeom>
          <a:noFill/>
        </p:spPr>
      </p:pic>
      <p:pic>
        <p:nvPicPr>
          <p:cNvPr id="29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7384963" y="3533564"/>
            <a:ext cx="486674" cy="406373"/>
          </a:xfrm>
          <a:prstGeom prst="rect">
            <a:avLst/>
          </a:prstGeom>
          <a:noFill/>
        </p:spPr>
      </p:pic>
      <p:pic>
        <p:nvPicPr>
          <p:cNvPr id="30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7027774" y="3533563"/>
            <a:ext cx="486674" cy="406373"/>
          </a:xfrm>
          <a:prstGeom prst="rect">
            <a:avLst/>
          </a:prstGeom>
          <a:noFill/>
        </p:spPr>
      </p:pic>
      <p:pic>
        <p:nvPicPr>
          <p:cNvPr id="31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6027641" y="6248207"/>
            <a:ext cx="486674" cy="406373"/>
          </a:xfrm>
          <a:prstGeom prst="rect">
            <a:avLst/>
          </a:prstGeom>
          <a:noFill/>
        </p:spPr>
      </p:pic>
      <p:pic>
        <p:nvPicPr>
          <p:cNvPr id="32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4527445" y="6248207"/>
            <a:ext cx="486674" cy="406373"/>
          </a:xfrm>
          <a:prstGeom prst="rect">
            <a:avLst/>
          </a:prstGeom>
          <a:noFill/>
        </p:spPr>
      </p:pic>
      <p:pic>
        <p:nvPicPr>
          <p:cNvPr id="33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741229" y="6248207"/>
            <a:ext cx="486674" cy="406373"/>
          </a:xfrm>
          <a:prstGeom prst="rect">
            <a:avLst/>
          </a:prstGeom>
          <a:noFill/>
        </p:spPr>
      </p:pic>
      <p:pic>
        <p:nvPicPr>
          <p:cNvPr id="35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5313261" y="6248208"/>
            <a:ext cx="486674" cy="406373"/>
          </a:xfrm>
          <a:prstGeom prst="rect">
            <a:avLst/>
          </a:prstGeom>
          <a:noFill/>
        </p:spPr>
      </p:pic>
      <p:pic>
        <p:nvPicPr>
          <p:cNvPr id="36" name="Picture 12" descr="http://overgraph.ru/images/673916_straight-lin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00049">
            <a:off x="5670452" y="6248207"/>
            <a:ext cx="486674" cy="406373"/>
          </a:xfrm>
          <a:prstGeom prst="rect">
            <a:avLst/>
          </a:prstGeom>
          <a:noFill/>
        </p:spPr>
      </p:pic>
      <p:pic>
        <p:nvPicPr>
          <p:cNvPr id="7172" name="Picture 4" descr="http://img-fotki.yandex.ru/get/4515/valenta-mog.1cf/0_7bf04_113f12b6_ori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91680" y="1628800"/>
            <a:ext cx="2520280" cy="1682046"/>
          </a:xfrm>
          <a:prstGeom prst="rect">
            <a:avLst/>
          </a:prstGeom>
          <a:noFill/>
        </p:spPr>
      </p:pic>
      <p:pic>
        <p:nvPicPr>
          <p:cNvPr id="7174" name="Picture 6" descr="http://d3ui957tjb5bqd.cloudfront.net/images/screenshots/products/9/98/98888/jo8zdb1m5fypxnripmer0zc6dzacj8fdllsnrglu9kt7hf9hugyxaipzsxywrsfc-o.jpg?1444650608"/>
          <p:cNvPicPr>
            <a:picLocks noChangeAspect="1" noChangeArrowheads="1"/>
          </p:cNvPicPr>
          <p:nvPr/>
        </p:nvPicPr>
        <p:blipFill>
          <a:blip r:embed="rId6" cstate="print"/>
          <a:srcRect l="6645" t="12216" r="6968" b="12045"/>
          <a:stretch>
            <a:fillRect/>
          </a:stretch>
        </p:blipFill>
        <p:spPr bwMode="auto">
          <a:xfrm>
            <a:off x="6588224" y="1628800"/>
            <a:ext cx="2088232" cy="16598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вал 2"/>
          <p:cNvSpPr/>
          <p:nvPr/>
        </p:nvSpPr>
        <p:spPr>
          <a:xfrm>
            <a:off x="0" y="5429264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3286116" y="3571876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4643438" y="3571876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1571604" y="5429264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2928926" y="5429264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4500562" y="2000240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6357950" y="2000240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429388" y="3571876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7858148" y="2000240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929586" y="3571876"/>
            <a:ext cx="857256" cy="857256"/>
          </a:xfrm>
          <a:prstGeom prst="ellipse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5" name="Прямая соединительная линия 14"/>
          <p:cNvCxnSpPr>
            <a:stCxn id="3" idx="0"/>
            <a:endCxn id="3" idx="4"/>
          </p:cNvCxnSpPr>
          <p:nvPr/>
        </p:nvCxnSpPr>
        <p:spPr>
          <a:xfrm rot="16200000" flipH="1">
            <a:off x="0" y="585789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Овал 16"/>
          <p:cNvSpPr/>
          <p:nvPr/>
        </p:nvSpPr>
        <p:spPr>
          <a:xfrm>
            <a:off x="142844" y="57864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2071670" y="59293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571472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2</a:t>
            </a:r>
            <a:endParaRPr lang="ru-RU" sz="3600" dirty="0">
              <a:solidFill>
                <a:srgbClr val="FFC000"/>
              </a:solidFill>
            </a:endParaRPr>
          </a:p>
        </p:txBody>
      </p:sp>
      <p:cxnSp>
        <p:nvCxnSpPr>
          <p:cNvPr id="21" name="Прямая соединительная линия 20"/>
          <p:cNvCxnSpPr>
            <a:stCxn id="19" idx="3"/>
            <a:endCxn id="3" idx="0"/>
          </p:cNvCxnSpPr>
          <p:nvPr/>
        </p:nvCxnSpPr>
        <p:spPr>
          <a:xfrm rot="5400000">
            <a:off x="428613" y="5213171"/>
            <a:ext cx="216109" cy="2160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Овал 22"/>
          <p:cNvSpPr/>
          <p:nvPr/>
        </p:nvSpPr>
        <p:spPr>
          <a:xfrm>
            <a:off x="3571868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3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2143108" y="4786322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3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4000496" y="292893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4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5286380" y="292893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4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7" name="Овал 26"/>
          <p:cNvSpPr/>
          <p:nvPr/>
        </p:nvSpPr>
        <p:spPr>
          <a:xfrm>
            <a:off x="5214942" y="1357298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C000"/>
                </a:solidFill>
              </a:rPr>
              <a:t>4</a:t>
            </a:r>
          </a:p>
        </p:txBody>
      </p:sp>
      <p:sp>
        <p:nvSpPr>
          <p:cNvPr id="28" name="Овал 27"/>
          <p:cNvSpPr/>
          <p:nvPr/>
        </p:nvSpPr>
        <p:spPr>
          <a:xfrm>
            <a:off x="7215206" y="292893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5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29" name="Овал 28"/>
          <p:cNvSpPr/>
          <p:nvPr/>
        </p:nvSpPr>
        <p:spPr>
          <a:xfrm>
            <a:off x="7215206" y="142873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5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0" name="Овал 29"/>
          <p:cNvSpPr/>
          <p:nvPr/>
        </p:nvSpPr>
        <p:spPr>
          <a:xfrm>
            <a:off x="8643934" y="2928934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5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31" name="Овал 30"/>
          <p:cNvSpPr/>
          <p:nvPr/>
        </p:nvSpPr>
        <p:spPr>
          <a:xfrm>
            <a:off x="8643934" y="1428736"/>
            <a:ext cx="500066" cy="5000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5</a:t>
            </a:r>
            <a:endParaRPr lang="ru-RU" sz="3600" dirty="0">
              <a:solidFill>
                <a:srgbClr val="FFC000"/>
              </a:solidFill>
            </a:endParaRPr>
          </a:p>
        </p:txBody>
      </p:sp>
      <p:cxnSp>
        <p:nvCxnSpPr>
          <p:cNvPr id="42" name="Прямая соединительная линия 41"/>
          <p:cNvCxnSpPr>
            <a:stCxn id="6" idx="4"/>
            <a:endCxn id="6" idx="0"/>
          </p:cNvCxnSpPr>
          <p:nvPr/>
        </p:nvCxnSpPr>
        <p:spPr>
          <a:xfrm rot="5400000" flipH="1">
            <a:off x="1571604" y="585789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>
            <a:stCxn id="6" idx="0"/>
            <a:endCxn id="24" idx="3"/>
          </p:cNvCxnSpPr>
          <p:nvPr/>
        </p:nvCxnSpPr>
        <p:spPr>
          <a:xfrm rot="5400000" flipH="1" flipV="1">
            <a:off x="2000232" y="5213156"/>
            <a:ext cx="216109" cy="2161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>
            <a:stCxn id="7" idx="4"/>
            <a:endCxn id="7" idx="0"/>
          </p:cNvCxnSpPr>
          <p:nvPr/>
        </p:nvCxnSpPr>
        <p:spPr>
          <a:xfrm rot="5400000" flipH="1">
            <a:off x="2928926" y="5857892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>
            <a:stCxn id="23" idx="3"/>
            <a:endCxn id="7" idx="0"/>
          </p:cNvCxnSpPr>
          <p:nvPr/>
        </p:nvCxnSpPr>
        <p:spPr>
          <a:xfrm rot="5400000">
            <a:off x="3393274" y="5177436"/>
            <a:ext cx="216109" cy="287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Овал 53"/>
          <p:cNvSpPr/>
          <p:nvPr/>
        </p:nvSpPr>
        <p:spPr>
          <a:xfrm>
            <a:off x="2071670" y="557214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Овал 54"/>
          <p:cNvSpPr/>
          <p:nvPr/>
        </p:nvSpPr>
        <p:spPr>
          <a:xfrm>
            <a:off x="1714480" y="57864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Овал 55"/>
          <p:cNvSpPr/>
          <p:nvPr/>
        </p:nvSpPr>
        <p:spPr>
          <a:xfrm>
            <a:off x="500034" y="5786454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Овал 56"/>
          <p:cNvSpPr/>
          <p:nvPr/>
        </p:nvSpPr>
        <p:spPr>
          <a:xfrm>
            <a:off x="3071802" y="592933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Овал 57"/>
          <p:cNvSpPr/>
          <p:nvPr/>
        </p:nvSpPr>
        <p:spPr>
          <a:xfrm>
            <a:off x="3071802" y="5572140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Овал 58"/>
          <p:cNvSpPr/>
          <p:nvPr/>
        </p:nvSpPr>
        <p:spPr>
          <a:xfrm>
            <a:off x="3428992" y="5715016"/>
            <a:ext cx="214314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1" name="Прямая соединительная линия 60"/>
          <p:cNvCxnSpPr>
            <a:stCxn id="4" idx="4"/>
            <a:endCxn id="4" idx="0"/>
          </p:cNvCxnSpPr>
          <p:nvPr/>
        </p:nvCxnSpPr>
        <p:spPr>
          <a:xfrm rot="5400000" flipH="1">
            <a:off x="3286116" y="400050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Прямая соединительная линия 62"/>
          <p:cNvCxnSpPr>
            <a:stCxn id="25" idx="3"/>
            <a:endCxn id="4" idx="0"/>
          </p:cNvCxnSpPr>
          <p:nvPr/>
        </p:nvCxnSpPr>
        <p:spPr>
          <a:xfrm rot="5400000">
            <a:off x="3786183" y="3284329"/>
            <a:ext cx="216109" cy="358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Прямая соединительная линия 64"/>
          <p:cNvCxnSpPr>
            <a:stCxn id="27" idx="3"/>
            <a:endCxn id="8" idx="0"/>
          </p:cNvCxnSpPr>
          <p:nvPr/>
        </p:nvCxnSpPr>
        <p:spPr>
          <a:xfrm rot="5400000">
            <a:off x="5000629" y="1712693"/>
            <a:ext cx="216109" cy="3589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Прямая соединительная линия 67"/>
          <p:cNvCxnSpPr>
            <a:stCxn id="8" idx="0"/>
            <a:endCxn id="8" idx="4"/>
          </p:cNvCxnSpPr>
          <p:nvPr/>
        </p:nvCxnSpPr>
        <p:spPr>
          <a:xfrm rot="16200000" flipH="1">
            <a:off x="4500562" y="242886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Прямая соединительная линия 73"/>
          <p:cNvCxnSpPr>
            <a:stCxn id="5" idx="0"/>
            <a:endCxn id="5" idx="4"/>
          </p:cNvCxnSpPr>
          <p:nvPr/>
        </p:nvCxnSpPr>
        <p:spPr>
          <a:xfrm rot="16200000" flipH="1">
            <a:off x="4643438" y="400050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Прямая соединительная линия 75"/>
          <p:cNvCxnSpPr>
            <a:stCxn id="26" idx="3"/>
            <a:endCxn id="5" idx="0"/>
          </p:cNvCxnSpPr>
          <p:nvPr/>
        </p:nvCxnSpPr>
        <p:spPr>
          <a:xfrm rot="5400000">
            <a:off x="5107786" y="3320048"/>
            <a:ext cx="216109" cy="2875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Овал 85"/>
          <p:cNvSpPr/>
          <p:nvPr/>
        </p:nvSpPr>
        <p:spPr>
          <a:xfrm>
            <a:off x="3786182" y="364331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Овал 86"/>
          <p:cNvSpPr/>
          <p:nvPr/>
        </p:nvSpPr>
        <p:spPr>
          <a:xfrm>
            <a:off x="3857620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Овал 87"/>
          <p:cNvSpPr/>
          <p:nvPr/>
        </p:nvSpPr>
        <p:spPr>
          <a:xfrm>
            <a:off x="3428992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Овал 88"/>
          <p:cNvSpPr/>
          <p:nvPr/>
        </p:nvSpPr>
        <p:spPr>
          <a:xfrm>
            <a:off x="3786182" y="421481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Хорда 89"/>
          <p:cNvSpPr/>
          <p:nvPr/>
        </p:nvSpPr>
        <p:spPr>
          <a:xfrm>
            <a:off x="3500430" y="3357562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7" name="Хорда 96"/>
          <p:cNvSpPr/>
          <p:nvPr/>
        </p:nvSpPr>
        <p:spPr>
          <a:xfrm>
            <a:off x="214282" y="5214950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0" name="Хорда 99"/>
          <p:cNvSpPr/>
          <p:nvPr/>
        </p:nvSpPr>
        <p:spPr>
          <a:xfrm>
            <a:off x="1785918" y="5214950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2" name="Хорда 101"/>
          <p:cNvSpPr/>
          <p:nvPr/>
        </p:nvSpPr>
        <p:spPr>
          <a:xfrm>
            <a:off x="3143240" y="5214950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4" name="Хорда 103"/>
          <p:cNvSpPr/>
          <p:nvPr/>
        </p:nvSpPr>
        <p:spPr>
          <a:xfrm>
            <a:off x="4857752" y="3357562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5" name="Хорда 104"/>
          <p:cNvSpPr/>
          <p:nvPr/>
        </p:nvSpPr>
        <p:spPr>
          <a:xfrm>
            <a:off x="4714876" y="1785926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6" name="Хорда 105"/>
          <p:cNvSpPr/>
          <p:nvPr/>
        </p:nvSpPr>
        <p:spPr>
          <a:xfrm>
            <a:off x="6572264" y="1785926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8" name="Прямая соединительная линия 107"/>
          <p:cNvCxnSpPr>
            <a:stCxn id="29" idx="3"/>
            <a:endCxn id="9" idx="0"/>
          </p:cNvCxnSpPr>
          <p:nvPr/>
        </p:nvCxnSpPr>
        <p:spPr>
          <a:xfrm rot="5400000">
            <a:off x="6965174" y="1676974"/>
            <a:ext cx="144671" cy="50186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>
            <a:stCxn id="9" idx="4"/>
            <a:endCxn id="9" idx="0"/>
          </p:cNvCxnSpPr>
          <p:nvPr/>
        </p:nvCxnSpPr>
        <p:spPr>
          <a:xfrm rot="5400000" flipH="1">
            <a:off x="6357950" y="242886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Прямая соединительная линия 112"/>
          <p:cNvCxnSpPr>
            <a:stCxn id="11" idx="4"/>
            <a:endCxn id="11" idx="0"/>
          </p:cNvCxnSpPr>
          <p:nvPr/>
        </p:nvCxnSpPr>
        <p:spPr>
          <a:xfrm rot="5400000" flipH="1">
            <a:off x="7858148" y="2428868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Прямая соединительная линия 114"/>
          <p:cNvCxnSpPr>
            <a:stCxn id="11" idx="0"/>
            <a:endCxn id="31" idx="3"/>
          </p:cNvCxnSpPr>
          <p:nvPr/>
        </p:nvCxnSpPr>
        <p:spPr>
          <a:xfrm rot="5400000" flipH="1" flipV="1">
            <a:off x="8429636" y="1712710"/>
            <a:ext cx="144671" cy="4303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Прямая соединительная линия 117"/>
          <p:cNvCxnSpPr>
            <a:stCxn id="28" idx="3"/>
            <a:endCxn id="10" idx="0"/>
          </p:cNvCxnSpPr>
          <p:nvPr/>
        </p:nvCxnSpPr>
        <p:spPr>
          <a:xfrm rot="5400000">
            <a:off x="6965174" y="3248610"/>
            <a:ext cx="216109" cy="4304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stCxn id="10" idx="4"/>
            <a:endCxn id="10" idx="0"/>
          </p:cNvCxnSpPr>
          <p:nvPr/>
        </p:nvCxnSpPr>
        <p:spPr>
          <a:xfrm rot="5400000" flipH="1">
            <a:off x="6429388" y="400050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Прямая соединительная линия 121"/>
          <p:cNvCxnSpPr>
            <a:stCxn id="12" idx="4"/>
            <a:endCxn id="12" idx="0"/>
          </p:cNvCxnSpPr>
          <p:nvPr/>
        </p:nvCxnSpPr>
        <p:spPr>
          <a:xfrm rot="5400000" flipH="1">
            <a:off x="7929586" y="4000504"/>
            <a:ext cx="85725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Прямая соединительная линия 123"/>
          <p:cNvCxnSpPr>
            <a:stCxn id="30" idx="3"/>
            <a:endCxn id="12" idx="0"/>
          </p:cNvCxnSpPr>
          <p:nvPr/>
        </p:nvCxnSpPr>
        <p:spPr>
          <a:xfrm rot="5400000">
            <a:off x="8429637" y="3284345"/>
            <a:ext cx="216109" cy="35895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Хорда 124"/>
          <p:cNvSpPr/>
          <p:nvPr/>
        </p:nvSpPr>
        <p:spPr>
          <a:xfrm>
            <a:off x="8072462" y="1785926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6" name="Хорда 125"/>
          <p:cNvSpPr/>
          <p:nvPr/>
        </p:nvSpPr>
        <p:spPr>
          <a:xfrm>
            <a:off x="6643702" y="3357562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7" name="Хорда 126"/>
          <p:cNvSpPr/>
          <p:nvPr/>
        </p:nvSpPr>
        <p:spPr>
          <a:xfrm>
            <a:off x="8143900" y="3357562"/>
            <a:ext cx="428628" cy="428628"/>
          </a:xfrm>
          <a:prstGeom prst="chord">
            <a:avLst>
              <a:gd name="adj1" fmla="val 10028231"/>
              <a:gd name="adj2" fmla="val 76371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8" name="Овал 127"/>
          <p:cNvSpPr/>
          <p:nvPr/>
        </p:nvSpPr>
        <p:spPr>
          <a:xfrm>
            <a:off x="5000628" y="257174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9" name="Овал 128"/>
          <p:cNvSpPr/>
          <p:nvPr/>
        </p:nvSpPr>
        <p:spPr>
          <a:xfrm>
            <a:off x="4714876" y="257174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0" name="Овал 129"/>
          <p:cNvSpPr/>
          <p:nvPr/>
        </p:nvSpPr>
        <p:spPr>
          <a:xfrm>
            <a:off x="5072066" y="221455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1" name="Овал 130"/>
          <p:cNvSpPr/>
          <p:nvPr/>
        </p:nvSpPr>
        <p:spPr>
          <a:xfrm>
            <a:off x="4714876" y="2214554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2" name="Овал 131"/>
          <p:cNvSpPr/>
          <p:nvPr/>
        </p:nvSpPr>
        <p:spPr>
          <a:xfrm>
            <a:off x="5214942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3" name="Овал 132"/>
          <p:cNvSpPr/>
          <p:nvPr/>
        </p:nvSpPr>
        <p:spPr>
          <a:xfrm>
            <a:off x="4857752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4" name="Овал 133"/>
          <p:cNvSpPr/>
          <p:nvPr/>
        </p:nvSpPr>
        <p:spPr>
          <a:xfrm>
            <a:off x="4714876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5" name="Овал 134"/>
          <p:cNvSpPr/>
          <p:nvPr/>
        </p:nvSpPr>
        <p:spPr>
          <a:xfrm>
            <a:off x="4857752" y="371475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6" name="Овал 135"/>
          <p:cNvSpPr/>
          <p:nvPr/>
        </p:nvSpPr>
        <p:spPr>
          <a:xfrm>
            <a:off x="8358214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7" name="Овал 136"/>
          <p:cNvSpPr/>
          <p:nvPr/>
        </p:nvSpPr>
        <p:spPr>
          <a:xfrm>
            <a:off x="8572528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8" name="Овал 137"/>
          <p:cNvSpPr/>
          <p:nvPr/>
        </p:nvSpPr>
        <p:spPr>
          <a:xfrm>
            <a:off x="8358214" y="264318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9" name="Овал 138"/>
          <p:cNvSpPr/>
          <p:nvPr/>
        </p:nvSpPr>
        <p:spPr>
          <a:xfrm>
            <a:off x="8358214" y="207167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0" name="Овал 139"/>
          <p:cNvSpPr/>
          <p:nvPr/>
        </p:nvSpPr>
        <p:spPr>
          <a:xfrm>
            <a:off x="6929454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1" name="Овал 140"/>
          <p:cNvSpPr/>
          <p:nvPr/>
        </p:nvSpPr>
        <p:spPr>
          <a:xfrm>
            <a:off x="6572264" y="264318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3" name="Овал 142"/>
          <p:cNvSpPr/>
          <p:nvPr/>
        </p:nvSpPr>
        <p:spPr>
          <a:xfrm>
            <a:off x="6357950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4" name="Овал 143"/>
          <p:cNvSpPr/>
          <p:nvPr/>
        </p:nvSpPr>
        <p:spPr>
          <a:xfrm>
            <a:off x="6572264" y="207167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7" name="Овал 146"/>
          <p:cNvSpPr/>
          <p:nvPr/>
        </p:nvSpPr>
        <p:spPr>
          <a:xfrm>
            <a:off x="8001024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8" name="Овал 147"/>
          <p:cNvSpPr/>
          <p:nvPr/>
        </p:nvSpPr>
        <p:spPr>
          <a:xfrm>
            <a:off x="6643702" y="235743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9" name="Овал 148"/>
          <p:cNvSpPr/>
          <p:nvPr/>
        </p:nvSpPr>
        <p:spPr>
          <a:xfrm>
            <a:off x="8072462" y="407194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0" name="Овал 149"/>
          <p:cNvSpPr/>
          <p:nvPr/>
        </p:nvSpPr>
        <p:spPr>
          <a:xfrm>
            <a:off x="8072462" y="378619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1" name="Овал 150"/>
          <p:cNvSpPr/>
          <p:nvPr/>
        </p:nvSpPr>
        <p:spPr>
          <a:xfrm>
            <a:off x="8429652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2" name="Овал 151"/>
          <p:cNvSpPr/>
          <p:nvPr/>
        </p:nvSpPr>
        <p:spPr>
          <a:xfrm>
            <a:off x="8572528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3" name="Овал 152"/>
          <p:cNvSpPr/>
          <p:nvPr/>
        </p:nvSpPr>
        <p:spPr>
          <a:xfrm>
            <a:off x="8429652" y="371475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4" name="Овал 153"/>
          <p:cNvSpPr/>
          <p:nvPr/>
        </p:nvSpPr>
        <p:spPr>
          <a:xfrm>
            <a:off x="6929454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5" name="Овал 154"/>
          <p:cNvSpPr/>
          <p:nvPr/>
        </p:nvSpPr>
        <p:spPr>
          <a:xfrm>
            <a:off x="6929454" y="3857628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6" name="Овал 155"/>
          <p:cNvSpPr/>
          <p:nvPr/>
        </p:nvSpPr>
        <p:spPr>
          <a:xfrm>
            <a:off x="6643702" y="4143380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7" name="Овал 156"/>
          <p:cNvSpPr/>
          <p:nvPr/>
        </p:nvSpPr>
        <p:spPr>
          <a:xfrm>
            <a:off x="6572264" y="3929066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8" name="Овал 157"/>
          <p:cNvSpPr/>
          <p:nvPr/>
        </p:nvSpPr>
        <p:spPr>
          <a:xfrm>
            <a:off x="6643702" y="3714752"/>
            <a:ext cx="142876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3" name="TextBox 92"/>
          <p:cNvSpPr txBox="1"/>
          <p:nvPr/>
        </p:nvSpPr>
        <p:spPr>
          <a:xfrm>
            <a:off x="251520" y="0"/>
            <a:ext cx="871296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Расставь недостающие точки.</a:t>
            </a:r>
            <a:endParaRPr lang="ru-RU" sz="6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7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8" grpId="0" animBg="1"/>
      <p:bldP spid="129" grpId="0" animBg="1"/>
      <p:bldP spid="130" grpId="0" animBg="1"/>
      <p:bldP spid="131" grpId="0" animBg="1"/>
      <p:bldP spid="132" grpId="0" animBg="1"/>
      <p:bldP spid="133" grpId="0" animBg="1"/>
      <p:bldP spid="134" grpId="0" animBg="1"/>
      <p:bldP spid="135" grpId="0" animBg="1"/>
      <p:bldP spid="136" grpId="0" animBg="1"/>
      <p:bldP spid="137" grpId="0" animBg="1"/>
      <p:bldP spid="138" grpId="0" animBg="1"/>
      <p:bldP spid="139" grpId="0" animBg="1"/>
      <p:bldP spid="140" grpId="0" animBg="1"/>
      <p:bldP spid="141" grpId="0" animBg="1"/>
      <p:bldP spid="143" grpId="0" animBg="1"/>
      <p:bldP spid="144" grpId="0" animBg="1"/>
      <p:bldP spid="147" grpId="0" animBg="1"/>
      <p:bldP spid="148" grpId="0" animBg="1"/>
      <p:bldP spid="149" grpId="0" animBg="1"/>
      <p:bldP spid="150" grpId="0" animBg="1"/>
      <p:bldP spid="151" grpId="0" animBg="1"/>
      <p:bldP spid="152" grpId="0" animBg="1"/>
      <p:bldP spid="153" grpId="0" animBg="1"/>
      <p:bldP spid="154" grpId="0" animBg="1"/>
      <p:bldP spid="155" grpId="0" animBg="1"/>
      <p:bldP spid="156" grpId="0" animBg="1"/>
      <p:bldP spid="157" grpId="0" animBg="1"/>
      <p:bldP spid="15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16832"/>
          </a:xfrm>
        </p:spPr>
        <p:txBody>
          <a:bodyPr>
            <a:noAutofit/>
          </a:bodyPr>
          <a:lstStyle/>
          <a:p>
            <a:r>
              <a:rPr lang="ru-RU" sz="6000" b="1" dirty="0" smtClean="0">
                <a:solidFill>
                  <a:srgbClr val="002060"/>
                </a:solidFill>
              </a:rPr>
              <a:t>Засели домики числами</a:t>
            </a:r>
            <a:r>
              <a:rPr lang="ru-RU" sz="4400" b="1" dirty="0" smtClean="0">
                <a:solidFill>
                  <a:srgbClr val="002060"/>
                </a:solidFill>
              </a:rPr>
              <a:t>.</a:t>
            </a:r>
            <a:endParaRPr lang="ru-RU" sz="44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44" y="5500702"/>
            <a:ext cx="171448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442913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4857752" y="335756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4857752" y="442913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4857752" y="550070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571736" y="550070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7072330" y="228599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7072330" y="335756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072330" y="442913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5500702"/>
            <a:ext cx="1785950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Равнобедренный треугольник 18"/>
          <p:cNvSpPr/>
          <p:nvPr/>
        </p:nvSpPr>
        <p:spPr>
          <a:xfrm>
            <a:off x="0" y="4429132"/>
            <a:ext cx="2000232" cy="1071570"/>
          </a:xfrm>
          <a:prstGeom prst="triangle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Равнобедренный треугольник 19"/>
          <p:cNvSpPr/>
          <p:nvPr/>
        </p:nvSpPr>
        <p:spPr>
          <a:xfrm>
            <a:off x="2428860" y="3357562"/>
            <a:ext cx="2071702" cy="1071570"/>
          </a:xfrm>
          <a:prstGeom prst="triangle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21" name="Равнобедренный треугольник 20"/>
          <p:cNvSpPr/>
          <p:nvPr/>
        </p:nvSpPr>
        <p:spPr>
          <a:xfrm>
            <a:off x="4714876" y="2285992"/>
            <a:ext cx="2000232" cy="1071570"/>
          </a:xfrm>
          <a:prstGeom prst="triangle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929454" y="1214422"/>
            <a:ext cx="2000232" cy="1071570"/>
          </a:xfrm>
          <a:prstGeom prst="triangle">
            <a:avLst>
              <a:gd name="adj" fmla="val 50000"/>
            </a:avLst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Овал 22"/>
          <p:cNvSpPr/>
          <p:nvPr/>
        </p:nvSpPr>
        <p:spPr>
          <a:xfrm>
            <a:off x="3143240" y="371475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C000"/>
                </a:solidFill>
              </a:rPr>
              <a:t>3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24" name="Овал 23"/>
          <p:cNvSpPr/>
          <p:nvPr/>
        </p:nvSpPr>
        <p:spPr>
          <a:xfrm>
            <a:off x="7572396" y="157161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C000"/>
                </a:solidFill>
              </a:rPr>
              <a:t>5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25" name="Овал 24"/>
          <p:cNvSpPr/>
          <p:nvPr/>
        </p:nvSpPr>
        <p:spPr>
          <a:xfrm>
            <a:off x="5429256" y="264318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C000"/>
                </a:solidFill>
              </a:rPr>
              <a:t>4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26" name="Овал 25"/>
          <p:cNvSpPr/>
          <p:nvPr/>
        </p:nvSpPr>
        <p:spPr>
          <a:xfrm>
            <a:off x="642910" y="4786322"/>
            <a:ext cx="642942" cy="642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srgbClr val="FFC000"/>
                </a:solidFill>
              </a:rPr>
              <a:t>2</a:t>
            </a:r>
            <a:endParaRPr lang="ru-RU" sz="5400" dirty="0">
              <a:solidFill>
                <a:srgbClr val="FFC000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928662" y="550070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5715008" y="442913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5715008" y="335756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3428992" y="550070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3428992" y="442913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7929586" y="442913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7929586" y="335756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7929586" y="228599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5715008" y="550070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7929586" y="5500702"/>
            <a:ext cx="71438" cy="107157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142844" y="5500702"/>
            <a:ext cx="785818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4" name="Прямоугольник 43"/>
          <p:cNvSpPr/>
          <p:nvPr/>
        </p:nvSpPr>
        <p:spPr>
          <a:xfrm>
            <a:off x="3500430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2571736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3500430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2571736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4857752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5786446" y="335756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3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4857752" y="335756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8001024" y="228599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>
                <a:solidFill>
                  <a:srgbClr val="FFC000"/>
                </a:solidFill>
              </a:rPr>
              <a:t>4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7072330" y="228599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3" name="Прямоугольник 52"/>
          <p:cNvSpPr/>
          <p:nvPr/>
        </p:nvSpPr>
        <p:spPr>
          <a:xfrm>
            <a:off x="4857752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3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5786446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5786446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1000100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7072330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4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8001024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7072330" y="442913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3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8001024" y="335756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3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61" name="Прямоугольник 60"/>
          <p:cNvSpPr/>
          <p:nvPr/>
        </p:nvSpPr>
        <p:spPr>
          <a:xfrm>
            <a:off x="7072330" y="335756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2</a:t>
            </a:r>
            <a:endParaRPr lang="ru-RU" sz="4800" dirty="0">
              <a:solidFill>
                <a:srgbClr val="FFC000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8001024" y="5500702"/>
            <a:ext cx="857256" cy="10715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C000"/>
                </a:solidFill>
              </a:rPr>
              <a:t>1</a:t>
            </a:r>
            <a:endParaRPr lang="ru-RU" sz="4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46" grpId="0" animBg="1"/>
      <p:bldP spid="49" grpId="0" animBg="1"/>
      <p:bldP spid="51" grpId="0" animBg="1"/>
      <p:bldP spid="54" grpId="0" animBg="1"/>
      <p:bldP spid="55" grpId="0" animBg="1"/>
      <p:bldP spid="56" grpId="0" animBg="1"/>
      <p:bldP spid="58" grpId="0" animBg="1"/>
      <p:bldP spid="60" grpId="0" animBg="1"/>
      <p:bldP spid="6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91264" cy="1400200"/>
          </a:xfrm>
        </p:spPr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>Расставь времена года по порядку.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28674" name="Picture 2" descr="http://razvitiedetei.info/wp-content/uploads/2014/08/vremena-goda-detym.jpg2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84566" y="2714620"/>
            <a:ext cx="2259434" cy="3598359"/>
          </a:xfrm>
          <a:prstGeom prst="rect">
            <a:avLst/>
          </a:prstGeom>
          <a:noFill/>
        </p:spPr>
      </p:pic>
      <p:pic>
        <p:nvPicPr>
          <p:cNvPr id="4" name="Picture 2" descr="http://razvitiedetei.info/wp-content/uploads/2014/08/vremena-goda-detym.jpg2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714620"/>
            <a:ext cx="2286016" cy="3569254"/>
          </a:xfrm>
          <a:prstGeom prst="rect">
            <a:avLst/>
          </a:prstGeom>
          <a:noFill/>
        </p:spPr>
      </p:pic>
      <p:pic>
        <p:nvPicPr>
          <p:cNvPr id="5" name="Picture 2" descr="http://razvitiedetei.info/wp-content/uploads/2014/08/vremena-goda-detym.jpg2_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2714620"/>
            <a:ext cx="2428892" cy="3601460"/>
          </a:xfrm>
          <a:prstGeom prst="rect">
            <a:avLst/>
          </a:prstGeom>
          <a:noFill/>
        </p:spPr>
      </p:pic>
      <p:pic>
        <p:nvPicPr>
          <p:cNvPr id="6" name="Picture 2" descr="http://razvitiedetei.info/wp-content/uploads/2014/08/vremena-goda-detym.jpg2_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14620"/>
            <a:ext cx="2214610" cy="3643338"/>
          </a:xfrm>
          <a:prstGeom prst="rect">
            <a:avLst/>
          </a:prstGeom>
          <a:noFill/>
        </p:spPr>
      </p:pic>
      <p:sp>
        <p:nvSpPr>
          <p:cNvPr id="7" name="Скругленный прямоугольник 6"/>
          <p:cNvSpPr/>
          <p:nvPr/>
        </p:nvSpPr>
        <p:spPr>
          <a:xfrm>
            <a:off x="642910" y="2214554"/>
            <a:ext cx="714380" cy="50006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4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071802" y="2143116"/>
            <a:ext cx="714380" cy="50006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C000"/>
                </a:solidFill>
              </a:rPr>
              <a:t>1</a:t>
            </a:r>
            <a:endParaRPr lang="ru-RU" sz="3600" dirty="0">
              <a:solidFill>
                <a:srgbClr val="FFC00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429256" y="2143116"/>
            <a:ext cx="714380" cy="50006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2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572396" y="2143116"/>
            <a:ext cx="714380" cy="500066"/>
          </a:xfrm>
          <a:prstGeom prst="round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3</a:t>
            </a:r>
            <a:endParaRPr lang="ru-RU" sz="40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340768"/>
            <a:ext cx="1357290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59832" y="260648"/>
            <a:ext cx="2530624" cy="914400"/>
          </a:xfrm>
        </p:spPr>
        <p:txBody>
          <a:bodyPr>
            <a:normAutofit fontScale="90000"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Сравни.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31748" name="Picture 4" descr="http://colnyshko.ru/images/big/27c8936480975d7ae30ef290ccde744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14686"/>
            <a:ext cx="938202" cy="938202"/>
          </a:xfrm>
          <a:prstGeom prst="rect">
            <a:avLst/>
          </a:prstGeom>
          <a:noFill/>
        </p:spPr>
      </p:pic>
      <p:pic>
        <p:nvPicPr>
          <p:cNvPr id="31750" name="Picture 6" descr="http://colnyshko.ru/images/big/27c8936480975d7ae30ef290ccde7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285992"/>
            <a:ext cx="928694" cy="928694"/>
          </a:xfrm>
          <a:prstGeom prst="rect">
            <a:avLst/>
          </a:prstGeom>
          <a:noFill/>
        </p:spPr>
      </p:pic>
      <p:pic>
        <p:nvPicPr>
          <p:cNvPr id="31746" name="Picture 2" descr="http://colnyshko.ru/images/big/27c8936480975d7ae30ef290ccde744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736"/>
            <a:ext cx="928662" cy="92866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714480" y="1357298"/>
            <a:ext cx="1285884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52" name="Picture 8" descr="http://felomena.com/wp-content/images/sonnik/bukva/zh/zhelu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00232" y="1500174"/>
            <a:ext cx="805301" cy="571504"/>
          </a:xfrm>
          <a:prstGeom prst="rect">
            <a:avLst/>
          </a:prstGeom>
          <a:noFill/>
        </p:spPr>
      </p:pic>
      <p:pic>
        <p:nvPicPr>
          <p:cNvPr id="10" name="Picture 8" descr="http://felomena.com/wp-content/images/sonnik/bukva/zh/zhelu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25471">
            <a:off x="2110483" y="2201092"/>
            <a:ext cx="805301" cy="571504"/>
          </a:xfrm>
          <a:prstGeom prst="rect">
            <a:avLst/>
          </a:prstGeom>
          <a:noFill/>
        </p:spPr>
      </p:pic>
      <p:pic>
        <p:nvPicPr>
          <p:cNvPr id="11" name="Picture 8" descr="http://felomena.com/wp-content/images/sonnik/bukva/zh/zhelu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2928934"/>
            <a:ext cx="805301" cy="571504"/>
          </a:xfrm>
          <a:prstGeom prst="rect">
            <a:avLst/>
          </a:prstGeom>
          <a:noFill/>
        </p:spPr>
      </p:pic>
      <p:pic>
        <p:nvPicPr>
          <p:cNvPr id="12" name="Picture 8" descr="http://felomena.com/wp-content/images/sonnik/bukva/zh/zhelud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3108" y="3571876"/>
            <a:ext cx="805301" cy="571504"/>
          </a:xfrm>
          <a:prstGeom prst="rect">
            <a:avLst/>
          </a:prstGeom>
          <a:noFill/>
        </p:spPr>
      </p:pic>
      <p:sp>
        <p:nvSpPr>
          <p:cNvPr id="13" name="Скругленный прямоугольник 12"/>
          <p:cNvSpPr/>
          <p:nvPr/>
        </p:nvSpPr>
        <p:spPr>
          <a:xfrm>
            <a:off x="428596" y="4429132"/>
            <a:ext cx="5715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3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2071670" y="4429132"/>
            <a:ext cx="5715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4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16" name="Нашивка 15"/>
          <p:cNvSpPr/>
          <p:nvPr/>
        </p:nvSpPr>
        <p:spPr>
          <a:xfrm flipH="1">
            <a:off x="1285852" y="4500570"/>
            <a:ext cx="500066" cy="428628"/>
          </a:xfrm>
          <a:prstGeom prst="chevron">
            <a:avLst>
              <a:gd name="adj" fmla="val 961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3286116" y="2000240"/>
            <a:ext cx="1071570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4643438" y="2000240"/>
            <a:ext cx="1071570" cy="221457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54" name="Picture 10" descr="http://900igr.net/datai/o-zhivotnykh/Kto-tak-delaet-2.files/0004-003-Lebed.png"/>
          <p:cNvPicPr>
            <a:picLocks noChangeAspect="1" noChangeArrowheads="1"/>
          </p:cNvPicPr>
          <p:nvPr/>
        </p:nvPicPr>
        <p:blipFill>
          <a:blip r:embed="rId5" cstate="print"/>
          <a:srcRect l="3061"/>
          <a:stretch>
            <a:fillRect/>
          </a:stretch>
        </p:blipFill>
        <p:spPr bwMode="auto">
          <a:xfrm>
            <a:off x="3357554" y="3214686"/>
            <a:ext cx="928694" cy="916888"/>
          </a:xfrm>
          <a:prstGeom prst="rect">
            <a:avLst/>
          </a:prstGeom>
          <a:noFill/>
        </p:spPr>
      </p:pic>
      <p:pic>
        <p:nvPicPr>
          <p:cNvPr id="21" name="Picture 10" descr="http://900igr.net/datai/o-zhivotnykh/Kto-tak-delaet-2.files/0004-003-Lebed.png"/>
          <p:cNvPicPr>
            <a:picLocks noChangeAspect="1" noChangeArrowheads="1"/>
          </p:cNvPicPr>
          <p:nvPr/>
        </p:nvPicPr>
        <p:blipFill>
          <a:blip r:embed="rId5" cstate="print"/>
          <a:srcRect l="3061"/>
          <a:stretch>
            <a:fillRect/>
          </a:stretch>
        </p:blipFill>
        <p:spPr bwMode="auto">
          <a:xfrm flipH="1">
            <a:off x="3357554" y="2143116"/>
            <a:ext cx="928694" cy="916888"/>
          </a:xfrm>
          <a:prstGeom prst="rect">
            <a:avLst/>
          </a:prstGeom>
          <a:noFill/>
        </p:spPr>
      </p:pic>
      <p:pic>
        <p:nvPicPr>
          <p:cNvPr id="31758" name="Picture 14" descr="http://skidkom.ru/upload/images/%D0%9A%D0%B0%D1%80%D0%B0%D1%81%D1%8C%20%D1%81%D0%B5%D1%80%D0%B5%D0%B1%D1%80%D1%8F%D0%BD%D1%8B%D0%B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4876" y="2214554"/>
            <a:ext cx="928694" cy="782058"/>
          </a:xfrm>
          <a:prstGeom prst="rect">
            <a:avLst/>
          </a:prstGeom>
          <a:noFill/>
        </p:spPr>
      </p:pic>
      <p:pic>
        <p:nvPicPr>
          <p:cNvPr id="23" name="Picture 14" descr="http://skidkom.ru/upload/images/%D0%9A%D0%B0%D1%80%D0%B0%D1%81%D1%8C%20%D1%81%D0%B5%D1%80%D0%B5%D0%B1%D1%80%D1%8F%D0%BD%D1%8B%D0%B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4643438" y="3286124"/>
            <a:ext cx="928694" cy="782058"/>
          </a:xfrm>
          <a:prstGeom prst="rect">
            <a:avLst/>
          </a:prstGeom>
          <a:noFill/>
        </p:spPr>
      </p:pic>
      <p:cxnSp>
        <p:nvCxnSpPr>
          <p:cNvPr id="25" name="Прямая соединительная линия 24"/>
          <p:cNvCxnSpPr>
            <a:stCxn id="8" idx="2"/>
            <a:endCxn id="15" idx="0"/>
          </p:cNvCxnSpPr>
          <p:nvPr/>
        </p:nvCxnSpPr>
        <p:spPr>
          <a:xfrm rot="5400000">
            <a:off x="2250265" y="432197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13" idx="0"/>
            <a:endCxn id="6" idx="2"/>
          </p:cNvCxnSpPr>
          <p:nvPr/>
        </p:nvCxnSpPr>
        <p:spPr>
          <a:xfrm flipH="1" flipV="1">
            <a:off x="678645" y="4198288"/>
            <a:ext cx="35703" cy="2308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Скругленный прямоугольник 38"/>
          <p:cNvSpPr/>
          <p:nvPr/>
        </p:nvSpPr>
        <p:spPr>
          <a:xfrm>
            <a:off x="3500430" y="4429132"/>
            <a:ext cx="56198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2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40" name="Скругленный прямоугольник 39"/>
          <p:cNvSpPr/>
          <p:nvPr/>
        </p:nvSpPr>
        <p:spPr>
          <a:xfrm>
            <a:off x="4857752" y="4429132"/>
            <a:ext cx="5715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2</a:t>
            </a:r>
            <a:endParaRPr lang="ru-RU" sz="4000" dirty="0">
              <a:solidFill>
                <a:srgbClr val="FFC000"/>
              </a:solidFill>
            </a:endParaRPr>
          </a:p>
        </p:txBody>
      </p:sp>
      <p:cxnSp>
        <p:nvCxnSpPr>
          <p:cNvPr id="42" name="Прямая соединительная линия 41"/>
          <p:cNvCxnSpPr>
            <a:stCxn id="18" idx="2"/>
            <a:endCxn id="40" idx="0"/>
          </p:cNvCxnSpPr>
          <p:nvPr/>
        </p:nvCxnSpPr>
        <p:spPr>
          <a:xfrm rot="5400000">
            <a:off x="5054207" y="4304116"/>
            <a:ext cx="214314" cy="357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>
            <a:stCxn id="17" idx="2"/>
            <a:endCxn id="39" idx="0"/>
          </p:cNvCxnSpPr>
          <p:nvPr/>
        </p:nvCxnSpPr>
        <p:spPr>
          <a:xfrm rot="5400000">
            <a:off x="3694504" y="4301735"/>
            <a:ext cx="214314" cy="4048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Нашивка 45"/>
          <p:cNvSpPr/>
          <p:nvPr/>
        </p:nvSpPr>
        <p:spPr>
          <a:xfrm>
            <a:off x="7215206" y="4572008"/>
            <a:ext cx="500066" cy="428628"/>
          </a:xfrm>
          <a:prstGeom prst="chevron">
            <a:avLst>
              <a:gd name="adj" fmla="val 9610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6072198" y="1357298"/>
            <a:ext cx="1285884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7643834" y="1357298"/>
            <a:ext cx="1285884" cy="28575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760" name="Picture 16" descr="http://cs.pikabu.ru/post_img/2013/05/10/0/1368131865_418692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1500174"/>
            <a:ext cx="1143008" cy="389376"/>
          </a:xfrm>
          <a:prstGeom prst="rect">
            <a:avLst/>
          </a:prstGeom>
          <a:noFill/>
        </p:spPr>
      </p:pic>
      <p:pic>
        <p:nvPicPr>
          <p:cNvPr id="53" name="Picture 16" descr="http://cs.pikabu.ru/post_img/2013/05/10/0/1368131865_418692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071678"/>
            <a:ext cx="1143008" cy="389376"/>
          </a:xfrm>
          <a:prstGeom prst="rect">
            <a:avLst/>
          </a:prstGeom>
          <a:noFill/>
        </p:spPr>
      </p:pic>
      <p:pic>
        <p:nvPicPr>
          <p:cNvPr id="54" name="Picture 16" descr="http://cs.pikabu.ru/post_img/2013/05/10/0/1368131865_418692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2643182"/>
            <a:ext cx="1143008" cy="389376"/>
          </a:xfrm>
          <a:prstGeom prst="rect">
            <a:avLst/>
          </a:prstGeom>
          <a:noFill/>
        </p:spPr>
      </p:pic>
      <p:pic>
        <p:nvPicPr>
          <p:cNvPr id="55" name="Picture 16" descr="http://cs.pikabu.ru/post_img/2013/05/10/0/1368131865_418692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143248"/>
            <a:ext cx="1143008" cy="389376"/>
          </a:xfrm>
          <a:prstGeom prst="rect">
            <a:avLst/>
          </a:prstGeom>
          <a:noFill/>
        </p:spPr>
      </p:pic>
      <p:pic>
        <p:nvPicPr>
          <p:cNvPr id="56" name="Picture 16" descr="http://cs.pikabu.ru/post_img/2013/05/10/0/1368131865_418692015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43636" y="3714752"/>
            <a:ext cx="1143008" cy="389376"/>
          </a:xfrm>
          <a:prstGeom prst="rect">
            <a:avLst/>
          </a:prstGeom>
          <a:noFill/>
        </p:spPr>
      </p:pic>
      <p:pic>
        <p:nvPicPr>
          <p:cNvPr id="31764" name="Picture 20" descr="http://kulinarochki.ru/wp-content/uploads/2010/03/sinor-pomidor.jpg"/>
          <p:cNvPicPr>
            <a:picLocks noChangeAspect="1" noChangeArrowheads="1"/>
          </p:cNvPicPr>
          <p:nvPr/>
        </p:nvPicPr>
        <p:blipFill>
          <a:blip r:embed="rId8" cstate="print"/>
          <a:srcRect l="9000" t="6000" r="6999" b="15999"/>
          <a:stretch>
            <a:fillRect/>
          </a:stretch>
        </p:blipFill>
        <p:spPr bwMode="auto">
          <a:xfrm>
            <a:off x="7786710" y="1428736"/>
            <a:ext cx="917672" cy="852124"/>
          </a:xfrm>
          <a:prstGeom prst="rect">
            <a:avLst/>
          </a:prstGeom>
          <a:noFill/>
        </p:spPr>
      </p:pic>
      <p:pic>
        <p:nvPicPr>
          <p:cNvPr id="58" name="Picture 20" descr="http://kulinarochki.ru/wp-content/uploads/2010/03/sinor-pomidor.jpg"/>
          <p:cNvPicPr>
            <a:picLocks noChangeAspect="1" noChangeArrowheads="1"/>
          </p:cNvPicPr>
          <p:nvPr/>
        </p:nvPicPr>
        <p:blipFill>
          <a:blip r:embed="rId8" cstate="print"/>
          <a:srcRect l="9000" t="6000" r="6999" b="15999"/>
          <a:stretch>
            <a:fillRect/>
          </a:stretch>
        </p:blipFill>
        <p:spPr bwMode="auto">
          <a:xfrm>
            <a:off x="7786710" y="2357430"/>
            <a:ext cx="917672" cy="852124"/>
          </a:xfrm>
          <a:prstGeom prst="rect">
            <a:avLst/>
          </a:prstGeom>
          <a:noFill/>
        </p:spPr>
      </p:pic>
      <p:pic>
        <p:nvPicPr>
          <p:cNvPr id="59" name="Picture 20" descr="http://kulinarochki.ru/wp-content/uploads/2010/03/sinor-pomidor.jpg"/>
          <p:cNvPicPr>
            <a:picLocks noChangeAspect="1" noChangeArrowheads="1"/>
          </p:cNvPicPr>
          <p:nvPr/>
        </p:nvPicPr>
        <p:blipFill>
          <a:blip r:embed="rId8" cstate="print"/>
          <a:srcRect l="9000" t="6000" r="6999" b="15999"/>
          <a:stretch>
            <a:fillRect/>
          </a:stretch>
        </p:blipFill>
        <p:spPr bwMode="auto">
          <a:xfrm>
            <a:off x="7786710" y="3286124"/>
            <a:ext cx="917672" cy="852124"/>
          </a:xfrm>
          <a:prstGeom prst="rect">
            <a:avLst/>
          </a:prstGeom>
          <a:noFill/>
        </p:spPr>
      </p:pic>
      <p:sp>
        <p:nvSpPr>
          <p:cNvPr id="60" name="Скругленный прямоугольник 59"/>
          <p:cNvSpPr/>
          <p:nvPr/>
        </p:nvSpPr>
        <p:spPr>
          <a:xfrm>
            <a:off x="7929586" y="4500570"/>
            <a:ext cx="5715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3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6357950" y="4500570"/>
            <a:ext cx="571504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FFC000"/>
                </a:solidFill>
              </a:rPr>
              <a:t>5</a:t>
            </a:r>
            <a:endParaRPr lang="ru-RU" sz="4000" dirty="0">
              <a:solidFill>
                <a:srgbClr val="FFC000"/>
              </a:solidFill>
            </a:endParaRPr>
          </a:p>
        </p:txBody>
      </p:sp>
      <p:sp>
        <p:nvSpPr>
          <p:cNvPr id="62" name="Равно 61"/>
          <p:cNvSpPr/>
          <p:nvPr/>
        </p:nvSpPr>
        <p:spPr>
          <a:xfrm>
            <a:off x="4071934" y="4572008"/>
            <a:ext cx="714380" cy="357190"/>
          </a:xfrm>
          <a:prstGeom prst="mathEqual">
            <a:avLst>
              <a:gd name="adj1" fmla="val 23520"/>
              <a:gd name="adj2" fmla="val 302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3428992" y="1357298"/>
            <a:ext cx="1928826" cy="500066"/>
          </a:xfrm>
          <a:prstGeom prst="roundRect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5" name="Нашивка 64"/>
          <p:cNvSpPr/>
          <p:nvPr/>
        </p:nvSpPr>
        <p:spPr>
          <a:xfrm>
            <a:off x="3500430" y="1428736"/>
            <a:ext cx="428628" cy="285752"/>
          </a:xfrm>
          <a:prstGeom prst="chevron">
            <a:avLst>
              <a:gd name="adj" fmla="val 99447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6" name="Нашивка 65"/>
          <p:cNvSpPr/>
          <p:nvPr/>
        </p:nvSpPr>
        <p:spPr>
          <a:xfrm flipH="1">
            <a:off x="4000496" y="1428736"/>
            <a:ext cx="428628" cy="285752"/>
          </a:xfrm>
          <a:prstGeom prst="chevron">
            <a:avLst>
              <a:gd name="adj" fmla="val 95592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67" name="Равно 66"/>
          <p:cNvSpPr/>
          <p:nvPr/>
        </p:nvSpPr>
        <p:spPr>
          <a:xfrm>
            <a:off x="4500562" y="1285860"/>
            <a:ext cx="714380" cy="633418"/>
          </a:xfrm>
          <a:prstGeom prst="mathEqual">
            <a:avLst>
              <a:gd name="adj1" fmla="val 18302"/>
              <a:gd name="adj2" fmla="val 9394"/>
            </a:avLst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cxnSp>
        <p:nvCxnSpPr>
          <p:cNvPr id="69" name="Прямая соединительная линия 68"/>
          <p:cNvCxnSpPr>
            <a:stCxn id="49" idx="2"/>
            <a:endCxn id="60" idx="0"/>
          </p:cNvCxnSpPr>
          <p:nvPr/>
        </p:nvCxnSpPr>
        <p:spPr>
          <a:xfrm rot="5400000">
            <a:off x="8108181" y="4321975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Прямая соединительная линия 71"/>
          <p:cNvCxnSpPr>
            <a:stCxn id="48" idx="2"/>
            <a:endCxn id="61" idx="0"/>
          </p:cNvCxnSpPr>
          <p:nvPr/>
        </p:nvCxnSpPr>
        <p:spPr>
          <a:xfrm rot="5400000">
            <a:off x="6536545" y="4321975"/>
            <a:ext cx="285752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  <p:bldP spid="39" grpId="0" animBg="1"/>
      <p:bldP spid="40" grpId="0" animBg="1"/>
      <p:bldP spid="46" grpId="0" animBg="1"/>
      <p:bldP spid="60" grpId="0" animBg="1"/>
      <p:bldP spid="61" grpId="0" animBg="1"/>
      <p:bldP spid="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91680" y="188640"/>
            <a:ext cx="5724128" cy="76470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2060"/>
                </a:solidFill>
              </a:rPr>
              <a:t>Реши примеры.</a:t>
            </a:r>
            <a:endParaRPr lang="ru-RU" sz="6000" dirty="0">
              <a:solidFill>
                <a:srgbClr val="002060"/>
              </a:solidFill>
            </a:endParaRPr>
          </a:p>
        </p:txBody>
      </p:sp>
      <p:pic>
        <p:nvPicPr>
          <p:cNvPr id="32770" name="Picture 2" descr="http://getchip.net/wp-content/uploads/102-bender_eyes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357430"/>
            <a:ext cx="285752" cy="289469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Picture 2" descr="http://getchip.net/wp-content/uploads/102-bender_eye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357298"/>
            <a:ext cx="285752" cy="293187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2" descr="http://getchip.net/wp-content/uploads/102-bender_eyes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500174"/>
            <a:ext cx="285752" cy="293187"/>
          </a:xfrm>
          <a:prstGeom prst="roundRect">
            <a:avLst>
              <a:gd name="adj" fmla="val 5000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2774" name="Picture 6" descr="http://psdmania.ru/uploads/posts/2012-04/thumbs/1333334165_01.jpg"/>
          <p:cNvPicPr>
            <a:picLocks noChangeAspect="1" noChangeArrowheads="1"/>
          </p:cNvPicPr>
          <p:nvPr/>
        </p:nvPicPr>
        <p:blipFill>
          <a:blip r:embed="rId4" cstate="print"/>
          <a:srcRect l="7006" t="907" r="11895" b="11235"/>
          <a:stretch>
            <a:fillRect/>
          </a:stretch>
        </p:blipFill>
        <p:spPr bwMode="auto">
          <a:xfrm>
            <a:off x="0" y="1142984"/>
            <a:ext cx="989141" cy="107157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2776" name="Picture 8" descr="http://89.img.avito.st/640x480/2451215589.jpg"/>
          <p:cNvPicPr>
            <a:picLocks noChangeAspect="1" noChangeArrowheads="1"/>
          </p:cNvPicPr>
          <p:nvPr/>
        </p:nvPicPr>
        <p:blipFill>
          <a:blip r:embed="rId5" cstate="print"/>
          <a:srcRect l="4702" t="3125" b="7812"/>
          <a:stretch>
            <a:fillRect/>
          </a:stretch>
        </p:blipFill>
        <p:spPr bwMode="auto">
          <a:xfrm>
            <a:off x="1142976" y="1928802"/>
            <a:ext cx="1285884" cy="9041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142844" y="3071810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2+3=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14414" y="3071810"/>
            <a:ext cx="35719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42844" y="3643314"/>
            <a:ext cx="257176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3+2=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42844" y="4286256"/>
            <a:ext cx="20002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5-2=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2844" y="5000636"/>
            <a:ext cx="18573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5-3=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357290" y="3643314"/>
            <a:ext cx="42862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85852" y="4357694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3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85852" y="5072074"/>
            <a:ext cx="4286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2</a:t>
            </a:r>
            <a:endParaRPr lang="ru-RU" sz="4000" dirty="0">
              <a:solidFill>
                <a:srgbClr val="0070C0"/>
              </a:solidFill>
            </a:endParaRPr>
          </a:p>
        </p:txBody>
      </p:sp>
      <p:pic>
        <p:nvPicPr>
          <p:cNvPr id="32780" name="Picture 12" descr="http://myjane.ru/data/cache/2015feb/13/16/369046_52073nothumb500.jpg"/>
          <p:cNvPicPr>
            <a:picLocks noChangeAspect="1" noChangeArrowheads="1"/>
          </p:cNvPicPr>
          <p:nvPr/>
        </p:nvPicPr>
        <p:blipFill>
          <a:blip r:embed="rId6" cstate="print"/>
          <a:srcRect l="10627" t="55852" r="37753" b="4255"/>
          <a:stretch>
            <a:fillRect/>
          </a:stretch>
        </p:blipFill>
        <p:spPr bwMode="auto">
          <a:xfrm>
            <a:off x="3357554" y="2143116"/>
            <a:ext cx="971557" cy="571504"/>
          </a:xfrm>
          <a:prstGeom prst="rect">
            <a:avLst/>
          </a:prstGeom>
          <a:noFill/>
        </p:spPr>
      </p:pic>
      <p:pic>
        <p:nvPicPr>
          <p:cNvPr id="32784" name="Picture 16" descr="http://ic.pics.livejournal.com/jimdoors58/66114328/161193/161193_300.jpg"/>
          <p:cNvPicPr>
            <a:picLocks noChangeAspect="1" noChangeArrowheads="1"/>
          </p:cNvPicPr>
          <p:nvPr/>
        </p:nvPicPr>
        <p:blipFill>
          <a:blip r:embed="rId7" cstate="print"/>
          <a:srcRect t="15000" r="4999" b="14999"/>
          <a:stretch>
            <a:fillRect/>
          </a:stretch>
        </p:blipFill>
        <p:spPr bwMode="auto">
          <a:xfrm>
            <a:off x="4500562" y="2143116"/>
            <a:ext cx="785818" cy="579024"/>
          </a:xfrm>
          <a:prstGeom prst="rect">
            <a:avLst/>
          </a:prstGeom>
          <a:noFill/>
        </p:spPr>
      </p:pic>
      <p:pic>
        <p:nvPicPr>
          <p:cNvPr id="32782" name="Picture 14" descr="http://www.souls-mind.ucoz.ru/Articles_1/4H14_white.jpg"/>
          <p:cNvPicPr>
            <a:picLocks noChangeAspect="1" noChangeArrowheads="1"/>
          </p:cNvPicPr>
          <p:nvPr/>
        </p:nvPicPr>
        <p:blipFill>
          <a:blip r:embed="rId8" cstate="print"/>
          <a:srcRect l="16867" t="3434" r="5713"/>
          <a:stretch>
            <a:fillRect/>
          </a:stretch>
        </p:blipFill>
        <p:spPr bwMode="auto">
          <a:xfrm>
            <a:off x="3857620" y="1214422"/>
            <a:ext cx="1117953" cy="928694"/>
          </a:xfrm>
          <a:prstGeom prst="rect">
            <a:avLst/>
          </a:prstGeom>
          <a:noFill/>
        </p:spPr>
      </p:pic>
      <p:sp>
        <p:nvSpPr>
          <p:cNvPr id="21" name="TextBox 20"/>
          <p:cNvSpPr txBox="1"/>
          <p:nvPr/>
        </p:nvSpPr>
        <p:spPr>
          <a:xfrm>
            <a:off x="3428992" y="2857496"/>
            <a:ext cx="12858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2+1=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428992" y="3500438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1+2=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428992" y="4071942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3-2=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428992" y="4643446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3-1=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500562" y="2857496"/>
            <a:ext cx="3571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3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00562" y="3500438"/>
            <a:ext cx="6429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3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572000" y="4071942"/>
            <a:ext cx="71438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1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500562" y="4643446"/>
            <a:ext cx="8572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2</a:t>
            </a:r>
            <a:endParaRPr lang="ru-RU" sz="4800" dirty="0">
              <a:solidFill>
                <a:srgbClr val="0070C0"/>
              </a:solidFill>
            </a:endParaRPr>
          </a:p>
        </p:txBody>
      </p:sp>
      <p:pic>
        <p:nvPicPr>
          <p:cNvPr id="32786" name="Picture 18" descr="http://volno.baranovichi.edu.by/sm_full.aspx?guid=627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 rot="854757">
            <a:off x="6331877" y="1375095"/>
            <a:ext cx="857256" cy="1056417"/>
          </a:xfrm>
          <a:prstGeom prst="rect">
            <a:avLst/>
          </a:prstGeom>
          <a:noFill/>
        </p:spPr>
      </p:pic>
      <p:pic>
        <p:nvPicPr>
          <p:cNvPr id="32788" name="Picture 20" descr="http://cdn2.top-shop.ru/f0/25/normal_bfdc75c62cc7934abd6f0660705e25f0.jpg"/>
          <p:cNvPicPr>
            <a:picLocks noChangeAspect="1" noChangeArrowheads="1"/>
          </p:cNvPicPr>
          <p:nvPr/>
        </p:nvPicPr>
        <p:blipFill>
          <a:blip r:embed="rId10" cstate="print"/>
          <a:srcRect r="55882"/>
          <a:stretch>
            <a:fillRect/>
          </a:stretch>
        </p:blipFill>
        <p:spPr bwMode="auto">
          <a:xfrm rot="745002">
            <a:off x="8468994" y="1242550"/>
            <a:ext cx="378198" cy="1071553"/>
          </a:xfrm>
          <a:prstGeom prst="rect">
            <a:avLst/>
          </a:prstGeom>
          <a:noFill/>
        </p:spPr>
      </p:pic>
      <p:pic>
        <p:nvPicPr>
          <p:cNvPr id="32790" name="Picture 22" descr="http://i-tiler.ru/image/cache/data/%D0%B0%D0%BA%D1%81%D0%B5%D1%81%D1%81%D1%83%D0%B0%D1%80%D1%8B/%D0%BA%D0%B0%D1%80%D0%B0%D0%BD%D0%B4%D0%B0%D1%88%2080936-250x250.pn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7715272" y="1357298"/>
            <a:ext cx="809614" cy="809614"/>
          </a:xfrm>
          <a:prstGeom prst="rect">
            <a:avLst/>
          </a:prstGeom>
          <a:noFill/>
        </p:spPr>
      </p:pic>
      <p:pic>
        <p:nvPicPr>
          <p:cNvPr id="32792" name="Picture 24" descr="http://getpen.ru/staedtler-textsurfer-dry-green/big/785/1.jpg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8001024" y="2500306"/>
            <a:ext cx="929442" cy="609580"/>
          </a:xfrm>
          <a:prstGeom prst="rect">
            <a:avLst/>
          </a:prstGeom>
          <a:noFill/>
        </p:spPr>
      </p:pic>
      <p:pic>
        <p:nvPicPr>
          <p:cNvPr id="32794" name="Picture 26" descr="http://static.my-shop.ru/product/2/144/1437970.jpg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429520" y="2000240"/>
            <a:ext cx="857256" cy="561503"/>
          </a:xfrm>
          <a:prstGeom prst="rect">
            <a:avLst/>
          </a:prstGeom>
          <a:noFill/>
        </p:spPr>
      </p:pic>
      <p:sp>
        <p:nvSpPr>
          <p:cNvPr id="34" name="TextBox 33"/>
          <p:cNvSpPr txBox="1"/>
          <p:nvPr/>
        </p:nvSpPr>
        <p:spPr>
          <a:xfrm>
            <a:off x="6286512" y="2786058"/>
            <a:ext cx="121444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1+4=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86512" y="3429000"/>
            <a:ext cx="15001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4+1=</a:t>
            </a: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286512" y="4071942"/>
            <a:ext cx="121444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5-1=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286512" y="4714884"/>
            <a:ext cx="13098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5-4=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7429520" y="2786058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429520" y="3429000"/>
            <a:ext cx="92869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5</a:t>
            </a:r>
            <a:endParaRPr lang="ru-RU" sz="4400" dirty="0">
              <a:solidFill>
                <a:srgbClr val="0070C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429520" y="4000504"/>
            <a:ext cx="6429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4</a:t>
            </a:r>
            <a:endParaRPr lang="ru-RU" sz="4800" dirty="0">
              <a:solidFill>
                <a:srgbClr val="0070C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7380312" y="4725144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1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25" grpId="0"/>
      <p:bldP spid="26" grpId="0"/>
      <p:bldP spid="27" grpId="0"/>
      <p:bldP spid="28" grpId="0"/>
      <p:bldP spid="38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002060"/>
                </a:solidFill>
              </a:rPr>
              <a:t>Молодцы.</a:t>
            </a:r>
            <a:endParaRPr lang="ru-RU" sz="8000" dirty="0">
              <a:solidFill>
                <a:srgbClr val="002060"/>
              </a:solidFill>
            </a:endParaRPr>
          </a:p>
        </p:txBody>
      </p:sp>
      <p:pic>
        <p:nvPicPr>
          <p:cNvPr id="1028" name="Picture 4" descr="http://gif-animated.ru/images/smile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1340768"/>
            <a:ext cx="6816757" cy="5112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788</TotalTime>
  <Words>147</Words>
  <Application>Microsoft Office PowerPoint</Application>
  <PresentationFormat>Экран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Начальная</vt:lpstr>
      <vt:lpstr>Повторение чисел от 1 до 5(ч.2).</vt:lpstr>
      <vt:lpstr>Сосчитай ягоды.</vt:lpstr>
      <vt:lpstr> </vt:lpstr>
      <vt:lpstr>Засели домики числами.</vt:lpstr>
      <vt:lpstr>Расставь времена года по порядку.</vt:lpstr>
      <vt:lpstr>Сравни.</vt:lpstr>
      <vt:lpstr>Реши примеры.</vt:lpstr>
      <vt:lpstr>Молодцы.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админ</cp:lastModifiedBy>
  <cp:revision>79</cp:revision>
  <dcterms:created xsi:type="dcterms:W3CDTF">2017-01-22T09:13:55Z</dcterms:created>
  <dcterms:modified xsi:type="dcterms:W3CDTF">2018-03-15T14:00:23Z</dcterms:modified>
</cp:coreProperties>
</file>