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0385A-87B5-4450-B977-EE68EA27D804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CEE48A-E401-4BA5-928A-31A0F9BFEA0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0385A-87B5-4450-B977-EE68EA27D804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EE48A-E401-4BA5-928A-31A0F9BFEA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0385A-87B5-4450-B977-EE68EA27D804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EE48A-E401-4BA5-928A-31A0F9BFEA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0385A-87B5-4450-B977-EE68EA27D804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CEE48A-E401-4BA5-928A-31A0F9BFEA05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0385A-87B5-4450-B977-EE68EA27D804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CEE48A-E401-4BA5-928A-31A0F9BFEA0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0385A-87B5-4450-B977-EE68EA27D804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CEE48A-E401-4BA5-928A-31A0F9BFEA0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0385A-87B5-4450-B977-EE68EA27D804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CEE48A-E401-4BA5-928A-31A0F9BFEA05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0385A-87B5-4450-B977-EE68EA27D804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CEE48A-E401-4BA5-928A-31A0F9BFEA0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0385A-87B5-4450-B977-EE68EA27D804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CEE48A-E401-4BA5-928A-31A0F9BFEA0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0385A-87B5-4450-B977-EE68EA27D804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CEE48A-E401-4BA5-928A-31A0F9BFEA0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0385A-87B5-4450-B977-EE68EA27D804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CEE48A-E401-4BA5-928A-31A0F9BFEA05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76C0385A-87B5-4450-B977-EE68EA27D804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9DCEE48A-E401-4BA5-928A-31A0F9BFEA05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6503687" cy="576064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3300" dirty="0" smtClean="0"/>
              <a:t>Михаил Афанасьевич Булгаков</a:t>
            </a:r>
            <a:endParaRPr lang="ru-RU" sz="33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79912" y="1340768"/>
            <a:ext cx="4024536" cy="1512168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Михаил Афанасьевич Булгаков (1891 – 1940) – русский писатель, драматург, режиссер, один из лучших авторов первой половины ХХ века. Создатель гениального романа «Мастер и Маргарита».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268760"/>
            <a:ext cx="3024336" cy="4096601"/>
          </a:xfrm>
          <a:prstGeom prst="rect">
            <a:avLst/>
          </a:prstGeom>
        </p:spPr>
      </p:pic>
      <p:sp>
        <p:nvSpPr>
          <p:cNvPr id="7" name="Управляющая кнопка: настраиваемая 6">
            <a:hlinkClick r:id="" action="ppaction://hlinkshowjump?jump=nextslide" highlightClick="1"/>
          </p:cNvPr>
          <p:cNvSpPr/>
          <p:nvPr/>
        </p:nvSpPr>
        <p:spPr>
          <a:xfrm>
            <a:off x="4154348" y="3068960"/>
            <a:ext cx="3802028" cy="50405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255162" y="3068960"/>
            <a:ext cx="36004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effectLst/>
                <a:latin typeface="ArbatC" pitchFamily="2" charset="0"/>
              </a:rPr>
              <a:t>Детство и образование</a:t>
            </a: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endParaRPr lang="ru-RU" dirty="0"/>
          </a:p>
        </p:txBody>
      </p:sp>
      <p:sp>
        <p:nvSpPr>
          <p:cNvPr id="8" name="Управляющая кнопка: настраиваемая 7">
            <a:hlinkClick r:id="rId3" action="ppaction://hlinksldjump" highlightClick="1"/>
          </p:cNvPr>
          <p:cNvSpPr/>
          <p:nvPr/>
        </p:nvSpPr>
        <p:spPr>
          <a:xfrm>
            <a:off x="4154348" y="3645024"/>
            <a:ext cx="3802028" cy="50405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326792" y="3649540"/>
            <a:ext cx="3791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batC" pitchFamily="2" charset="0"/>
              </a:rPr>
              <a:t>Врачебная практика</a:t>
            </a:r>
            <a:endParaRPr lang="ru-RU" sz="2000" dirty="0">
              <a:latin typeface="ArbatC" pitchFamily="2" charset="0"/>
            </a:endParaRPr>
          </a:p>
        </p:txBody>
      </p:sp>
      <p:sp>
        <p:nvSpPr>
          <p:cNvPr id="10" name="Управляющая кнопка: настраиваемая 9">
            <a:hlinkClick r:id="rId4" action="ppaction://hlinksldjump" highlightClick="1"/>
          </p:cNvPr>
          <p:cNvSpPr/>
          <p:nvPr/>
        </p:nvSpPr>
        <p:spPr>
          <a:xfrm>
            <a:off x="4154348" y="4221088"/>
            <a:ext cx="3802028" cy="50405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4255162" y="4119173"/>
            <a:ext cx="38020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batC" pitchFamily="2" charset="0"/>
              </a:rPr>
              <a:t>Москва. Начало творческого пути</a:t>
            </a:r>
            <a:endParaRPr lang="ru-RU" sz="2000" dirty="0">
              <a:latin typeface="ArbatC" pitchFamily="2" charset="0"/>
            </a:endParaRPr>
          </a:p>
        </p:txBody>
      </p:sp>
      <p:sp>
        <p:nvSpPr>
          <p:cNvPr id="12" name="Управляющая кнопка: настраиваемая 11">
            <a:hlinkClick r:id="rId5" action="ppaction://hlinksldjump" highlightClick="1"/>
          </p:cNvPr>
          <p:cNvSpPr/>
          <p:nvPr/>
        </p:nvSpPr>
        <p:spPr>
          <a:xfrm>
            <a:off x="4154348" y="4782104"/>
            <a:ext cx="3802028" cy="53830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4255162" y="4782104"/>
            <a:ext cx="35139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batC" pitchFamily="2" charset="0"/>
              </a:rPr>
              <a:t>Зрелое творчество </a:t>
            </a:r>
            <a:endParaRPr lang="ru-RU" sz="2000" dirty="0">
              <a:latin typeface="ArbatC" pitchFamily="2" charset="0"/>
            </a:endParaRPr>
          </a:p>
        </p:txBody>
      </p:sp>
      <p:sp>
        <p:nvSpPr>
          <p:cNvPr id="14" name="Управляющая кнопка: настраиваемая 13">
            <a:hlinkClick r:id="rId6" action="ppaction://hlinksldjump" highlightClick="1"/>
          </p:cNvPr>
          <p:cNvSpPr/>
          <p:nvPr/>
        </p:nvSpPr>
        <p:spPr>
          <a:xfrm>
            <a:off x="4154348" y="5374197"/>
            <a:ext cx="3802028" cy="503075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4255162" y="5374197"/>
            <a:ext cx="37012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batC" pitchFamily="2" charset="0"/>
              </a:rPr>
              <a:t>Последние годы</a:t>
            </a:r>
            <a:endParaRPr lang="ru-RU" sz="2000" dirty="0">
              <a:latin typeface="ArbatC" pitchFamily="2" charset="0"/>
            </a:endParaRPr>
          </a:p>
        </p:txBody>
      </p:sp>
      <p:sp>
        <p:nvSpPr>
          <p:cNvPr id="16" name="Управляющая кнопка: настраиваемая 15">
            <a:hlinkClick r:id="rId7" action="ppaction://hlinksldjump" highlightClick="1"/>
          </p:cNvPr>
          <p:cNvSpPr/>
          <p:nvPr/>
        </p:nvSpPr>
        <p:spPr>
          <a:xfrm>
            <a:off x="4154348" y="5949280"/>
            <a:ext cx="3802028" cy="50405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4255162" y="5975320"/>
            <a:ext cx="37012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batC" pitchFamily="2" charset="0"/>
              </a:rPr>
              <a:t>Мастер и Маргарита</a:t>
            </a:r>
            <a:endParaRPr lang="ru-RU" sz="2000" dirty="0">
              <a:latin typeface="ArbatC" pitchFamily="2" charset="0"/>
            </a:endParaRPr>
          </a:p>
        </p:txBody>
      </p:sp>
      <p:sp>
        <p:nvSpPr>
          <p:cNvPr id="18" name="Управляющая кнопка: настраиваемая 17">
            <a:hlinkClick r:id="rId8" action="ppaction://hlinksldjump" highlightClick="1"/>
          </p:cNvPr>
          <p:cNvSpPr/>
          <p:nvPr/>
        </p:nvSpPr>
        <p:spPr>
          <a:xfrm>
            <a:off x="503548" y="5949280"/>
            <a:ext cx="3384376" cy="50405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624769" y="5847365"/>
            <a:ext cx="3384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batC" pitchFamily="2" charset="0"/>
              </a:rPr>
              <a:t>Интересные факты из жизни </a:t>
            </a:r>
            <a:endParaRPr lang="ru-RU" sz="2000" dirty="0">
              <a:latin typeface="ArbatC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765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31640" y="908720"/>
            <a:ext cx="6192688" cy="864096"/>
          </a:xfrm>
        </p:spPr>
        <p:txBody>
          <a:bodyPr/>
          <a:lstStyle/>
          <a:p>
            <a:r>
              <a:rPr lang="ru-RU" dirty="0">
                <a:effectLst/>
                <a:latin typeface="AGUniversityCyr-Oblique" panose="020B7200000000000000" pitchFamily="34" charset="0"/>
              </a:rPr>
              <a:t>Детство и образование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1196752"/>
            <a:ext cx="352839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Михаил Булгаков родился 3 (15) мая 1891 года в Киеве в семье преподавателя духовной академии Афанасия Ивановича Булгакова. С 1901 года будущий писатель получал начальное образование в Первой Киевской гимназии. В 1909 году поступил в Киевский университет на медицинский факультет. На втором курсе, в 1913 году, Михаил Афанасьевич женился на Татьяне Лаппе.</a:t>
            </a:r>
          </a:p>
        </p:txBody>
      </p:sp>
      <p:pic>
        <p:nvPicPr>
          <p:cNvPr id="1026" name="Picture 2" descr="http://mognovse.ru/mogno/850/849650/849650_html_m11c164bc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124744"/>
            <a:ext cx="1800200" cy="2700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24smi.org/public/media/resize/660x-/celebrity/2016/05/12/1463065283-celeb_img_Non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772816"/>
            <a:ext cx="2160240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www.litres.ru/static/bookimages/20/78/57/20785700.bin.dir/h/i_00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789040"/>
            <a:ext cx="2232248" cy="2240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239831" y="6029465"/>
            <a:ext cx="23762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ndantino script" panose="02000400000000000000" pitchFamily="2" charset="0"/>
              </a:rPr>
              <a:t>Татьяна Лаппа</a:t>
            </a:r>
            <a:r>
              <a:rPr lang="ru-RU" sz="2400" dirty="0" smtClean="0"/>
              <a:t>.</a:t>
            </a:r>
          </a:p>
          <a:p>
            <a:endParaRPr lang="ru-RU" dirty="0"/>
          </a:p>
        </p:txBody>
      </p:sp>
      <p:sp>
        <p:nvSpPr>
          <p:cNvPr id="7" name="Управляющая кнопка: домой 6">
            <a:hlinkClick r:id="" action="ppaction://hlinkshowjump?jump=firstslide" highlightClick="1"/>
          </p:cNvPr>
          <p:cNvSpPr/>
          <p:nvPr/>
        </p:nvSpPr>
        <p:spPr>
          <a:xfrm>
            <a:off x="8316416" y="6182773"/>
            <a:ext cx="504056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0733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196752"/>
            <a:ext cx="5256584" cy="4680520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Окончив в 1916 году университет, Булгаков устроился на работу в один из киевских госпиталей. Летом 1916 года его направили в село Никольское Смоленской губернии. В краткой биографии Булгакова нельзя не упомянуть, что в этот период писатель пристрастился к морфию, но благодаря стараниям жены смог победить зависимость.</a:t>
            </a:r>
          </a:p>
          <a:p>
            <a:endParaRPr lang="ru-RU" dirty="0"/>
          </a:p>
          <a:p>
            <a:r>
              <a:rPr lang="ru-RU" dirty="0"/>
              <a:t>Во время гражданской войны в 1919 году Булгаков был мобилизован как военный врач в армию Украинской Народной республики, а затем в армию Южной России. В 1920 году Михаил Афанасьевич заболел тифом, поэтому не смог покинуть страну с Добровольческой армией.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75656" y="22628"/>
            <a:ext cx="5810984" cy="1066056"/>
          </a:xfrm>
        </p:spPr>
        <p:txBody>
          <a:bodyPr/>
          <a:lstStyle/>
          <a:p>
            <a:r>
              <a:rPr lang="ru-RU" dirty="0">
                <a:effectLst/>
                <a:latin typeface="AGUniversityCyr-Oblique" panose="020B7200000000000000" pitchFamily="34" charset="0"/>
              </a:rPr>
              <a:t>Врачебная практика</a:t>
            </a:r>
          </a:p>
        </p:txBody>
      </p:sp>
      <p:pic>
        <p:nvPicPr>
          <p:cNvPr id="2050" name="Picture 2" descr="https://image.jimcdn.com/app/cms/image/transf/none/path/s9105dfc4f00d6081/image/ie9724d37db8c05a0/version/1368390167/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268760"/>
            <a:ext cx="2788301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580112" y="5438231"/>
            <a:ext cx="28739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ndantino script" panose="02000400000000000000" pitchFamily="2" charset="0"/>
              </a:rPr>
              <a:t>М. А. Булгаков, студент-медик, в военном госпитале в группе раненых. Саратов. Фото 1914</a:t>
            </a:r>
            <a:endParaRPr lang="ru-RU" sz="2000" dirty="0">
              <a:latin typeface="Andantino script" panose="02000400000000000000" pitchFamily="2" charset="0"/>
            </a:endParaRPr>
          </a:p>
        </p:txBody>
      </p:sp>
      <p:sp>
        <p:nvSpPr>
          <p:cNvPr id="5" name="Управляющая кнопка: домой 4">
            <a:hlinkClick r:id="" action="ppaction://hlinkshowjump?jump=firstslide" highlightClick="1"/>
          </p:cNvPr>
          <p:cNvSpPr/>
          <p:nvPr/>
        </p:nvSpPr>
        <p:spPr>
          <a:xfrm>
            <a:off x="8454024" y="6381328"/>
            <a:ext cx="438456" cy="3803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082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340768"/>
            <a:ext cx="4104456" cy="5184576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effectLst/>
              </a:rPr>
              <a:t>В 1921 году Булгаков переезжает в Москву. Он активно занимается литературной деятельностью, начинает сотрудничать со многими периодическими изданиями Москвы – «Гудок», «Рабочий» и др., принимает участие в заседаниях литературных кружков. В 1923 году Михаил Афанасьевич вступает во Всероссийский Союз писателей, в котором также состояли А. Волынский, Ф. </a:t>
            </a:r>
            <a:r>
              <a:rPr lang="ru-RU" dirty="0" smtClean="0">
                <a:effectLst/>
              </a:rPr>
              <a:t>Сологуб, Николай Гумилев,</a:t>
            </a:r>
            <a:r>
              <a:rPr lang="ru-RU" dirty="0">
                <a:effectLst/>
              </a:rPr>
              <a:t> </a:t>
            </a:r>
            <a:r>
              <a:rPr lang="ru-RU" dirty="0" smtClean="0">
                <a:effectLst/>
              </a:rPr>
              <a:t>Корней Чуковский,</a:t>
            </a:r>
            <a:r>
              <a:rPr lang="ru-RU" dirty="0">
                <a:effectLst/>
              </a:rPr>
              <a:t> </a:t>
            </a:r>
            <a:r>
              <a:rPr lang="ru-RU" dirty="0" smtClean="0">
                <a:effectLst/>
              </a:rPr>
              <a:t>Александр Блок.</a:t>
            </a:r>
            <a:endParaRPr lang="ru-RU" dirty="0">
              <a:effectLst/>
            </a:endParaRPr>
          </a:p>
          <a:p>
            <a:r>
              <a:rPr lang="ru-RU" dirty="0">
                <a:effectLst/>
              </a:rPr>
              <a:t>В 1924 году Булгаков развелся со своей первой женой, и уже через год, в 1925 году, женился на Любови Белозерской.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188640"/>
            <a:ext cx="7853496" cy="922040"/>
          </a:xfrm>
        </p:spPr>
        <p:txBody>
          <a:bodyPr/>
          <a:lstStyle/>
          <a:p>
            <a:r>
              <a:rPr lang="ru-RU" sz="4400" dirty="0">
                <a:latin typeface="AGUniversityCyr-Oblique" panose="020B7200000000000000" pitchFamily="34" charset="0"/>
              </a:rPr>
              <a:t>Москва. Начало творческого пути</a:t>
            </a:r>
          </a:p>
        </p:txBody>
      </p:sp>
      <p:sp>
        <p:nvSpPr>
          <p:cNvPr id="4" name="AutoShape 2" descr="https://cf.ppt-online.org/files/slide/x/XVhkezOCI0NbmYZUM6jFnRdacLHiJt8f4lrwvT/slide-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6" name="Picture 4" descr="https://cf.ppt-online.org/files/slide/x/XVhkezOCI0NbmYZUM6jFnRdacLHiJt8f4lrwvT/slide-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1052737"/>
            <a:ext cx="3456384" cy="259228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</p:pic>
      <p:pic>
        <p:nvPicPr>
          <p:cNvPr id="3078" name="Picture 6" descr="https://24smi.org/public/media/2017/12/7/10_bKsd8T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4863" y="3645025"/>
            <a:ext cx="4104456" cy="2736304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</p:pic>
      <p:sp>
        <p:nvSpPr>
          <p:cNvPr id="5" name="TextBox 4"/>
          <p:cNvSpPr txBox="1"/>
          <p:nvPr/>
        </p:nvSpPr>
        <p:spPr>
          <a:xfrm>
            <a:off x="4499992" y="6309320"/>
            <a:ext cx="4342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ndantino script" panose="02000400000000000000" pitchFamily="2" charset="0"/>
              </a:rPr>
              <a:t>Булгаков и Любовь Белозерская</a:t>
            </a:r>
            <a:endParaRPr lang="ru-RU" sz="2400" dirty="0">
              <a:latin typeface="Andantino script" panose="02000400000000000000" pitchFamily="2" charset="0"/>
            </a:endParaRPr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8676456" y="6381329"/>
            <a:ext cx="360040" cy="3896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506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63688" y="116632"/>
            <a:ext cx="7543800" cy="914400"/>
          </a:xfrm>
        </p:spPr>
        <p:txBody>
          <a:bodyPr/>
          <a:lstStyle/>
          <a:p>
            <a:r>
              <a:rPr lang="ru-RU" dirty="0">
                <a:latin typeface="AGUniversityCyr-Oblique" panose="020B7200000000000000" pitchFamily="34" charset="0"/>
              </a:rPr>
              <a:t>Зрелое творчество</a:t>
            </a:r>
          </a:p>
        </p:txBody>
      </p:sp>
      <p:sp>
        <p:nvSpPr>
          <p:cNvPr id="4" name="AutoShape 2" descr="https://ozon-st.cdn.ngenix.net/multimedia/101079488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2" name="Picture 6" descr="https://im0-tub-ru.yandex.net/i?id=09975d29738c001cf54e7c76ad565efd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51" y="3771867"/>
            <a:ext cx="1776432" cy="2839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ozon-st.cdn.ngenix.net/multimedia/101079488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0" y="921179"/>
            <a:ext cx="1767982" cy="2684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s://im0-tub-ru.yandex.net/i?id=90dbce1937acac9ec6d8439a5f690f57-sr&amp;n=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2270" y="4526558"/>
            <a:ext cx="1457151" cy="2331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://img.litmir.biz/pre21288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2866" y="5109547"/>
            <a:ext cx="1748453" cy="1748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https://psysecrets.online/wp-content/uploads/2017/11/ahmatova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9058" y="3784670"/>
            <a:ext cx="2520280" cy="1890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://1abzac.ru/wp-content/uploads/2014/04/%D0%97%D0%B0%D0%BC%D1%8F%D1%82%D0%B8%D0%BD-2.jpe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6073" y="1052736"/>
            <a:ext cx="1643265" cy="2404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43588" y="1196752"/>
            <a:ext cx="5688632" cy="3384375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r>
              <a:rPr lang="ru-RU" dirty="0">
                <a:effectLst/>
              </a:rPr>
              <a:t>В 1924 – 1928 годах Булгаков создает самые известные свои произведения – «</a:t>
            </a:r>
            <a:r>
              <a:rPr lang="ru-RU" dirty="0" err="1">
                <a:effectLst/>
              </a:rPr>
              <a:t>Дьяволиада</a:t>
            </a:r>
            <a:r>
              <a:rPr lang="ru-RU" dirty="0">
                <a:effectLst/>
              </a:rPr>
              <a:t>», </a:t>
            </a:r>
            <a:r>
              <a:rPr lang="ru-RU" dirty="0" smtClean="0">
                <a:effectLst/>
              </a:rPr>
              <a:t>»Собачье сердце» , «Вьюга</a:t>
            </a:r>
            <a:r>
              <a:rPr lang="ru-RU" dirty="0">
                <a:effectLst/>
              </a:rPr>
              <a:t>», «Фатальные яйца», роман «Белая гвардия» (1925), «Зойкина квартира», пьеса «Дни </a:t>
            </a:r>
            <a:r>
              <a:rPr lang="ru-RU" dirty="0" err="1">
                <a:effectLst/>
              </a:rPr>
              <a:t>Турбиных</a:t>
            </a:r>
            <a:r>
              <a:rPr lang="ru-RU" dirty="0">
                <a:effectLst/>
              </a:rPr>
              <a:t>» (1926), «Багряный остров» (1927), «Бег» (1928). В 1926 году во МХАТе была премьера пьесы «Дни </a:t>
            </a:r>
            <a:r>
              <a:rPr lang="ru-RU" dirty="0" err="1">
                <a:effectLst/>
              </a:rPr>
              <a:t>Турбиных</a:t>
            </a:r>
            <a:r>
              <a:rPr lang="ru-RU" dirty="0">
                <a:effectLst/>
              </a:rPr>
              <a:t>» – произведение поставили по личному указанию </a:t>
            </a:r>
            <a:r>
              <a:rPr lang="ru-RU" dirty="0" smtClean="0">
                <a:effectLst/>
              </a:rPr>
              <a:t>Сталина.</a:t>
            </a:r>
            <a:endParaRPr lang="ru-RU" dirty="0">
              <a:effectLst/>
            </a:endParaRPr>
          </a:p>
          <a:p>
            <a:r>
              <a:rPr lang="ru-RU" dirty="0">
                <a:effectLst/>
              </a:rPr>
              <a:t>В 1929 году Булгаков посещает Ленинград, где знакомится с Е. Замятиным и </a:t>
            </a:r>
            <a:r>
              <a:rPr lang="ru-RU" dirty="0" smtClean="0">
                <a:effectLst/>
              </a:rPr>
              <a:t>Анной Ахматовой. </a:t>
            </a:r>
            <a:r>
              <a:rPr lang="ru-RU" dirty="0">
                <a:effectLst/>
              </a:rPr>
              <a:t>Из-за острой критики революции в своих произведениях (в частности, в романе «Дни </a:t>
            </a:r>
            <a:r>
              <a:rPr lang="ru-RU" dirty="0" err="1">
                <a:effectLst/>
              </a:rPr>
              <a:t>Турбиных</a:t>
            </a:r>
            <a:r>
              <a:rPr lang="ru-RU" dirty="0">
                <a:effectLst/>
              </a:rPr>
              <a:t>»), Михаила Афанасьевича несколько раз вызывали на допросы в ОГПУ. Булгакова перестают печатать, его пьесы запрещено ставить в театрах</a:t>
            </a:r>
            <a:r>
              <a:rPr lang="ru-RU" dirty="0" smtClean="0">
                <a:effectLst/>
              </a:rPr>
              <a:t>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476456" y="3402535"/>
            <a:ext cx="1643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effectLst/>
                <a:latin typeface="Andantino script" panose="02000400000000000000" pitchFamily="2" charset="0"/>
              </a:rPr>
              <a:t>Е. Замятин </a:t>
            </a:r>
            <a:endParaRPr lang="ru-RU" dirty="0">
              <a:latin typeface="Andantino script" panose="020004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77565" y="5596108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effectLst/>
                <a:latin typeface="Andantino script" panose="02000400000000000000" pitchFamily="2" charset="0"/>
              </a:rPr>
              <a:t>Анна Ахматова</a:t>
            </a:r>
            <a:endParaRPr lang="ru-RU" dirty="0">
              <a:latin typeface="Andantino script" panose="02000400000000000000" pitchFamily="2" charset="0"/>
            </a:endParaRPr>
          </a:p>
        </p:txBody>
      </p:sp>
      <p:sp>
        <p:nvSpPr>
          <p:cNvPr id="7" name="Управляющая кнопка: домой 6">
            <a:hlinkClick r:id="" action="ppaction://hlinkshowjump?jump=firstslide" highlightClick="1"/>
          </p:cNvPr>
          <p:cNvSpPr/>
          <p:nvPr/>
        </p:nvSpPr>
        <p:spPr>
          <a:xfrm>
            <a:off x="8460432" y="6309320"/>
            <a:ext cx="504056" cy="373601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422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1052736"/>
            <a:ext cx="4864061" cy="5472608"/>
          </a:xfrm>
        </p:spPr>
        <p:txBody>
          <a:bodyPr>
            <a:normAutofit fontScale="85000" lnSpcReduction="20000"/>
          </a:bodyPr>
          <a:lstStyle/>
          <a:p>
            <a:r>
              <a:rPr lang="ru-RU" dirty="0">
                <a:effectLst/>
              </a:rPr>
              <a:t>В 1930 году Михаил Афанасьевич лично написал письмо И. Сталину с просьбой предоставить ему право покинуть СССР либо разрешить зарабатывать на жизнь. После этого писатель смог устроиться режиссером-ассистентом во МХАТ. В 1934 Булгакова приняли в Советский союз писателей, председателями которого в разное время были </a:t>
            </a:r>
            <a:r>
              <a:rPr lang="ru-RU" dirty="0" smtClean="0">
                <a:effectLst/>
              </a:rPr>
              <a:t>Максим Горький,</a:t>
            </a:r>
            <a:r>
              <a:rPr lang="ru-RU" dirty="0">
                <a:effectLst/>
              </a:rPr>
              <a:t> </a:t>
            </a:r>
            <a:r>
              <a:rPr lang="ru-RU" dirty="0" smtClean="0">
                <a:effectLst/>
              </a:rPr>
              <a:t>Алексей Толстой, </a:t>
            </a:r>
            <a:r>
              <a:rPr lang="ru-RU" dirty="0">
                <a:effectLst/>
              </a:rPr>
              <a:t>А. Фадеев.</a:t>
            </a:r>
          </a:p>
          <a:p>
            <a:r>
              <a:rPr lang="ru-RU" dirty="0">
                <a:effectLst/>
              </a:rPr>
              <a:t>В 1931 году Булгаков расстается с Л. Белозерской, и, в 1932 году женится на Елене Шиловской, с которой был знаком уже несколько лет.</a:t>
            </a:r>
          </a:p>
          <a:p>
            <a:r>
              <a:rPr lang="ru-RU" dirty="0">
                <a:effectLst/>
              </a:rPr>
              <a:t>Михаил Булгаков, биография которого была насыщена разными по характеру событиями, последние годы сильно болел. У писателя диагностировали гипертонический нефросклероз (болезнь почек). 10 марта 1940 года Михаил Афанасьевич скончался. Похоронили Булгакова на Новодевичьем кладбище в Москве.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91680" y="116632"/>
            <a:ext cx="7543800" cy="914400"/>
          </a:xfrm>
        </p:spPr>
        <p:txBody>
          <a:bodyPr/>
          <a:lstStyle/>
          <a:p>
            <a:r>
              <a:rPr lang="ru-RU" dirty="0">
                <a:latin typeface="AGUniversityCyr-Oblique" panose="020B7200000000000000" pitchFamily="34" charset="0"/>
              </a:rPr>
              <a:t>Последние годы</a:t>
            </a:r>
          </a:p>
        </p:txBody>
      </p:sp>
      <p:pic>
        <p:nvPicPr>
          <p:cNvPr id="5122" name="Picture 2" descr="http://images.myshared.ru/5/399027/slide_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9306" y="1052736"/>
            <a:ext cx="3936437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https://milbaby.ru/wp-content/uploads/2018/03/istorik-literatury-marietta-chudakova-o-sozdatele-mastera-i-margarity-bulgakov-ne-byl-ni-narkomanom-ni-ateistom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6" name="Picture 6" descr="https://milbaby.ru/wp-content/uploads/2018/03/istorik-literatury-marietta-chudakova-o-sozdatele-mastera-i-margarity-bulgakov-ne-byl-ni-narkomanom-ni-ateisto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9428" y="3573016"/>
            <a:ext cx="2734368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779428" y="6021288"/>
            <a:ext cx="36089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effectLst/>
                <a:latin typeface="Andantino script" panose="02000400000000000000" pitchFamily="2" charset="0"/>
              </a:rPr>
              <a:t>Елена Шиловская и М. А. Булгаков </a:t>
            </a:r>
            <a:endParaRPr lang="ru-RU" sz="2000" dirty="0">
              <a:latin typeface="Andantino script" panose="02000400000000000000" pitchFamily="2" charset="0"/>
            </a:endParaRPr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8532440" y="6309320"/>
            <a:ext cx="473303" cy="41985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579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59632" y="116632"/>
            <a:ext cx="7543800" cy="914400"/>
          </a:xfrm>
        </p:spPr>
        <p:txBody>
          <a:bodyPr/>
          <a:lstStyle/>
          <a:p>
            <a:r>
              <a:rPr lang="ru-RU" dirty="0">
                <a:latin typeface="AGUniversityCyr-Oblique" panose="020B7200000000000000" pitchFamily="34" charset="0"/>
              </a:rPr>
              <a:t>Мастер и Маргарита</a:t>
            </a:r>
          </a:p>
        </p:txBody>
      </p:sp>
      <p:pic>
        <p:nvPicPr>
          <p:cNvPr id="6146" name="Picture 2" descr="http://pm-plus.ru/images/837471_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456671"/>
            <a:ext cx="2951308" cy="4620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052736"/>
            <a:ext cx="4824536" cy="532859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«Мастер и Маргарита»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 – самое главное произведение Михаила Булгакова, которое он посвятил своей последней жене Елене Сергеевне Булгаковой, и работал над ним более десяти лет до самой смерти. Роман является наиболее обсуждаемым и важным произведением в биографии и творчестве писателя. При жизни писателя «Мастер и Маргарита» не публиковался из-за запрета цензуры. Впервые роман издали в 1967 году</a:t>
            </a:r>
            <a:r>
              <a:rPr lang="ru-RU" dirty="0">
                <a:effectLst/>
              </a:rPr>
              <a:t>.</a:t>
            </a:r>
            <a:endParaRPr lang="ru-RU" dirty="0"/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8460432" y="6309320"/>
            <a:ext cx="504056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4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5786"/>
            <a:ext cx="7781488" cy="922040"/>
          </a:xfrm>
        </p:spPr>
        <p:txBody>
          <a:bodyPr/>
          <a:lstStyle/>
          <a:p>
            <a:r>
              <a:rPr lang="ru-RU" dirty="0">
                <a:latin typeface="AGUniversityCyr-Oblique" panose="020B7200000000000000" pitchFamily="34" charset="0"/>
              </a:rPr>
              <a:t>Интересные факты из жизни</a:t>
            </a:r>
          </a:p>
        </p:txBody>
      </p:sp>
      <p:pic>
        <p:nvPicPr>
          <p:cNvPr id="7170" name="Picture 2" descr="https://cf.ppt-online.org/files/slide/x/XVhkezOCI0NbmYZUM6jFnRdacLHiJt8f4lrwvT/slide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132857"/>
            <a:ext cx="4704523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412776"/>
            <a:ext cx="4536504" cy="4680520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r>
              <a:rPr lang="ru-RU" dirty="0"/>
              <a:t>В семье Булгакова было семеро детей – три сына и четыре дочери. Михаил Афанасьевич был старшим ребенком.</a:t>
            </a:r>
          </a:p>
          <a:p>
            <a:r>
              <a:rPr lang="ru-RU" dirty="0"/>
              <a:t>Первым произведением Булгакова был рассказ «Похождения Светланы», который Михаил Афанасьевич написал еще в семилетнем возрасте.</a:t>
            </a:r>
          </a:p>
          <a:p>
            <a:r>
              <a:rPr lang="ru-RU" dirty="0"/>
              <a:t>Булгаков с ранних лет отличался исключительной памятью и очень много читал. Одной из самых крупных книг, которую будущий писатель прочел еще в восьмилетнем, возрасте был роман В. Гюго «Собор Парижской Богоматери».</a:t>
            </a:r>
          </a:p>
          <a:p>
            <a:r>
              <a:rPr lang="ru-RU" dirty="0"/>
              <a:t>На выбор Булгаковым профессии врача повлияло то, что большинство его родственников занимались медициной.</a:t>
            </a:r>
          </a:p>
          <a:p>
            <a:r>
              <a:rPr lang="ru-RU" dirty="0"/>
              <a:t>Прототипом профессора Преображенского из повести «Собачье сердце» стал дядя Булгакова – врач-гинеколог Н. М. Покровский</a:t>
            </a:r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8406874" y="6237312"/>
            <a:ext cx="432048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387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9752" y="2079251"/>
            <a:ext cx="4464496" cy="240065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dirty="0" smtClean="0">
                <a:latin typeface="Calligraphia One" panose="02000400000000000000" pitchFamily="2" charset="0"/>
              </a:rPr>
              <a:t>  Выполнила работу:</a:t>
            </a:r>
          </a:p>
          <a:p>
            <a:r>
              <a:rPr lang="ru-RU" sz="4400" dirty="0" smtClean="0">
                <a:latin typeface="Calligraphia One" panose="02000400000000000000" pitchFamily="2" charset="0"/>
              </a:rPr>
              <a:t>    Ученица 9 класса </a:t>
            </a:r>
          </a:p>
          <a:p>
            <a:r>
              <a:rPr lang="ru-RU" sz="4400" dirty="0" smtClean="0">
                <a:latin typeface="Calligraphia One" panose="02000400000000000000" pitchFamily="2" charset="0"/>
              </a:rPr>
              <a:t>  Минеева Александра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1817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80</TotalTime>
  <Words>523</Words>
  <Application>Microsoft Office PowerPoint</Application>
  <PresentationFormat>Экран (4:3)</PresentationFormat>
  <Paragraphs>42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Базовая</vt:lpstr>
      <vt:lpstr>Михаил Афанасьевич Булгаков</vt:lpstr>
      <vt:lpstr>Детство и образование </vt:lpstr>
      <vt:lpstr>Врачебная практика</vt:lpstr>
      <vt:lpstr>Москва. Начало творческого пути</vt:lpstr>
      <vt:lpstr>Зрелое творчество</vt:lpstr>
      <vt:lpstr>Последние годы</vt:lpstr>
      <vt:lpstr>Мастер и Маргарита</vt:lpstr>
      <vt:lpstr>Интересные факты из жизни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Михаил Афанасьевич Булгаков</dc:title>
  <dc:creator>Алексей</dc:creator>
  <cp:lastModifiedBy>Алексей</cp:lastModifiedBy>
  <cp:revision>8</cp:revision>
  <dcterms:created xsi:type="dcterms:W3CDTF">2018-04-01T13:44:29Z</dcterms:created>
  <dcterms:modified xsi:type="dcterms:W3CDTF">2018-04-01T15:05:28Z</dcterms:modified>
</cp:coreProperties>
</file>