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  <p:sldId id="262" r:id="rId5"/>
    <p:sldId id="263" r:id="rId6"/>
    <p:sldId id="264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68" r:id="rId19"/>
    <p:sldId id="257" r:id="rId20"/>
    <p:sldId id="28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00000"/>
    <a:srgbClr val="B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7" d="100"/>
          <a:sy n="107" d="100"/>
        </p:scale>
        <p:origin x="-306" y="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Опрошенные люди</a:t>
            </a: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 людей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Повлияло</c:v>
                </c:pt>
                <c:pt idx="1">
                  <c:v>Не повлияло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73</c:v>
                </c:pt>
                <c:pt idx="1">
                  <c:v>27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3F47B-7FEA-4286-B61D-AC1996F8F0D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733988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45C35-CE2D-4A38-8E97-69A0A53AC9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244665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B3CC7-1D22-4F18-8A13-A88771C611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91552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B6D04-B1E8-4C2A-A5B7-B351943E96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353438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CB2C2-DF39-4300-877D-1182B9C546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82914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04DD1-85A8-4E2E-8704-E7EBF339C7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115032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67958-DE99-4771-B9BE-143D9FFB22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152864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33F6BB-2768-485E-9CE8-44A776A588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197926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C78C6-B450-4D4D-A8F3-81B5A72F01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46982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F6CB8-86E0-42BC-8F0F-832676CC61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983824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D507D-3668-44DF-B8ED-452D034D7A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64904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8A7E75-578C-47D7-863A-29821D32409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rest.ru/images/collection/00707/871/original.jpg" TargetMode="External"/><Relationship Id="rId2" Type="http://schemas.openxmlformats.org/officeDocument/2006/relationships/hyperlink" Target="http://www.stihi.ru/pics/2005/06/02-152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6085"/>
            <a:ext cx="7561262" cy="720081"/>
          </a:xfrm>
        </p:spPr>
        <p:txBody>
          <a:bodyPr/>
          <a:lstStyle/>
          <a:p>
            <a:r>
              <a:rPr lang="ru-RU" altLang="ru-RU" sz="1800" b="1" dirty="0" smtClean="0">
                <a:solidFill>
                  <a:srgbClr val="B00000"/>
                </a:solidFill>
              </a:rPr>
              <a:t>Администрация МО «Бологовский район»</a:t>
            </a:r>
            <a:br>
              <a:rPr lang="ru-RU" altLang="ru-RU" sz="1800" b="1" dirty="0" smtClean="0">
                <a:solidFill>
                  <a:srgbClr val="B00000"/>
                </a:solidFill>
              </a:rPr>
            </a:br>
            <a:r>
              <a:rPr lang="ru-RU" altLang="ru-RU" sz="1800" b="1" dirty="0" smtClean="0">
                <a:solidFill>
                  <a:srgbClr val="B00000"/>
                </a:solidFill>
              </a:rPr>
              <a:t>Управление образования и молодежной политики</a:t>
            </a:r>
            <a:endParaRPr lang="ru-RU" altLang="ru-RU" sz="1800" b="1" dirty="0">
              <a:solidFill>
                <a:srgbClr val="B0000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115616" y="764704"/>
            <a:ext cx="6400800" cy="1584176"/>
          </a:xfrm>
        </p:spPr>
        <p:txBody>
          <a:bodyPr/>
          <a:lstStyle/>
          <a:p>
            <a:r>
              <a:rPr lang="ru-RU" sz="2000" dirty="0" smtClean="0">
                <a:cs typeface="Arial" panose="020B0604020202020204" pitchFamily="34" charset="0"/>
              </a:rPr>
              <a:t>Муниципальный дистанционный конкурс </a:t>
            </a:r>
          </a:p>
          <a:p>
            <a:r>
              <a:rPr lang="ru-RU" sz="2000" dirty="0" smtClean="0">
                <a:cs typeface="Arial" panose="020B0604020202020204" pitchFamily="34" charset="0"/>
              </a:rPr>
              <a:t>электронных презентаций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«Палитра слов»</a:t>
            </a:r>
            <a:endParaRPr lang="ru-RU" sz="4400" b="1" dirty="0">
              <a:solidFill>
                <a:srgbClr val="C00000"/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492896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«Как слово наше отзовется…»</a:t>
            </a:r>
            <a:endParaRPr lang="ru-RU" sz="3600" b="1" i="1" dirty="0">
              <a:ln>
                <a:solidFill>
                  <a:srgbClr val="FF0000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Размышления на данную тему…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Я долго размышлял на эту тему и думал как же 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всетаки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 слово может отразится на нашей жизни и увидел 2 варианта…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hlinkClick r:id="rId2" action="ppaction://hlinksldjump"/>
              </a:rPr>
              <a:t>Влияет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 и 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hlinkClick r:id="rId3" action="ppaction://hlinksldjump"/>
              </a:rPr>
              <a:t>не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hlinkClick r:id="rId3" action="ppaction://hlinksldjump"/>
              </a:rPr>
              <a:t>влияет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" name="5-конечная звезда 3">
            <a:hlinkClick r:id="rId4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Влияние на жизнь…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Прочитав немного литературы на данную тему я смогу нарисовать картину значимости 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слова.Слово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 в нашей жизни не только единица для общения, но и весомый клад любого народа.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Отсутствие влияние на что либо…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Если же посмотреть с другой стороны то слово это не физическая единица и при субъективных мнениях людей она помочь нам не чем не 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может.Оно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не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 может превратит наши фантазии во что-то материальное…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0"/>
            <a:ext cx="62865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Опрос </a:t>
            </a:r>
            <a:r>
              <a:rPr lang="ru-RU" sz="36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людей на тему повлияло ли слово как то на вашу жизнь.</a:t>
            </a:r>
            <a:endParaRPr lang="ru-RU" sz="36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8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5-конечная звезда 5">
            <a:hlinkClick r:id="rId3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После опроса людей…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После опроса людей я вспомнил, что слова в наше время являются и 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оружием.В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 наше время люди используют так называемое 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hlinkClick r:id="rId2" action="ppaction://hlinksldjump"/>
              </a:rPr>
              <a:t>«Психологическое»оружие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.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" name="5-конечная звезда 3">
            <a:hlinkClick r:id="rId3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92D050"/>
                </a:solidFill>
              </a:rPr>
              <a:t>«Психологическое оружие»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92D050"/>
                </a:solidFill>
              </a:rPr>
              <a:t>В наше время 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rgbClr val="92D050"/>
                </a:solidFill>
              </a:rPr>
              <a:t>многи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92D050"/>
                </a:solidFill>
              </a:rPr>
              <a:t> органы управления пользуются так называемым психологическим оружием для достижения каких то 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rgbClr val="92D050"/>
                </a:solidFill>
              </a:rPr>
              <a:t>целей.Принцип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92D050"/>
                </a:solidFill>
              </a:rPr>
              <a:t> действия это речью заставить человека подчиняться вам.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800000"/>
                </a:solidFill>
              </a:rPr>
              <a:t>Подводя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800000"/>
                </a:solidFill>
              </a:rPr>
              <a:t>итоги…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800000"/>
                </a:solidFill>
              </a:rPr>
              <a:t>Некоторые люди даже порой боятся </a:t>
            </a:r>
            <a:r>
              <a:rPr lang="ru-RU" dirty="0" err="1" smtClean="0">
                <a:ln>
                  <a:solidFill>
                    <a:srgbClr val="FFFF00"/>
                  </a:solidFill>
                </a:ln>
                <a:solidFill>
                  <a:srgbClr val="800000"/>
                </a:solidFill>
              </a:rPr>
              <a:t>слов,их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800000"/>
                </a:solidFill>
              </a:rPr>
              <a:t> боязнь вполне </a:t>
            </a:r>
            <a:r>
              <a:rPr lang="ru-RU" dirty="0" err="1" smtClean="0">
                <a:ln>
                  <a:solidFill>
                    <a:srgbClr val="FFFF00"/>
                  </a:solidFill>
                </a:ln>
                <a:solidFill>
                  <a:srgbClr val="800000"/>
                </a:solidFill>
              </a:rPr>
              <a:t>обьяснима.В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800000"/>
                </a:solidFill>
              </a:rPr>
              <a:t> наше время словом человека можно ранить так что его психика может </a:t>
            </a:r>
            <a:r>
              <a:rPr lang="ru-RU" dirty="0" err="1" smtClean="0">
                <a:ln>
                  <a:solidFill>
                    <a:srgbClr val="FFFF00"/>
                  </a:solidFill>
                </a:ln>
                <a:solidFill>
                  <a:srgbClr val="800000"/>
                </a:solidFill>
              </a:rPr>
              <a:t>пошатнуться.Любая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800000"/>
                </a:solidFill>
              </a:rPr>
              <a:t> неудачная шутка как </a:t>
            </a:r>
            <a:r>
              <a:rPr lang="ru-RU" dirty="0" err="1" smtClean="0">
                <a:ln>
                  <a:solidFill>
                    <a:srgbClr val="FFFF00"/>
                  </a:solidFill>
                </a:ln>
                <a:solidFill>
                  <a:srgbClr val="800000"/>
                </a:solidFill>
              </a:rPr>
              <a:t>миниму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800000"/>
                </a:solidFill>
              </a:rPr>
              <a:t> может использовать вам настроение.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800000"/>
              </a:solidFill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30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7030A0"/>
                </a:solidFill>
              </a:rPr>
              <a:t>Вывод.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Многие философы, критики, писатели, певцы высказывались на тему слово в нашей жизни я же могу сделать вывод после такой проделанной работы, что слово великая сила и им надо распоряжаться обдумав последующие действия.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1.Поэма </a:t>
            </a:r>
            <a:r>
              <a:rPr lang="ru-RU" sz="2000" dirty="0" err="1" smtClean="0"/>
              <a:t>Фелица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2.Стихотворение без названия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3.</a:t>
            </a:r>
          </a:p>
          <a:p>
            <a:pPr marL="0" indent="0">
              <a:buNone/>
            </a:pPr>
            <a:r>
              <a:rPr lang="ru-RU" sz="2000" dirty="0" smtClean="0"/>
              <a:t>4.</a:t>
            </a:r>
          </a:p>
          <a:p>
            <a:pPr marL="0" indent="0">
              <a:buNone/>
            </a:pPr>
            <a:r>
              <a:rPr lang="ru-RU" sz="2000" dirty="0" smtClean="0"/>
              <a:t>5.</a:t>
            </a:r>
            <a:endParaRPr lang="ru-RU" sz="20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dirty="0" smtClean="0">
                <a:solidFill>
                  <a:srgbClr val="B00000"/>
                </a:solidFill>
              </a:rPr>
              <a:t>Список использованной литературы:</a:t>
            </a:r>
            <a:endParaRPr lang="ru-RU" altLang="ru-RU" sz="3600" dirty="0">
              <a:solidFill>
                <a:srgbClr val="B00000"/>
              </a:solidFill>
            </a:endParaRP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398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0277"/>
            <a:ext cx="8229600" cy="538403"/>
          </a:xfrm>
        </p:spPr>
        <p:txBody>
          <a:bodyPr/>
          <a:lstStyle/>
          <a:p>
            <a:r>
              <a:rPr lang="ru-RU" altLang="ru-RU" sz="3600" dirty="0">
                <a:solidFill>
                  <a:srgbClr val="B00000"/>
                </a:solidFill>
              </a:rPr>
              <a:t>Интернет-ресурсы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0155" y="548680"/>
            <a:ext cx="856932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 smtClean="0"/>
              <a:t>Тексты: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 smtClean="0"/>
              <a:t>-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/>
              <a:t>-</a:t>
            </a:r>
            <a:endParaRPr lang="ru-RU" altLang="ru-RU" sz="1400" dirty="0" smtClean="0"/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 smtClean="0"/>
              <a:t>Изображения: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 smtClean="0"/>
              <a:t>- Книга</a:t>
            </a:r>
            <a:r>
              <a:rPr lang="ru-RU" altLang="ru-RU" sz="1400" dirty="0"/>
              <a:t>: </a:t>
            </a:r>
            <a:r>
              <a:rPr lang="en-US" altLang="ru-RU" sz="1400" dirty="0" smtClean="0">
                <a:hlinkClick r:id="rId2"/>
              </a:rPr>
              <a:t>http</a:t>
            </a:r>
            <a:r>
              <a:rPr lang="en-US" altLang="ru-RU" sz="1400" dirty="0">
                <a:hlinkClick r:id="rId2"/>
              </a:rPr>
              <a:t>://www.stihi.ru/pics/2005/06/02-1523.jpg</a:t>
            </a:r>
            <a:r>
              <a:rPr lang="ru-RU" altLang="ru-RU" sz="1400" dirty="0"/>
              <a:t> 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 smtClean="0"/>
              <a:t>- Чернильница</a:t>
            </a:r>
            <a:r>
              <a:rPr lang="ru-RU" altLang="ru-RU" sz="1400" dirty="0"/>
              <a:t>: </a:t>
            </a:r>
            <a:r>
              <a:rPr lang="en-US" altLang="ru-RU" sz="1400" dirty="0" smtClean="0">
                <a:hlinkClick r:id="rId3"/>
              </a:rPr>
              <a:t>http</a:t>
            </a:r>
            <a:r>
              <a:rPr lang="en-US" altLang="ru-RU" sz="1400" dirty="0">
                <a:hlinkClick r:id="rId3"/>
              </a:rPr>
              <a:t>://www.xrest.ru/images/collection/00707/871/original.jpg</a:t>
            </a:r>
            <a:r>
              <a:rPr lang="ru-RU" altLang="ru-RU" sz="1400" dirty="0"/>
              <a:t> 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 smtClean="0"/>
              <a:t>-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 smtClean="0"/>
              <a:t>-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 smtClean="0"/>
              <a:t>-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 smtClean="0"/>
              <a:t>-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 smtClean="0"/>
              <a:t>-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ru-RU" altLang="ru-RU" sz="1400" dirty="0" smtClean="0"/>
              <a:t>-</a:t>
            </a:r>
            <a:endParaRPr lang="ru-RU" altLang="ru-RU" sz="1400" dirty="0" smtClean="0"/>
          </a:p>
        </p:txBody>
      </p:sp>
      <p:sp>
        <p:nvSpPr>
          <p:cNvPr id="4" name="5-конечная звезда 3">
            <a:hlinkClick r:id="rId4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25286260"/>
              </p:ext>
            </p:extLst>
          </p:nvPr>
        </p:nvGraphicFramePr>
        <p:xfrm>
          <a:off x="395536" y="116632"/>
          <a:ext cx="6696744" cy="5056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3096344"/>
              </a:tblGrid>
              <a:tr h="4020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Описание ресурса: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20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     - возрастная категория (класс):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20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     - тема работы: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Как слово наше отзовется…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20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/>
                        <a:t>Учитель – руководитель: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20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/>
                        <a:t>Учитель-консультант: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20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/>
                        <a:t>Учащийся: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Васичкин</a:t>
                      </a:r>
                      <a:r>
                        <a:rPr lang="ru-RU" sz="1400" dirty="0" smtClean="0"/>
                        <a:t> Антон Романович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20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/>
                        <a:t>Район: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Бологовский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20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/>
                        <a:t>Город (село):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Бологое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20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/>
                        <a:t>Образовательное учреждение: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МБОУ «СОШ №1» г. Бологое, Тверской области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20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/>
                        <a:t>Руководитель учреждения: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Серова Галина Петровна, директор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20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/>
                        <a:t>Почтовый адрес: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171080, Тверская обл., г. Бологое, ул. Кирова, д.35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20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e-mail</a:t>
                      </a:r>
                      <a:r>
                        <a:rPr lang="ru-RU" sz="1400" dirty="0" smtClean="0"/>
                        <a:t> (если есть):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1357298"/>
            <a:ext cx="331828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КОНЕЦ</a:t>
            </a:r>
            <a:endParaRPr lang="ru-RU" sz="66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7422" y="285728"/>
            <a:ext cx="34184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200" dirty="0" smtClean="0">
                <a:ln w="29210">
                  <a:solidFill>
                    <a:srgbClr val="C00000"/>
                  </a:solidFill>
                </a:ln>
                <a:solidFill>
                  <a:srgbClr val="FFC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Содержание</a:t>
            </a:r>
            <a:endParaRPr lang="ru-RU" sz="3600" b="1" cap="none" spc="200" dirty="0">
              <a:ln w="29210">
                <a:solidFill>
                  <a:srgbClr val="C00000"/>
                </a:solidFill>
              </a:ln>
              <a:solidFill>
                <a:srgbClr val="FFC00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1026" name="Picture 2" descr="C:\Users\связной\Desktop\шаблоны для презентаций Палитра слов\72505596_image7502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1285860"/>
            <a:ext cx="285752" cy="359472"/>
          </a:xfrm>
          <a:prstGeom prst="rect">
            <a:avLst/>
          </a:prstGeom>
          <a:noFill/>
        </p:spPr>
      </p:pic>
      <p:pic>
        <p:nvPicPr>
          <p:cNvPr id="5" name="Picture 2" descr="C:\Users\связной\Desktop\шаблоны для презентаций Палитра слов\72505596_image7502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1714488"/>
            <a:ext cx="285752" cy="359472"/>
          </a:xfrm>
          <a:prstGeom prst="rect">
            <a:avLst/>
          </a:prstGeom>
          <a:noFill/>
        </p:spPr>
      </p:pic>
      <p:pic>
        <p:nvPicPr>
          <p:cNvPr id="6" name="Picture 2" descr="C:\Users\связной\Desktop\шаблоны для презентаций Палитра слов\72505596_image7502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143116"/>
            <a:ext cx="285752" cy="3594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85852" y="1285860"/>
            <a:ext cx="12568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Введение</a:t>
            </a:r>
            <a:endParaRPr lang="ru-RU" sz="20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1714488"/>
            <a:ext cx="346909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4" action="ppaction://hlinksldjump"/>
              </a:rPr>
              <a:t>Ф.И.Тютчев «Без названия»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2143116"/>
            <a:ext cx="29769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5" action="ppaction://hlinksldjump"/>
              </a:rPr>
              <a:t>Г.Р.Державин «</a:t>
            </a:r>
            <a:r>
              <a:rPr lang="ru-RU" sz="2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5" action="ppaction://hlinksldjump"/>
              </a:rPr>
              <a:t>Фелица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5" action="ppaction://hlinksldjump"/>
              </a:rPr>
              <a:t>»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Picture 2" descr="C:\Users\связной\Desktop\шаблоны для презентаций Палитра слов\72505596_image7502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571744"/>
            <a:ext cx="285752" cy="35947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214414" y="2571744"/>
            <a:ext cx="2788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6" action="ppaction://hlinksldjump"/>
              </a:rPr>
              <a:t>Пословицы и поговорки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" name="Picture 2" descr="C:\Users\связной\Desktop\шаблоны для презентаций Палитра слов\72505596_image7502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071810"/>
            <a:ext cx="285752" cy="35947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071538" y="3000372"/>
            <a:ext cx="292895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7" action="ppaction://hlinksldjump"/>
              </a:rPr>
              <a:t>В наше время …</a:t>
            </a:r>
            <a:endParaRPr lang="ru-RU" sz="2400" b="1" cap="none" spc="0" dirty="0">
              <a:ln w="12700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" name="Picture 2" descr="C:\Users\связной\Desktop\шаблоны для презентаций Палитра слов\72505596_image7502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500438"/>
            <a:ext cx="285752" cy="35947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571472" y="3429000"/>
            <a:ext cx="464347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8" action="ppaction://hlinksldjump"/>
              </a:rPr>
              <a:t>Мнение лингвистов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7" name="Picture 2" descr="C:\Users\связной\Desktop\шаблоны для презентаций Палитра слов\72505596_image7502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929066"/>
            <a:ext cx="285752" cy="359472"/>
          </a:xfrm>
          <a:prstGeom prst="rect">
            <a:avLst/>
          </a:prstGeom>
          <a:noFill/>
        </p:spPr>
      </p:pic>
      <p:pic>
        <p:nvPicPr>
          <p:cNvPr id="18" name="Picture 2" descr="C:\Users\связной\Desktop\шаблоны для презентаций Палитра слов\72505596_image7502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357694"/>
            <a:ext cx="285752" cy="35947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357291" y="4357694"/>
            <a:ext cx="15716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9" action="ppaction://hlinksldjump"/>
              </a:rPr>
              <a:t>Вывод</a:t>
            </a:r>
            <a:endParaRPr lang="ru-RU" sz="2400" b="1" spc="50" dirty="0">
              <a:ln w="12700" cmpd="sng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85852" y="4000504"/>
            <a:ext cx="3791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10" action="ppaction://hlinksldjump"/>
              </a:rPr>
              <a:t>Размышления на данную тему…</a:t>
            </a:r>
            <a:endParaRPr lang="ru-RU" b="1" spc="50" dirty="0">
              <a:ln w="12700" cmpd="sng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80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  <p:bldP spid="1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214290"/>
            <a:ext cx="254486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Введение</a:t>
            </a:r>
            <a:endParaRPr lang="ru-RU" sz="4400" b="1" cap="none" spc="0" dirty="0">
              <a:ln w="12700">
                <a:solidFill>
                  <a:srgbClr val="92D05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357298"/>
            <a:ext cx="72866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92D050"/>
                  </a:solidFill>
                </a:ln>
              </a:rPr>
              <a:t>Если рассуждать на тему «Как слово наше отразится…»,то можно вспомнить даже многие примеры из жизни как слово могло повлиять на то или иное действие, на какого-то человека…</a:t>
            </a:r>
          </a:p>
          <a:p>
            <a:endParaRPr lang="ru-RU" dirty="0" smtClean="0">
              <a:ln>
                <a:solidFill>
                  <a:srgbClr val="92D050"/>
                </a:solidFill>
              </a:ln>
            </a:endParaRPr>
          </a:p>
          <a:p>
            <a:r>
              <a:rPr lang="ru-RU" dirty="0" smtClean="0">
                <a:ln>
                  <a:solidFill>
                    <a:srgbClr val="92D050"/>
                  </a:solidFill>
                </a:ln>
              </a:rPr>
              <a:t>Многие из нас не всегда понимают, что словом можно обидеть так грубо и тяжело, что человек не сможет простить этого никогда.</a:t>
            </a:r>
          </a:p>
          <a:p>
            <a:endParaRPr lang="ru-RU" dirty="0" smtClean="0">
              <a:ln>
                <a:solidFill>
                  <a:srgbClr val="92D050"/>
                </a:solidFill>
              </a:ln>
            </a:endParaRPr>
          </a:p>
          <a:p>
            <a:r>
              <a:rPr lang="ru-RU" dirty="0" smtClean="0">
                <a:ln>
                  <a:solidFill>
                    <a:srgbClr val="92D050"/>
                  </a:solidFill>
                </a:ln>
              </a:rPr>
              <a:t>А так же словом можно выражать поощрение…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5-конечная звезда 5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8929211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2918"/>
            <a:ext cx="400910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Нам не дано предугадать, </a:t>
            </a:r>
            <a:br>
              <a:rPr lang="ru-RU" sz="20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</a:br>
            <a:r>
              <a:rPr lang="ru-RU" sz="20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Как слово наше отзовется, — </a:t>
            </a:r>
            <a:br>
              <a:rPr lang="ru-RU" sz="20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</a:br>
            <a:r>
              <a:rPr lang="ru-RU" sz="20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И нам сочувствие дается, </a:t>
            </a:r>
            <a:br>
              <a:rPr lang="ru-RU" sz="20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</a:br>
            <a:r>
              <a:rPr lang="ru-RU" sz="20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Как нам дается благодать...</a:t>
            </a:r>
            <a:r>
              <a:rPr lang="ru-RU" sz="2000" i="1" dirty="0" smtClean="0"/>
              <a:t> 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2852"/>
            <a:ext cx="857256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Ф.И.Тютчев стихотворение без названия.</a:t>
            </a:r>
            <a:endParaRPr lang="ru-RU" sz="28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928670"/>
            <a:ext cx="3663835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Цитируется как призыв быть осторожным со словом. Доброе и злое, смелое и робкое, мудрое и глупое, искреннее и лживое, торжественное и обыденное – все это о слове, с помощью которого можно и признаваться в любви, и укорять в ненависти, восхвалять красоту и обличать безобразие, рассказывать о подвиге и о предательстве, изображать свет и тьму, праздники и будни, радость и грусть, молодость и старость</a:t>
            </a:r>
            <a:endParaRPr lang="ru-RU" b="1" cap="none" spc="100" dirty="0">
              <a:ln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5-конечная звезда 6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связной\Desktop\шаблоны для презентаций Палитра слов\72505596_image7502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" y="2332038"/>
            <a:ext cx="1938338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240492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42852"/>
            <a:ext cx="7000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Г.Р.Державин «</a:t>
            </a:r>
            <a:r>
              <a:rPr lang="ru-RU" sz="2400" b="1" dirty="0" err="1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Фелица</a:t>
            </a:r>
            <a:r>
              <a:rPr lang="ru-RU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  <a:endParaRPr lang="ru-RU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714356"/>
            <a:ext cx="542928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…Однажды я дерзнул в забавном русском слоге…</a:t>
            </a:r>
            <a:endParaRPr lang="ru-RU" sz="2800" b="1" cap="none" spc="0" dirty="0">
              <a:ln w="17780" cmpd="sng">
                <a:solidFill>
                  <a:srgbClr val="FFFF00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857232"/>
            <a:ext cx="2537746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этих строчках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Державин по моему мнению раскрывает его отношение к власти.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связной\Desktop\шаблоны для презентаций Палитра слов\Derzavin_G.R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999204"/>
            <a:ext cx="2000264" cy="25075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90243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00B050"/>
                </a:solidFill>
              </a:rPr>
              <a:t>Пословицы и поговорки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Такие пословицы как:</a:t>
            </a:r>
          </a:p>
          <a:p>
            <a:pPr>
              <a:buNone/>
            </a:pPr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«Слово не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воробей,вылетит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поймаешь.»</a:t>
            </a:r>
          </a:p>
          <a:p>
            <a:pPr>
              <a:buNone/>
            </a:pPr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Говорят нам о том что в любых моментах</a:t>
            </a:r>
          </a:p>
          <a:p>
            <a:pPr>
              <a:buNone/>
            </a:pPr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может нас спасти или нас убить.</a:t>
            </a:r>
            <a:endParaRPr lang="ru-RU" sz="2800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92D050"/>
                </a:solidFill>
              </a:rPr>
              <a:t>В наше время…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В наше время многие люди порой не задумываются о том как же на них отразится то, что они сами скажут.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Многие врут не подозревая о том, что им же потом придется из за их же вранья страдать.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00B050"/>
                </a:solidFill>
              </a:rPr>
              <a:t>Мнение экспертов лингвистов…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Многие лингвисты полагают, что </a:t>
            </a:r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Слово</a:t>
            </a:r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 (однозначное аксиоматическое обозначение в лексике) — одна из основных структурных единиц языка, которая служит для именования предметов, их качеств и характеристик, их взаимодействий, а также именования мнимых и отвлечённых понятий, создаваемых человеческим воображением</a:t>
            </a:r>
            <a:r>
              <a:rPr lang="ru-RU" dirty="0" smtClean="0"/>
              <a:t>.</a:t>
            </a: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142844" y="5500702"/>
            <a:ext cx="357190" cy="357190"/>
          </a:xfrm>
          <a:prstGeom prst="star5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679</Words>
  <Application>Microsoft Office PowerPoint</Application>
  <PresentationFormat>Экран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Администрация МО «Бологовский район» Управление образования и молодежной политики</vt:lpstr>
      <vt:lpstr>Слайд 2</vt:lpstr>
      <vt:lpstr>Слайд 3</vt:lpstr>
      <vt:lpstr>Слайд 4</vt:lpstr>
      <vt:lpstr>Слайд 5</vt:lpstr>
      <vt:lpstr>Слайд 6</vt:lpstr>
      <vt:lpstr>Пословицы и поговорки</vt:lpstr>
      <vt:lpstr>В наше время…</vt:lpstr>
      <vt:lpstr>Мнение экспертов лингвистов…</vt:lpstr>
      <vt:lpstr>Размышления на данную тему…</vt:lpstr>
      <vt:lpstr>Влияние на жизнь…</vt:lpstr>
      <vt:lpstr>Отсутствие влияние на что либо…</vt:lpstr>
      <vt:lpstr>Слайд 13</vt:lpstr>
      <vt:lpstr>После опроса людей…</vt:lpstr>
      <vt:lpstr>«Психологическое оружие»</vt:lpstr>
      <vt:lpstr>Подводя итоги…</vt:lpstr>
      <vt:lpstr>Вывод.</vt:lpstr>
      <vt:lpstr>Список использованной литературы:</vt:lpstr>
      <vt:lpstr>Интернет-ресурсы</vt:lpstr>
      <vt:lpstr>Слайд 20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связной</cp:lastModifiedBy>
  <cp:revision>55</cp:revision>
  <dcterms:created xsi:type="dcterms:W3CDTF">2012-08-12T16:04:58Z</dcterms:created>
  <dcterms:modified xsi:type="dcterms:W3CDTF">2013-12-15T16:21:57Z</dcterms:modified>
</cp:coreProperties>
</file>