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248CA3B-E1A2-4A87-9D7D-E76BDA7C9C39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17AE668-0505-4FA1-9044-DCF3592FE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8CA3B-E1A2-4A87-9D7D-E76BDA7C9C39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AE668-0505-4FA1-9044-DCF3592FE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8CA3B-E1A2-4A87-9D7D-E76BDA7C9C39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AE668-0505-4FA1-9044-DCF3592FE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248CA3B-E1A2-4A87-9D7D-E76BDA7C9C39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17AE668-0505-4FA1-9044-DCF3592FE1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248CA3B-E1A2-4A87-9D7D-E76BDA7C9C39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17AE668-0505-4FA1-9044-DCF3592FE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8CA3B-E1A2-4A87-9D7D-E76BDA7C9C39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AE668-0505-4FA1-9044-DCF3592FE1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8CA3B-E1A2-4A87-9D7D-E76BDA7C9C39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AE668-0505-4FA1-9044-DCF3592FE1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248CA3B-E1A2-4A87-9D7D-E76BDA7C9C39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17AE668-0505-4FA1-9044-DCF3592FE1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8CA3B-E1A2-4A87-9D7D-E76BDA7C9C39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AE668-0505-4FA1-9044-DCF3592FE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248CA3B-E1A2-4A87-9D7D-E76BDA7C9C39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17AE668-0505-4FA1-9044-DCF3592FE1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248CA3B-E1A2-4A87-9D7D-E76BDA7C9C39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17AE668-0505-4FA1-9044-DCF3592FE1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248CA3B-E1A2-4A87-9D7D-E76BDA7C9C39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17AE668-0505-4FA1-9044-DCF3592FE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928802"/>
            <a:ext cx="8072494" cy="803744"/>
          </a:xfrm>
        </p:spPr>
        <p:txBody>
          <a:bodyPr>
            <a:normAutofit/>
          </a:bodyPr>
          <a:lstStyle/>
          <a:p>
            <a:r>
              <a:rPr lang="ru-RU" sz="4000" i="1" dirty="0" smtClean="0"/>
              <a:t>Сергей Александрович Есенин</a:t>
            </a:r>
            <a:endParaRPr lang="ru-RU" sz="40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14546" y="4714884"/>
            <a:ext cx="6172200" cy="1371600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/>
              <a:t>Выполнил ученик 9 класса</a:t>
            </a:r>
          </a:p>
          <a:p>
            <a:pPr algn="r"/>
            <a:r>
              <a:rPr lang="ru-RU" sz="2000" dirty="0" smtClean="0"/>
              <a:t>Никулин Никита</a:t>
            </a:r>
          </a:p>
          <a:p>
            <a:pPr algn="r"/>
            <a:r>
              <a:rPr lang="ru-RU" sz="2000" dirty="0" smtClean="0"/>
              <a:t>2018г.</a:t>
            </a:r>
            <a:endParaRPr lang="ru-RU" sz="2000" dirty="0"/>
          </a:p>
        </p:txBody>
      </p:sp>
      <p:pic>
        <p:nvPicPr>
          <p:cNvPr id="4" name="Picture 6" descr="Есенин - природа 0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167786"/>
            <a:ext cx="2500330" cy="3321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571744"/>
            <a:ext cx="7467600" cy="1143000"/>
          </a:xfrm>
        </p:spPr>
        <p:txBody>
          <a:bodyPr>
            <a:normAutofit/>
          </a:bodyPr>
          <a:lstStyle/>
          <a:p>
            <a:r>
              <a:rPr lang="ru-RU" sz="4800" i="1" dirty="0" smtClean="0"/>
              <a:t>Спасибо за внимание!</a:t>
            </a:r>
            <a:endParaRPr lang="ru-RU" sz="48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 flipH="1" flipV="1">
            <a:off x="7924800" y="6473952"/>
            <a:ext cx="1219200" cy="38404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Детские годы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 flipH="1" flipV="1">
            <a:off x="7924800" y="6473952"/>
            <a:ext cx="1219200" cy="38404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285860"/>
            <a:ext cx="371477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/>
              <a:t>   Сергей Александрович Есенин появился на свет 3 октября 1895 года в Рязанской губернии, в довольно большом селе Константиново, </a:t>
            </a:r>
            <a:r>
              <a:rPr lang="ru-RU" i="1" dirty="0" err="1" smtClean="0"/>
              <a:t>Кузьминской</a:t>
            </a:r>
            <a:r>
              <a:rPr lang="ru-RU" i="1" dirty="0" smtClean="0"/>
              <a:t> волости. Отец Сергея - Александр Никитич Есенин в юности пел в церковном хоре, был обычным крестьянином, а затем переехал в Москву, где работал приказчиком в мясной лавке. Татьяна Федоровна Титова, мама будущего поэта была отдана замуж не по любви, видимо, поэтому совместная жизнь супругов была недолгой.</a:t>
            </a:r>
            <a:endParaRPr lang="ru-RU" i="1" dirty="0"/>
          </a:p>
        </p:txBody>
      </p:sp>
      <p:pic>
        <p:nvPicPr>
          <p:cNvPr id="5" name="Picture 2" descr="http://content.foto.mail.ru/mail/e.len_76/_blogs/i-5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357298"/>
            <a:ext cx="3293646" cy="4643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142844" y="142852"/>
            <a:ext cx="314356" cy="13178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 flipH="1" flipV="1">
            <a:off x="7924800" y="6473952"/>
            <a:ext cx="1219200" cy="38404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500042"/>
            <a:ext cx="82868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/>
              <a:t>   В 1904 Есенина отдают на обучение в </a:t>
            </a:r>
            <a:r>
              <a:rPr lang="ru-RU" sz="2400" i="1" dirty="0" err="1" smtClean="0"/>
              <a:t>Константиновское</a:t>
            </a:r>
            <a:r>
              <a:rPr lang="ru-RU" sz="2400" i="1" dirty="0" smtClean="0"/>
              <a:t> земское училище, а затем - в церковно-учительскую школу в городке Спас-Клепики (1909-12), из которой вышел "учителем школы грамоты".</a:t>
            </a:r>
            <a:endParaRPr lang="ru-RU" sz="2400" i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2786058"/>
            <a:ext cx="2883155" cy="29941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ttp://www.rbstarina.ru/pages/doki/n15s2r1.jpg">
            <a:hlinkClick r:id="rId3" action="ppaction://hlinksldjump" tooltip="Уменьшить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00430" y="3429000"/>
            <a:ext cx="4718469" cy="22860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0" y="0"/>
            <a:ext cx="457200" cy="2746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 flipH="1" flipV="1">
            <a:off x="7924800" y="6473952"/>
            <a:ext cx="1219200" cy="38404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85728"/>
            <a:ext cx="507209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i="1" dirty="0" smtClean="0"/>
              <a:t>   </a:t>
            </a:r>
            <a:r>
              <a:rPr lang="ru-RU" sz="2200" i="1" dirty="0" smtClean="0"/>
              <a:t>Осенью </a:t>
            </a:r>
            <a:r>
              <a:rPr lang="ru-RU" sz="2200" i="1" dirty="0" smtClean="0"/>
              <a:t>1913 Сергей Есенин (18 лет) вступил в гражданский брак с Анной Романовной </a:t>
            </a:r>
            <a:r>
              <a:rPr lang="ru-RU" sz="2200" i="1" dirty="0" err="1" smtClean="0"/>
              <a:t>Изрядновой</a:t>
            </a:r>
            <a:r>
              <a:rPr lang="ru-RU" sz="2200" i="1" dirty="0" smtClean="0"/>
              <a:t>.</a:t>
            </a:r>
            <a:br>
              <a:rPr lang="ru-RU" sz="2200" i="1" dirty="0" smtClean="0"/>
            </a:br>
            <a:r>
              <a:rPr lang="ru-RU" sz="2200" i="1" dirty="0" smtClean="0"/>
              <a:t>21 декабря 1914 года у них родился сын Юрий (Георгий).</a:t>
            </a:r>
            <a:br>
              <a:rPr lang="ru-RU" sz="2200" i="1" dirty="0" smtClean="0"/>
            </a:br>
            <a:r>
              <a:rPr lang="en-US" sz="2200" i="1" dirty="0" smtClean="0"/>
              <a:t>   </a:t>
            </a:r>
            <a:r>
              <a:rPr lang="ru-RU" sz="2200" i="1" dirty="0" smtClean="0"/>
              <a:t> </a:t>
            </a:r>
            <a:r>
              <a:rPr lang="ru-RU" sz="2200" i="1" dirty="0" smtClean="0"/>
              <a:t>Далее события сложились так</a:t>
            </a:r>
            <a:r>
              <a:rPr lang="ru-RU" sz="2200" i="1" dirty="0" smtClean="0"/>
              <a:t>,</a:t>
            </a:r>
            <a:r>
              <a:rPr lang="en-US" sz="2200" i="1" dirty="0" smtClean="0"/>
              <a:t> </a:t>
            </a:r>
            <a:r>
              <a:rPr lang="ru-RU" sz="2200" i="1" dirty="0" smtClean="0"/>
              <a:t>что </a:t>
            </a:r>
            <a:r>
              <a:rPr lang="ru-RU" sz="2200" i="1" dirty="0" smtClean="0"/>
              <a:t>они расстались печально и нежно, без ссор и скандалов.</a:t>
            </a:r>
            <a:br>
              <a:rPr lang="ru-RU" sz="2200" i="1" dirty="0" smtClean="0"/>
            </a:br>
            <a:r>
              <a:rPr lang="en-US" sz="2200" i="1" dirty="0" smtClean="0"/>
              <a:t>   </a:t>
            </a:r>
            <a:r>
              <a:rPr lang="ru-RU" sz="2200" i="1" dirty="0" smtClean="0"/>
              <a:t>В </a:t>
            </a:r>
            <a:r>
              <a:rPr lang="ru-RU" sz="2200" i="1" dirty="0" smtClean="0"/>
              <a:t>период жития с Анной </a:t>
            </a:r>
            <a:r>
              <a:rPr lang="en-US" sz="2200" i="1" dirty="0" smtClean="0"/>
              <a:t>  </a:t>
            </a:r>
            <a:r>
              <a:rPr lang="ru-RU" sz="2200" i="1" dirty="0" smtClean="0"/>
              <a:t>Романовной </a:t>
            </a: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>было написано Есениным около 70 известных стихотворений, ставших русской </a:t>
            </a:r>
            <a:r>
              <a:rPr lang="ru-RU" sz="2200" i="1" dirty="0" smtClean="0"/>
              <a:t>классикой.</a:t>
            </a:r>
            <a:r>
              <a:rPr lang="en-US" sz="2200" i="1" dirty="0" smtClean="0"/>
              <a:t> </a:t>
            </a:r>
            <a:r>
              <a:rPr lang="ru-RU" sz="2200" i="1" dirty="0" smtClean="0"/>
              <a:t>В </a:t>
            </a:r>
            <a:r>
              <a:rPr lang="ru-RU" sz="2200" i="1" dirty="0" smtClean="0"/>
              <a:t>течение своей жизни Есенин помогал </a:t>
            </a:r>
            <a:r>
              <a:rPr lang="ru-RU" sz="2200" i="1" dirty="0" err="1" smtClean="0"/>
              <a:t>Изрядновой</a:t>
            </a:r>
            <a:r>
              <a:rPr lang="ru-RU" sz="2200" i="1" dirty="0" smtClean="0"/>
              <a:t> материально</a:t>
            </a:r>
            <a:r>
              <a:rPr lang="ru-RU" sz="2200" i="1" dirty="0" smtClean="0"/>
              <a:t>,</a:t>
            </a:r>
            <a:r>
              <a:rPr lang="en-US" sz="2200" i="1" dirty="0" smtClean="0"/>
              <a:t> </a:t>
            </a:r>
            <a:r>
              <a:rPr lang="ru-RU" sz="2200" i="1" dirty="0" smtClean="0"/>
              <a:t>навещал </a:t>
            </a:r>
            <a:r>
              <a:rPr lang="ru-RU" sz="2200" i="1" dirty="0" smtClean="0"/>
              <a:t>сына. </a:t>
            </a:r>
            <a:br>
              <a:rPr lang="ru-RU" sz="2200" i="1" dirty="0" smtClean="0"/>
            </a:br>
            <a:r>
              <a:rPr lang="ru-RU" sz="2200" i="1" dirty="0" smtClean="0"/>
              <a:t>Приходил и перед самой своей гибелью. </a:t>
            </a:r>
            <a:endParaRPr lang="ru-RU" sz="2200" i="1" dirty="0"/>
          </a:p>
        </p:txBody>
      </p:sp>
      <p:pic>
        <p:nvPicPr>
          <p:cNvPr id="5" name="Рисунок 4" descr="esenin-izriadnova-39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29256" y="1214422"/>
            <a:ext cx="3323036" cy="4214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142844" y="0"/>
            <a:ext cx="314356" cy="2746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 flipH="1" flipV="1">
            <a:off x="7924800" y="6473952"/>
            <a:ext cx="1219200" cy="38404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428604"/>
            <a:ext cx="471487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i="1" dirty="0" smtClean="0">
                <a:cs typeface="Times New Roman" pitchFamily="18" charset="0"/>
              </a:rPr>
              <a:t>    </a:t>
            </a:r>
            <a:r>
              <a:rPr lang="ru-RU" sz="2400" i="1" dirty="0" smtClean="0">
                <a:cs typeface="Times New Roman" pitchFamily="18" charset="0"/>
              </a:rPr>
              <a:t>В </a:t>
            </a:r>
            <a:r>
              <a:rPr lang="ru-RU" sz="2400" i="1" dirty="0" smtClean="0">
                <a:cs typeface="Times New Roman" pitchFamily="18" charset="0"/>
              </a:rPr>
              <a:t>1915 году молодой Есенин покидает Москву и переезжает в Петроград. Там с его творчеством знакомятся многие поэты и писатели того времени. Его стихотворения читали А.А.Блок и С.М.Городецкий. В это время Сергей Александрович вступает в группу так называемых «</a:t>
            </a:r>
            <a:r>
              <a:rPr lang="ru-RU" sz="2400" i="1" dirty="0" err="1" smtClean="0">
                <a:cs typeface="Times New Roman" pitchFamily="18" charset="0"/>
              </a:rPr>
              <a:t>новокрестьянских</a:t>
            </a:r>
            <a:r>
              <a:rPr lang="ru-RU" sz="2400" i="1" dirty="0" smtClean="0">
                <a:cs typeface="Times New Roman" pitchFamily="18" charset="0"/>
              </a:rPr>
              <a:t> поэтов» и издаёт в1916г. первый сборник «Радуница», который сделал поэта очень известным. </a:t>
            </a:r>
            <a:endParaRPr lang="ru-RU" sz="2400" i="1" dirty="0" smtClean="0">
              <a:cs typeface="Times New Roman" pitchFamily="18" charset="0"/>
            </a:endParaRPr>
          </a:p>
        </p:txBody>
      </p:sp>
      <p:pic>
        <p:nvPicPr>
          <p:cNvPr id="5" name="Рисунок 4" descr="sergey-esenin-5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714356"/>
            <a:ext cx="3327860" cy="54555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-142908" y="0"/>
            <a:ext cx="600108" cy="2746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 flipH="1" flipV="1">
            <a:off x="7924800" y="6473952"/>
            <a:ext cx="1219200" cy="38404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285728"/>
            <a:ext cx="428628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i="1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1917 познакомился и 4 июля того же года обвенчался с Зинаидой </a:t>
            </a:r>
            <a:r>
              <a:rPr lang="ru-RU" sz="2000" i="1" dirty="0" err="1" smtClean="0">
                <a:latin typeface="Arial" pitchFamily="34" charset="0"/>
                <a:cs typeface="Arial" pitchFamily="34" charset="0"/>
              </a:rPr>
              <a:t>Райх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, русской актрисой, будущей женой выдающегося режиссёра В. Э. Мейерхольда. В конце 1919 (или в 1920) Есенин оставил семью, а на руках беременной сыном (Константином) Зинаиды </a:t>
            </a:r>
            <a:r>
              <a:rPr lang="ru-RU" sz="2000" i="1" dirty="0" err="1" smtClean="0">
                <a:latin typeface="Arial" pitchFamily="34" charset="0"/>
                <a:cs typeface="Arial" pitchFamily="34" charset="0"/>
              </a:rPr>
              <a:t>Райх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 осталась полуторагодовалая дочь Татьяна. 19 февраля 1921 года поэт подал заявление о разводе, в котором обязался материально обеспечивать их (официально развод оформлен в октябре 1921). Впоследствии Сергей Есенин неоднократно навещал своих детей, усыновлённых Мейерхольдом. 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http://www.rumvi.com/products/ebook/%D0%B6%D0%B8%D0%B7%D0%BD%D1%8C-%D0%BC%D0%BE%D1%8F-%D0%B7%D0%B0-%D0%BF%D0%B5%D1%81%D0%BD%D1%8E-%D0%BF%D1%80%D0%BE%D0%B4%D0%B0%D0%BD%D0%B0-%D1%81%D0%B1%D0%BE%D1%80%D0%BD%D0%B8%D0%BA-/0f0aa0d5-d9ee-4d30-a704-ed1d958221de/preview/i_02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43504" y="714356"/>
            <a:ext cx="3219765" cy="5143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0" y="0"/>
            <a:ext cx="457200" cy="2746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 flipH="1" flipV="1">
            <a:off x="7924800" y="6473952"/>
            <a:ext cx="1219200" cy="38404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143372" y="285728"/>
            <a:ext cx="4500594" cy="629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4013">
              <a:lnSpc>
                <a:spcPct val="80000"/>
              </a:lnSpc>
            </a:pPr>
            <a:r>
              <a:rPr lang="ru-RU" sz="2400" i="1" dirty="0" smtClean="0">
                <a:cs typeface="Arial" pitchFamily="34" charset="0"/>
              </a:rPr>
              <a:t>С.Есенин в очередной раз пытается начать семейную жизнь, но его союз с С. А. Толстой (внучкой Л. Н. Толстого) не был счастливым. В конце ноября 1925 измученный скитальчеством и бивуачным бытом поэт попадает в психоневрологическую клинику. </a:t>
            </a:r>
          </a:p>
          <a:p>
            <a:pPr indent="354013">
              <a:lnSpc>
                <a:spcPct val="80000"/>
              </a:lnSpc>
            </a:pPr>
            <a:r>
              <a:rPr lang="ru-RU" sz="2400" i="1" dirty="0" smtClean="0">
                <a:cs typeface="Arial" pitchFamily="34" charset="0"/>
              </a:rPr>
              <a:t>Одними </a:t>
            </a:r>
            <a:r>
              <a:rPr lang="ru-RU" sz="2400" i="1" dirty="0" smtClean="0">
                <a:cs typeface="Arial" pitchFamily="34" charset="0"/>
              </a:rPr>
              <a:t>из последних его произведений </a:t>
            </a:r>
            <a:r>
              <a:rPr lang="ru-RU" sz="2400" i="1" dirty="0" smtClean="0">
                <a:cs typeface="Arial" pitchFamily="34" charset="0"/>
              </a:rPr>
              <a:t>стали поэмы </a:t>
            </a:r>
            <a:r>
              <a:rPr lang="ru-RU" sz="2400" i="1" dirty="0" smtClean="0"/>
              <a:t>«Страна негодяев</a:t>
            </a:r>
            <a:r>
              <a:rPr lang="ru-RU" sz="2400" i="1" dirty="0" smtClean="0"/>
              <a:t>» и </a:t>
            </a:r>
            <a:r>
              <a:rPr lang="ru-RU" sz="2400" i="1" dirty="0" smtClean="0">
                <a:cs typeface="Arial" pitchFamily="34" charset="0"/>
              </a:rPr>
              <a:t>«Черный </a:t>
            </a:r>
            <a:r>
              <a:rPr lang="ru-RU" sz="2400" i="1" dirty="0" smtClean="0">
                <a:cs typeface="Arial" pitchFamily="34" charset="0"/>
              </a:rPr>
              <a:t>человек</a:t>
            </a:r>
            <a:r>
              <a:rPr lang="ru-RU" sz="2400" i="1" dirty="0" smtClean="0">
                <a:cs typeface="Arial" pitchFamily="34" charset="0"/>
              </a:rPr>
              <a:t>»(«</a:t>
            </a:r>
            <a:r>
              <a:rPr lang="ru-RU" sz="2400" i="1" dirty="0" smtClean="0">
                <a:cs typeface="Arial" pitchFamily="34" charset="0"/>
              </a:rPr>
              <a:t>Друг мой, друг мой, Я очень и очень болен...»), в </a:t>
            </a:r>
            <a:r>
              <a:rPr lang="ru-RU" sz="2400" i="1" dirty="0" smtClean="0">
                <a:cs typeface="Arial" pitchFamily="34" charset="0"/>
              </a:rPr>
              <a:t>которых </a:t>
            </a:r>
            <a:r>
              <a:rPr lang="ru-RU" sz="2400" i="1" dirty="0" smtClean="0">
                <a:cs typeface="Arial" pitchFamily="34" charset="0"/>
              </a:rPr>
              <a:t>прошедшая жизнь предстает частью ночного кошмара.</a:t>
            </a:r>
            <a:endParaRPr lang="ru-RU" sz="2400" i="1" dirty="0">
              <a:cs typeface="Arial" pitchFamily="34" charset="0"/>
            </a:endParaRPr>
          </a:p>
        </p:txBody>
      </p:sp>
      <p:pic>
        <p:nvPicPr>
          <p:cNvPr id="5" name="Picture 7" descr="C:\Documents and Settings\ирина\Рабочий стол\Есенин\С.Есенин\ЕСЕНИН\ef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14422"/>
            <a:ext cx="3740150" cy="444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0" y="0"/>
            <a:ext cx="457200" cy="2746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 flipH="1" flipV="1">
            <a:off x="7924800" y="6473952"/>
            <a:ext cx="1219200" cy="38404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14290"/>
            <a:ext cx="4572000" cy="60755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i="1" dirty="0" smtClean="0">
                <a:cs typeface="Times New Roman" charset="0"/>
              </a:rPr>
              <a:t>    </a:t>
            </a:r>
            <a:r>
              <a:rPr lang="ru-RU" sz="2400" i="1" dirty="0" smtClean="0">
                <a:cs typeface="Times New Roman" charset="0"/>
              </a:rPr>
              <a:t>28 </a:t>
            </a:r>
            <a:r>
              <a:rPr lang="ru-RU" sz="2400" i="1" dirty="0" smtClean="0">
                <a:cs typeface="Times New Roman" charset="0"/>
              </a:rPr>
              <a:t>декабря 1925 года Есенина нашли в ленинградской гостинице «</a:t>
            </a:r>
            <a:r>
              <a:rPr lang="ru-RU" sz="2400" i="1" dirty="0" err="1" smtClean="0">
                <a:cs typeface="Times New Roman" charset="0"/>
              </a:rPr>
              <a:t>Англетер</a:t>
            </a:r>
            <a:r>
              <a:rPr lang="ru-RU" sz="2400" i="1" dirty="0" smtClean="0">
                <a:cs typeface="Times New Roman" charset="0"/>
              </a:rPr>
              <a:t>» повешенным на трубе парового отопления. Последнее его стихотворение — «До свиданья, друг мой, до свиданья…» — было написано в этой гостинице кровью, и по свидетельству друзей поэта, Есенин жаловался, что в номере нет чернил, и он вынужден был писать </a:t>
            </a:r>
            <a:r>
              <a:rPr lang="ru-RU" sz="2400" i="1" dirty="0" smtClean="0">
                <a:cs typeface="Times New Roman" charset="0"/>
              </a:rPr>
              <a:t>кровью.</a:t>
            </a:r>
            <a:endParaRPr lang="ru-RU" sz="2400" i="1" dirty="0" smtClean="0"/>
          </a:p>
          <a:p>
            <a:pPr>
              <a:lnSpc>
                <a:spcPct val="90000"/>
              </a:lnSpc>
            </a:pPr>
            <a:r>
              <a:rPr lang="en-US" sz="2400" i="1" dirty="0" smtClean="0">
                <a:cs typeface="Times New Roman" charset="0"/>
              </a:rPr>
              <a:t>     </a:t>
            </a:r>
            <a:r>
              <a:rPr lang="ru-RU" sz="2400" i="1" dirty="0" smtClean="0">
                <a:cs typeface="Times New Roman" charset="0"/>
              </a:rPr>
              <a:t>Похоронен </a:t>
            </a:r>
            <a:r>
              <a:rPr lang="ru-RU" sz="2400" i="1" dirty="0" smtClean="0">
                <a:cs typeface="Times New Roman" charset="0"/>
              </a:rPr>
              <a:t>31 декабря 1925 года в г. Москва на Ваганьковском кладбище.</a:t>
            </a:r>
            <a:r>
              <a:rPr lang="ru-RU" sz="2400" i="1" dirty="0" smtClean="0"/>
              <a:t> </a:t>
            </a:r>
            <a:endParaRPr lang="ru-RU" sz="2400" i="1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928802"/>
            <a:ext cx="4128131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0" y="0"/>
            <a:ext cx="457200" cy="2746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 flipH="1" flipV="1">
            <a:off x="7924800" y="6473952"/>
            <a:ext cx="1362108" cy="38404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5" name="Picture 6" descr="http://cs319423.vk.me/v319423217/6227/UP4rUEyRCv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71546"/>
            <a:ext cx="3897658" cy="4429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714876" y="357166"/>
            <a:ext cx="4286312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Не жалею, не зову, не плачу,</a:t>
            </a:r>
            <a:endParaRPr kumimoji="0" lang="ru-RU" sz="16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Все пройдет, как с белых яблонь дым.</a:t>
            </a:r>
            <a:endParaRPr kumimoji="0" lang="ru-RU" sz="16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Увяданья золотом охваченный,</a:t>
            </a:r>
            <a:endParaRPr kumimoji="0" lang="ru-RU" sz="16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Я не буду больше молодым.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Ты теперь не так уж будешь биться,</a:t>
            </a:r>
            <a:endParaRPr kumimoji="0" lang="ru-RU" sz="16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Сердце, тронутое холодком,</a:t>
            </a:r>
            <a:endParaRPr kumimoji="0" lang="ru-RU" sz="16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И страна березового ситца</a:t>
            </a:r>
            <a:endParaRPr kumimoji="0" lang="ru-RU" sz="16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Не заманит </a:t>
            </a:r>
            <a:r>
              <a:rPr kumimoji="0" lang="ru-RU" sz="160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шляться</a:t>
            </a: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босиком.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Дух бродяжий, ты все реже, реже</a:t>
            </a:r>
            <a:endParaRPr kumimoji="0" lang="ru-RU" sz="16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Расшевеливаешь пламень уст.</a:t>
            </a:r>
            <a:endParaRPr kumimoji="0" lang="ru-RU" sz="16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О, моя утраченная свежесть,</a:t>
            </a:r>
            <a:endParaRPr kumimoji="0" lang="ru-RU" sz="16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Буйство глаз и половодье чувств!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Я теперь скупее стал в желаньях,</a:t>
            </a:r>
            <a:endParaRPr kumimoji="0" lang="ru-RU" sz="16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Жизнь моя? иль ты приснилась мне?</a:t>
            </a:r>
            <a:endParaRPr kumimoji="0" lang="ru-RU" sz="16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Словно я весенней гулкой ранью</a:t>
            </a:r>
            <a:endParaRPr kumimoji="0" lang="ru-RU" sz="16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Проскакал на </a:t>
            </a:r>
            <a:r>
              <a:rPr kumimoji="0" lang="ru-RU" sz="160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розовом</a:t>
            </a: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коне.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Все мы, все мы в этом мире тленны,</a:t>
            </a:r>
            <a:endParaRPr kumimoji="0" lang="ru-RU" sz="16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Тихо льется с кленов листьев медь...</a:t>
            </a:r>
            <a:endParaRPr kumimoji="0" lang="ru-RU" sz="16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Будь же ты вовек благословенно,</a:t>
            </a:r>
            <a:endParaRPr kumimoji="0" lang="ru-RU" sz="16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Что пришло </a:t>
            </a:r>
            <a:r>
              <a:rPr kumimoji="0" lang="ru-RU" sz="160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процвесть</a:t>
            </a: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и умереть.</a:t>
            </a:r>
            <a:endParaRPr kumimoji="0" lang="ru-RU" sz="16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65</TotalTime>
  <Words>477</Words>
  <Application>Microsoft Office PowerPoint</Application>
  <PresentationFormat>Экран (4:3)</PresentationFormat>
  <Paragraphs>55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Сергей Александрович Есенин</vt:lpstr>
      <vt:lpstr>Детские годы</vt:lpstr>
      <vt:lpstr> </vt:lpstr>
      <vt:lpstr> </vt:lpstr>
      <vt:lpstr> </vt:lpstr>
      <vt:lpstr> </vt:lpstr>
      <vt:lpstr> </vt:lpstr>
      <vt:lpstr> </vt:lpstr>
      <vt:lpstr> 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Сергей Александрович Есенин</dc:title>
  <dc:creator>Admin</dc:creator>
  <cp:lastModifiedBy>Admin</cp:lastModifiedBy>
  <cp:revision>7</cp:revision>
  <dcterms:created xsi:type="dcterms:W3CDTF">2018-03-31T05:29:43Z</dcterms:created>
  <dcterms:modified xsi:type="dcterms:W3CDTF">2018-03-31T12:00:15Z</dcterms:modified>
</cp:coreProperties>
</file>