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93" r:id="rId2"/>
    <p:sldId id="279" r:id="rId3"/>
    <p:sldId id="296" r:id="rId4"/>
    <p:sldId id="297" r:id="rId5"/>
    <p:sldId id="299" r:id="rId6"/>
    <p:sldId id="298" r:id="rId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0CC0"/>
    <a:srgbClr val="FF0000"/>
    <a:srgbClr val="33CC33"/>
    <a:srgbClr val="996600"/>
    <a:srgbClr val="33CCFF"/>
    <a:srgbClr val="006666"/>
    <a:srgbClr val="99CCFF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CF0F34-3839-4328-8577-59275E8928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D72B2C-B65B-4EE5-BC5F-EFEDBD8583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DC55C0-11B1-4CD3-A468-6109D3FC3F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500188" y="228600"/>
            <a:ext cx="7491412" cy="6010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4EF6D-4FFA-407E-9824-AE2E528C1E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B9417B-3CDD-4CC1-8D79-BE750523DA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7BF1E7-6C83-429D-8AD3-9881132249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9F6172-B948-4A4A-BBBC-2EF0F04926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418F3B-BD14-4391-AFCF-64C04396063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420B5F-DEB4-40FB-B03B-EF58186050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7890E9-7ABC-4AB2-94A0-A9B43BE118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82668C-D708-4112-912B-B0B463FE598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6B70C3-B815-4873-9B10-5A7569FF92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AB1AB83-3547-4B62-AC8B-526BB201FE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87;&#1080;&#1089;&#1100;&#1084;&#1086;.ppt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68538" y="333375"/>
            <a:ext cx="6696075" cy="4751809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11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Буква</a:t>
            </a:r>
            <a:br>
              <a:rPr lang="ru-RU" sz="117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117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</a:t>
            </a:r>
            <a:endParaRPr lang="ru-RU" sz="11700" b="1" dirty="0" smtClean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555776" y="5445224"/>
            <a:ext cx="6400800" cy="108012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Составила: </a:t>
            </a:r>
            <a:r>
              <a:rPr lang="ru-RU" sz="1800" dirty="0" err="1" smtClean="0"/>
              <a:t>Махусаева</a:t>
            </a:r>
            <a:r>
              <a:rPr lang="ru-RU" sz="1800" dirty="0" smtClean="0"/>
              <a:t> Людмила Викторовна </a:t>
            </a:r>
          </a:p>
          <a:p>
            <a:pPr algn="r"/>
            <a:r>
              <a:rPr lang="ru-RU" sz="1800" dirty="0" smtClean="0"/>
              <a:t>МАОУ СОШ№1 </a:t>
            </a:r>
            <a:r>
              <a:rPr lang="ru-RU" sz="1800" dirty="0" err="1" smtClean="0"/>
              <a:t>пгт</a:t>
            </a:r>
            <a:r>
              <a:rPr lang="ru-RU" sz="1800" dirty="0" smtClean="0"/>
              <a:t> Серышево имени Сергея Бондарева</a:t>
            </a:r>
          </a:p>
          <a:p>
            <a:pPr algn="r"/>
            <a:r>
              <a:rPr lang="ru-RU" sz="1800" dirty="0" smtClean="0"/>
              <a:t>2017-2018 </a:t>
            </a:r>
            <a:r>
              <a:rPr lang="ru-RU" sz="1800" dirty="0" err="1" smtClean="0"/>
              <a:t>уч.год</a:t>
            </a:r>
            <a:endParaRPr lang="ru-RU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808000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08000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anim to="1.5" calcmode="lin" valueType="num">
                                      <p:cBhvr override="childStyle">
                                        <p:cTn id="9" dur="5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1619250" y="404813"/>
            <a:ext cx="72739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kumimoji="1" lang="ru-RU" sz="4000" b="1" dirty="0">
                <a:solidFill>
                  <a:srgbClr val="2E0CC0"/>
                </a:solidFill>
                <a:latin typeface="Times New Roman" pitchFamily="18" charset="0"/>
              </a:rPr>
              <a:t>Определи место звука на звуковой ленте. Докажи.</a:t>
            </a:r>
          </a:p>
        </p:txBody>
      </p:sp>
      <p:graphicFrame>
        <p:nvGraphicFramePr>
          <p:cNvPr id="36992" name="Group 128"/>
          <p:cNvGraphicFramePr>
            <a:graphicFrameLocks noGrp="1"/>
          </p:cNvGraphicFramePr>
          <p:nvPr>
            <p:ph/>
          </p:nvPr>
        </p:nvGraphicFramePr>
        <p:xfrm>
          <a:off x="1222375" y="2205038"/>
          <a:ext cx="7921625" cy="1584326"/>
        </p:xfrm>
        <a:graphic>
          <a:graphicData uri="http://schemas.openxmlformats.org/drawingml/2006/table">
            <a:tbl>
              <a:tblPr/>
              <a:tblGrid>
                <a:gridCol w="376238"/>
                <a:gridCol w="379412"/>
                <a:gridCol w="376238"/>
                <a:gridCol w="376237"/>
                <a:gridCol w="376238"/>
                <a:gridCol w="379412"/>
                <a:gridCol w="376238"/>
                <a:gridCol w="377825"/>
                <a:gridCol w="377825"/>
                <a:gridCol w="376237"/>
                <a:gridCol w="377825"/>
                <a:gridCol w="376238"/>
                <a:gridCol w="377825"/>
                <a:gridCol w="377825"/>
                <a:gridCol w="376237"/>
                <a:gridCol w="379413"/>
                <a:gridCol w="376237"/>
                <a:gridCol w="376238"/>
                <a:gridCol w="376237"/>
                <a:gridCol w="379413"/>
                <a:gridCol w="376237"/>
              </a:tblGrid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</a:t>
                      </a:r>
                      <a:endParaRPr kumimoji="0" lang="ru-RU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ё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ш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3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973" name="Text Box 109"/>
          <p:cNvSpPr txBox="1">
            <a:spLocks noChangeArrowheads="1"/>
          </p:cNvSpPr>
          <p:nvPr/>
        </p:nvSpPr>
        <p:spPr bwMode="auto">
          <a:xfrm>
            <a:off x="1619250" y="5876925"/>
            <a:ext cx="43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err="1">
                <a:latin typeface="Times New Roman" pitchFamily="18" charset="0"/>
              </a:rPr>
              <a:t>ц</a:t>
            </a:r>
            <a:endParaRPr lang="ru-RU" sz="3200" b="1" dirty="0">
              <a:latin typeface="Times New Roman" pitchFamily="18" charset="0"/>
            </a:endParaRPr>
          </a:p>
        </p:txBody>
      </p:sp>
      <p:sp>
        <p:nvSpPr>
          <p:cNvPr id="36975" name="Rectangle 111"/>
          <p:cNvSpPr>
            <a:spLocks noChangeArrowheads="1"/>
          </p:cNvSpPr>
          <p:nvPr/>
        </p:nvSpPr>
        <p:spPr bwMode="auto">
          <a:xfrm>
            <a:off x="1763713" y="4005263"/>
            <a:ext cx="2447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2E0CC0"/>
                </a:solidFill>
                <a:sym typeface="Wingdings" pitchFamily="2" charset="2"/>
              </a:rPr>
              <a:t>Согласный</a:t>
            </a:r>
          </a:p>
        </p:txBody>
      </p:sp>
      <p:sp>
        <p:nvSpPr>
          <p:cNvPr id="36976" name="Rectangle 112"/>
          <p:cNvSpPr>
            <a:spLocks noChangeArrowheads="1"/>
          </p:cNvSpPr>
          <p:nvPr/>
        </p:nvSpPr>
        <p:spPr bwMode="auto">
          <a:xfrm>
            <a:off x="4499992" y="4509120"/>
            <a:ext cx="145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2E0CC0"/>
                </a:solidFill>
                <a:sym typeface="Wingdings" pitchFamily="2" charset="2"/>
              </a:rPr>
              <a:t>Глухой</a:t>
            </a:r>
          </a:p>
        </p:txBody>
      </p:sp>
      <p:sp>
        <p:nvSpPr>
          <p:cNvPr id="36977" name="Rectangle 113"/>
          <p:cNvSpPr>
            <a:spLocks noChangeArrowheads="1"/>
          </p:cNvSpPr>
          <p:nvPr/>
        </p:nvSpPr>
        <p:spPr bwMode="auto">
          <a:xfrm>
            <a:off x="1763688" y="5013176"/>
            <a:ext cx="2087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b="1" dirty="0">
                <a:solidFill>
                  <a:srgbClr val="2E0CC0"/>
                </a:solidFill>
                <a:sym typeface="Wingdings" pitchFamily="2" charset="2"/>
              </a:rPr>
              <a:t>Непарный</a:t>
            </a:r>
          </a:p>
        </p:txBody>
      </p:sp>
      <p:sp>
        <p:nvSpPr>
          <p:cNvPr id="36978" name="Rectangle 114"/>
          <p:cNvSpPr>
            <a:spLocks noChangeArrowheads="1"/>
          </p:cNvSpPr>
          <p:nvPr/>
        </p:nvSpPr>
        <p:spPr bwMode="auto">
          <a:xfrm>
            <a:off x="4427984" y="5517232"/>
            <a:ext cx="30668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2E0C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Всегда твердый</a:t>
            </a:r>
          </a:p>
        </p:txBody>
      </p:sp>
      <p:sp>
        <p:nvSpPr>
          <p:cNvPr id="36986" name="AutoShape 122"/>
          <p:cNvSpPr>
            <a:spLocks/>
          </p:cNvSpPr>
          <p:nvPr/>
        </p:nvSpPr>
        <p:spPr bwMode="auto">
          <a:xfrm rot="5400000">
            <a:off x="7955757" y="3285331"/>
            <a:ext cx="144462" cy="1152525"/>
          </a:xfrm>
          <a:prstGeom prst="rightBracket">
            <a:avLst>
              <a:gd name="adj" fmla="val 66484"/>
            </a:avLst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987" name="AutoShape 123"/>
          <p:cNvSpPr>
            <a:spLocks/>
          </p:cNvSpPr>
          <p:nvPr/>
        </p:nvSpPr>
        <p:spPr bwMode="auto">
          <a:xfrm rot="-5400000" flipH="1" flipV="1">
            <a:off x="6696076" y="2014537"/>
            <a:ext cx="360362" cy="3763963"/>
          </a:xfrm>
          <a:prstGeom prst="rightBracket">
            <a:avLst>
              <a:gd name="adj" fmla="val 87041"/>
            </a:avLst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rot="10800000" vert="eaVert" wrap="none" anchor="ctr"/>
          <a:lstStyle/>
          <a:p>
            <a:pPr algn="ctr"/>
            <a:endParaRPr lang="ru-RU"/>
          </a:p>
        </p:txBody>
      </p:sp>
      <p:sp>
        <p:nvSpPr>
          <p:cNvPr id="36988" name="AutoShape 124"/>
          <p:cNvSpPr>
            <a:spLocks/>
          </p:cNvSpPr>
          <p:nvPr/>
        </p:nvSpPr>
        <p:spPr bwMode="auto">
          <a:xfrm rot="-5400000">
            <a:off x="5831681" y="-638968"/>
            <a:ext cx="288925" cy="5399088"/>
          </a:xfrm>
          <a:prstGeom prst="rightBracket">
            <a:avLst>
              <a:gd name="adj" fmla="val 155723"/>
            </a:avLst>
          </a:prstGeom>
          <a:noFill/>
          <a:ln w="57150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697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69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69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36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697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69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69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6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369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369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369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2" dur="1000" fill="hold"/>
                                        <p:tgtEl>
                                          <p:spTgt spid="36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369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369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369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1042 L 0.66164 -0.42013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69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" y="-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7" dur="2000" fill="hold"/>
                                        <p:tgtEl>
                                          <p:spTgt spid="369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1" grpId="0"/>
      <p:bldP spid="36973" grpId="0"/>
      <p:bldP spid="36973" grpId="1"/>
      <p:bldP spid="36975" grpId="0"/>
      <p:bldP spid="36976" grpId="0"/>
      <p:bldP spid="36977" grpId="0"/>
      <p:bldP spid="36978" grpId="0"/>
      <p:bldP spid="36986" grpId="0" animBg="1"/>
      <p:bldP spid="36987" grpId="0" animBg="1"/>
      <p:bldP spid="3698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>
          <a:xfrm>
            <a:off x="1500188" y="260350"/>
            <a:ext cx="7248525" cy="16160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</a:rPr>
              <a:t>Подведем итоги.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 Что узнали о звуке </a:t>
            </a:r>
            <a:r>
              <a:rPr lang="en-US" sz="4000" b="1" dirty="0" smtClean="0">
                <a:solidFill>
                  <a:schemeClr val="tx1"/>
                </a:solidFill>
              </a:rPr>
              <a:t>[</a:t>
            </a:r>
            <a:r>
              <a:rPr lang="ru-RU" sz="4000" b="1" dirty="0" smtClean="0">
                <a:solidFill>
                  <a:schemeClr val="tx1"/>
                </a:solidFill>
              </a:rPr>
              <a:t> </a:t>
            </a:r>
            <a:r>
              <a:rPr lang="ru-RU" sz="4000" b="1" dirty="0" err="1" smtClean="0">
                <a:solidFill>
                  <a:srgbClr val="2E0CC0"/>
                </a:solidFill>
              </a:rPr>
              <a:t>ц</a:t>
            </a:r>
            <a:r>
              <a:rPr lang="en-US" sz="4000" b="1" dirty="0" smtClean="0">
                <a:solidFill>
                  <a:srgbClr val="2E0CC0"/>
                </a:solidFill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</a:rPr>
              <a:t>]</a:t>
            </a:r>
            <a:r>
              <a:rPr lang="ru-RU" sz="4000" b="1" dirty="0" smtClean="0">
                <a:solidFill>
                  <a:schemeClr val="tx1"/>
                </a:solidFill>
              </a:rPr>
              <a:t>?</a:t>
            </a:r>
            <a:br>
              <a:rPr lang="ru-RU" sz="4000" b="1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 Чем он особенный?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1475656" y="2060848"/>
            <a:ext cx="6553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 smtClean="0">
                <a:solidFill>
                  <a:srgbClr val="002060"/>
                </a:solidFill>
              </a:rPr>
              <a:t>Согласный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97285" name="Text Box 5"/>
          <p:cNvSpPr txBox="1">
            <a:spLocks noChangeArrowheads="1"/>
          </p:cNvSpPr>
          <p:nvPr/>
        </p:nvSpPr>
        <p:spPr bwMode="auto">
          <a:xfrm>
            <a:off x="1475656" y="3212976"/>
            <a:ext cx="70580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 smtClean="0">
                <a:solidFill>
                  <a:srgbClr val="002060"/>
                </a:solidFill>
              </a:rPr>
              <a:t>Глухой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1547664" y="4437112"/>
            <a:ext cx="68405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 smtClean="0">
                <a:solidFill>
                  <a:srgbClr val="002060"/>
                </a:solidFill>
              </a:rPr>
              <a:t>Непарный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9222" name="Text Box 7"/>
          <p:cNvSpPr txBox="1">
            <a:spLocks noChangeArrowheads="1"/>
          </p:cNvSpPr>
          <p:nvPr/>
        </p:nvSpPr>
        <p:spPr bwMode="auto">
          <a:xfrm>
            <a:off x="1835150" y="5373688"/>
            <a:ext cx="208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7288" name="Text Box 8"/>
          <p:cNvSpPr txBox="1">
            <a:spLocks noChangeArrowheads="1"/>
          </p:cNvSpPr>
          <p:nvPr/>
        </p:nvSpPr>
        <p:spPr bwMode="auto">
          <a:xfrm>
            <a:off x="1475656" y="5445224"/>
            <a:ext cx="734536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 dirty="0" smtClean="0">
                <a:solidFill>
                  <a:srgbClr val="002060"/>
                </a:solidFill>
              </a:rPr>
              <a:t>Всегда </a:t>
            </a:r>
            <a:r>
              <a:rPr lang="ru-RU" sz="6000" b="1" dirty="0">
                <a:solidFill>
                  <a:srgbClr val="002060"/>
                </a:solidFill>
              </a:rPr>
              <a:t>твердый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7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7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7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7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1" dur="500" fill="hold"/>
                                        <p:tgtEl>
                                          <p:spTgt spid="9728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2" grpId="0"/>
      <p:bldP spid="97284" grpId="0"/>
      <p:bldP spid="97285" grpId="0"/>
      <p:bldP spid="97286" grpId="0"/>
      <p:bldP spid="97288" grpId="0"/>
      <p:bldP spid="97288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073.jpg"/>
          <p:cNvPicPr>
            <a:picLocks noChangeAspect="1"/>
          </p:cNvPicPr>
          <p:nvPr/>
        </p:nvPicPr>
        <p:blipFill>
          <a:blip r:embed="rId2" cstate="screen">
            <a:lum contrast="20000"/>
          </a:blip>
          <a:srcRect/>
          <a:stretch>
            <a:fillRect/>
          </a:stretch>
        </p:blipFill>
        <p:spPr>
          <a:xfrm>
            <a:off x="1187624" y="-1"/>
            <a:ext cx="5472608" cy="688786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6256" y="1268760"/>
            <a:ext cx="817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буквы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76256" y="1772816"/>
            <a:ext cx="967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птенцы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876256" y="2276872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борцы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76256" y="2708920"/>
            <a:ext cx="1064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кузнецы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76256" y="3284984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конце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76256" y="3861048"/>
            <a:ext cx="673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цирк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876256" y="4365104"/>
            <a:ext cx="1110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кольце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6488668"/>
            <a:ext cx="2522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solidFill>
                  <a:schemeClr val="tx2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другие слова с буквой </a:t>
            </a:r>
            <a:r>
              <a:rPr lang="ru-RU" sz="1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74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5F9FA"/>
              </a:clrFrom>
              <a:clrTo>
                <a:srgbClr val="F5F9FA">
                  <a:alpha val="0"/>
                </a:srgbClr>
              </a:clrTo>
            </a:clrChange>
            <a:lum bright="10000" contrast="20000"/>
          </a:blip>
          <a:srcRect/>
          <a:stretch>
            <a:fillRect/>
          </a:stretch>
        </p:blipFill>
        <p:spPr>
          <a:xfrm>
            <a:off x="1331640" y="548680"/>
            <a:ext cx="6989692" cy="59766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74.jp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  <a:lum bright="10000" contrast="20000"/>
          </a:blip>
          <a:srcRect/>
          <a:stretch>
            <a:fillRect/>
          </a:stretch>
        </p:blipFill>
        <p:spPr>
          <a:xfrm>
            <a:off x="1331640" y="836712"/>
            <a:ext cx="7526169" cy="2448272"/>
          </a:xfrm>
          <a:prstGeom prst="rect">
            <a:avLst/>
          </a:prstGeom>
        </p:spPr>
      </p:pic>
      <p:pic>
        <p:nvPicPr>
          <p:cNvPr id="3" name="Рисунок 2" descr="img074.jpg">
            <a:hlinkClick r:id="rId3" action="ppaction://hlinkpres?slideindex=1&amp;slidetitle="/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5F9FA"/>
              </a:clrFrom>
              <a:clrTo>
                <a:srgbClr val="F5F9FA">
                  <a:alpha val="0"/>
                </a:srgbClr>
              </a:clrTo>
            </a:clrChange>
            <a:lum bright="10000" contrast="20000"/>
          </a:blip>
          <a:srcRect b="-28694"/>
          <a:stretch>
            <a:fillRect/>
          </a:stretch>
        </p:blipFill>
        <p:spPr>
          <a:xfrm>
            <a:off x="1691680" y="3789040"/>
            <a:ext cx="6552728" cy="19442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950</TotalTime>
  <Words>84</Words>
  <Application>Microsoft Office PowerPoint</Application>
  <PresentationFormat>Экран (4:3)</PresentationFormat>
  <Paragraphs>51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Буква ц</vt:lpstr>
      <vt:lpstr>Слайд 2</vt:lpstr>
      <vt:lpstr>Подведем итоги.  Что узнали о звуке [ ц ]?  Чем он особенный?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Буква</dc:title>
  <dc:creator>Масько Л.Г.</dc:creator>
  <cp:lastModifiedBy>люда22</cp:lastModifiedBy>
  <cp:revision>42</cp:revision>
  <dcterms:created xsi:type="dcterms:W3CDTF">2007-01-30T17:16:31Z</dcterms:created>
  <dcterms:modified xsi:type="dcterms:W3CDTF">2018-04-12T10:49:53Z</dcterms:modified>
</cp:coreProperties>
</file>