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9" r:id="rId5"/>
    <p:sldId id="260" r:id="rId6"/>
    <p:sldId id="258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Буквы </a:t>
            </a:r>
            <a:r>
              <a:rPr lang="ru-RU" dirty="0" err="1" smtClean="0"/>
              <a:t>н</a:t>
            </a:r>
            <a:r>
              <a:rPr lang="ru-RU" smtClean="0"/>
              <a:t>, Н.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787208" cy="481054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Нос суёт свой Игорёк</a:t>
            </a:r>
            <a:br>
              <a:rPr lang="ru-RU" dirty="0" smtClean="0"/>
            </a:br>
            <a:r>
              <a:rPr lang="ru-RU" dirty="0" smtClean="0"/>
              <a:t>То в варенье,</a:t>
            </a:r>
            <a:br>
              <a:rPr lang="ru-RU" dirty="0" smtClean="0"/>
            </a:br>
            <a:r>
              <a:rPr lang="ru-RU" dirty="0" smtClean="0"/>
              <a:t>То в медок.</a:t>
            </a:r>
            <a:br>
              <a:rPr lang="ru-RU" dirty="0" smtClean="0"/>
            </a:br>
            <a:r>
              <a:rPr lang="ru-RU" dirty="0" smtClean="0"/>
              <a:t>Ой, боюсь я,</a:t>
            </a:r>
            <a:br>
              <a:rPr lang="ru-RU" dirty="0" smtClean="0"/>
            </a:br>
            <a:r>
              <a:rPr lang="ru-RU" dirty="0" smtClean="0"/>
              <a:t>Как бы нос</a:t>
            </a:r>
            <a:br>
              <a:rPr lang="ru-RU" dirty="0" smtClean="0"/>
            </a:br>
            <a:r>
              <a:rPr lang="ru-RU" dirty="0" smtClean="0"/>
              <a:t>К банке с мёдом не прирос. </a:t>
            </a:r>
            <a:br>
              <a:rPr lang="ru-RU" dirty="0" smtClean="0"/>
            </a:br>
            <a:r>
              <a:rPr lang="ru-RU" dirty="0" smtClean="0"/>
              <a:t>                               (Ф. </a:t>
            </a:r>
            <a:r>
              <a:rPr lang="ru-RU" dirty="0" err="1" smtClean="0"/>
              <a:t>Бобылев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4" name="Ромб 3"/>
          <p:cNvSpPr/>
          <p:nvPr/>
        </p:nvSpPr>
        <p:spPr>
          <a:xfrm>
            <a:off x="683568" y="620688"/>
            <a:ext cx="216024" cy="216024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Труд кормит, а лень портит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Русь 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27584" y="1700808"/>
            <a:ext cx="289816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Уж и есть за что,</a:t>
            </a:r>
          </a:p>
          <a:p>
            <a:r>
              <a:rPr lang="ru-RU" sz="2800" dirty="0" smtClean="0"/>
              <a:t>Русь могучая,</a:t>
            </a:r>
          </a:p>
          <a:p>
            <a:r>
              <a:rPr lang="ru-RU" sz="2800" dirty="0" smtClean="0"/>
              <a:t>Полюбить тебя, </a:t>
            </a:r>
          </a:p>
          <a:p>
            <a:r>
              <a:rPr lang="ru-RU" sz="2800" dirty="0" smtClean="0"/>
              <a:t>Назвать матерью,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004048" y="1628800"/>
            <a:ext cx="312835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Стать за честь твою</a:t>
            </a:r>
          </a:p>
          <a:p>
            <a:r>
              <a:rPr lang="ru-RU" sz="2800" dirty="0" smtClean="0"/>
              <a:t>Против недруга,</a:t>
            </a:r>
          </a:p>
          <a:p>
            <a:r>
              <a:rPr lang="ru-RU" sz="2800" dirty="0" smtClean="0"/>
              <a:t>За тебя в нужде</a:t>
            </a:r>
          </a:p>
          <a:p>
            <a:r>
              <a:rPr lang="ru-RU" sz="2800" dirty="0" smtClean="0"/>
              <a:t>Сложить голову!</a:t>
            </a:r>
          </a:p>
          <a:p>
            <a:pPr algn="r"/>
            <a:r>
              <a:rPr lang="ru-RU" sz="2800" dirty="0" smtClean="0"/>
              <a:t>(И. Никитин)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4509120"/>
            <a:ext cx="63046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Н</a:t>
            </a:r>
            <a:r>
              <a:rPr lang="ru-RU" sz="3200" dirty="0" smtClean="0"/>
              <a:t>а чужой земле и вес</a:t>
            </a:r>
            <a:r>
              <a:rPr lang="ru-RU" sz="3200" b="1" dirty="0" smtClean="0"/>
              <a:t>н</a:t>
            </a:r>
            <a:r>
              <a:rPr lang="ru-RU" sz="3200" dirty="0" smtClean="0"/>
              <a:t>а </a:t>
            </a:r>
            <a:r>
              <a:rPr lang="ru-RU" sz="3200" b="1" dirty="0" smtClean="0"/>
              <a:t>н</a:t>
            </a:r>
            <a:r>
              <a:rPr lang="ru-RU" sz="3200" dirty="0" smtClean="0"/>
              <a:t>е крас</a:t>
            </a:r>
            <a:r>
              <a:rPr lang="ru-RU" sz="3200" b="1" dirty="0" smtClean="0"/>
              <a:t>н</a:t>
            </a:r>
            <a:r>
              <a:rPr lang="ru-RU" sz="3200" dirty="0" smtClean="0"/>
              <a:t>а.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403648" y="5373216"/>
            <a:ext cx="54941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Терпе</a:t>
            </a:r>
            <a:r>
              <a:rPr lang="ru-RU" sz="3200" b="1" dirty="0" smtClean="0"/>
              <a:t>н</a:t>
            </a:r>
            <a:r>
              <a:rPr lang="ru-RU" sz="3200" dirty="0" smtClean="0"/>
              <a:t>ье и труд всё перетрут.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  <a:solidFill>
            <a:srgbClr val="C00000"/>
          </a:solidFill>
        </p:spPr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</a:rPr>
              <a:t>Нн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Без назван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08720"/>
            <a:ext cx="4295775" cy="2914650"/>
          </a:xfrm>
          <a:prstGeom prst="rect">
            <a:avLst/>
          </a:prstGeom>
        </p:spPr>
      </p:pic>
      <p:sp>
        <p:nvSpPr>
          <p:cNvPr id="5" name="Прямоугольный треугольник 4"/>
          <p:cNvSpPr/>
          <p:nvPr/>
        </p:nvSpPr>
        <p:spPr>
          <a:xfrm>
            <a:off x="251520" y="4221088"/>
            <a:ext cx="1872208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3995936" y="4221088"/>
            <a:ext cx="1872208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2123728" y="4221088"/>
            <a:ext cx="1872208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ый треугольник 7"/>
          <p:cNvSpPr/>
          <p:nvPr/>
        </p:nvSpPr>
        <p:spPr>
          <a:xfrm rot="10800000">
            <a:off x="251520" y="4221088"/>
            <a:ext cx="1872208" cy="914400"/>
          </a:xfrm>
          <a:prstGeom prst="rtTriangle">
            <a:avLst/>
          </a:prstGeom>
          <a:solidFill>
            <a:srgbClr val="C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rot="10800000">
            <a:off x="2123728" y="4221088"/>
            <a:ext cx="1872208" cy="914400"/>
          </a:xfrm>
          <a:prstGeom prst="rtTriangle">
            <a:avLst/>
          </a:prstGeom>
          <a:solidFill>
            <a:srgbClr val="C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ый треугольник 9"/>
          <p:cNvSpPr/>
          <p:nvPr/>
        </p:nvSpPr>
        <p:spPr>
          <a:xfrm rot="10800000">
            <a:off x="3995936" y="4221088"/>
            <a:ext cx="1872208" cy="914400"/>
          </a:xfrm>
          <a:prstGeom prst="rtTriangl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221088"/>
            <a:ext cx="1008112" cy="93610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ручное управление 11"/>
          <p:cNvSpPr/>
          <p:nvPr/>
        </p:nvSpPr>
        <p:spPr>
          <a:xfrm rot="1593970">
            <a:off x="5214606" y="3540696"/>
            <a:ext cx="93573" cy="540640"/>
          </a:xfrm>
          <a:prstGeom prst="flowChartManualOperati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228184" y="5229200"/>
            <a:ext cx="360040" cy="36004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8264" y="274638"/>
            <a:ext cx="1738536" cy="1143000"/>
          </a:xfrm>
          <a:solidFill>
            <a:srgbClr val="C00000"/>
          </a:solidFill>
        </p:spPr>
        <p:txBody>
          <a:bodyPr/>
          <a:lstStyle/>
          <a:p>
            <a:r>
              <a:rPr lang="ru-RU" b="1" dirty="0" err="1" smtClean="0">
                <a:solidFill>
                  <a:schemeClr val="bg1"/>
                </a:solidFill>
              </a:rPr>
              <a:t>Нн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5" name="Рисунок 4" descr="staunton-chess-set-1.jpg"/>
          <p:cNvPicPr>
            <a:picLocks noChangeAspect="1"/>
          </p:cNvPicPr>
          <p:nvPr/>
        </p:nvPicPr>
        <p:blipFill>
          <a:blip r:embed="rId2" cstate="print"/>
          <a:srcRect l="52958" t="32990" r="32251" b="15980"/>
          <a:stretch>
            <a:fillRect/>
          </a:stretch>
        </p:blipFill>
        <p:spPr>
          <a:xfrm flipH="1">
            <a:off x="1907704" y="404664"/>
            <a:ext cx="1512168" cy="2721902"/>
          </a:xfrm>
          <a:prstGeom prst="rect">
            <a:avLst/>
          </a:prstGeom>
        </p:spPr>
      </p:pic>
      <p:sp>
        <p:nvSpPr>
          <p:cNvPr id="6" name="Прямоугольный треугольник 5"/>
          <p:cNvSpPr/>
          <p:nvPr/>
        </p:nvSpPr>
        <p:spPr>
          <a:xfrm rot="10800000">
            <a:off x="395536" y="4365104"/>
            <a:ext cx="1872208" cy="914400"/>
          </a:xfrm>
          <a:prstGeom prst="rtTriangle">
            <a:avLst/>
          </a:prstGeom>
          <a:solidFill>
            <a:srgbClr val="C00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403920" y="4373488"/>
            <a:ext cx="1872208" cy="91440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67744" y="4365104"/>
            <a:ext cx="1008112" cy="936104"/>
          </a:xfrm>
          <a:prstGeom prst="rect">
            <a:avLst/>
          </a:prstGeom>
          <a:solidFill>
            <a:srgbClr val="00B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2627784" y="5445224"/>
            <a:ext cx="360040" cy="36004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r>
              <a:rPr lang="ru-RU" dirty="0" smtClean="0"/>
              <a:t>– Но! Но! Но!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844824"/>
            <a:ext cx="8691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о</a:t>
            </a:r>
            <a:r>
              <a:rPr lang="ru-RU" sz="3600" b="1" dirty="0" smtClean="0"/>
              <a:t> </a:t>
            </a:r>
          </a:p>
          <a:p>
            <a:r>
              <a:rPr lang="ru-RU" sz="3600" b="1" dirty="0" err="1" smtClean="0">
                <a:solidFill>
                  <a:srgbClr val="0070C0"/>
                </a:solidFill>
              </a:rPr>
              <a:t>н</a:t>
            </a:r>
            <a:r>
              <a:rPr lang="ru-RU" sz="3600" b="1" dirty="0" err="1" smtClean="0">
                <a:solidFill>
                  <a:srgbClr val="FF0000"/>
                </a:solidFill>
              </a:rPr>
              <a:t>ы</a:t>
            </a:r>
            <a:r>
              <a:rPr lang="ru-RU" sz="3600" b="1" dirty="0" smtClean="0"/>
              <a:t> </a:t>
            </a:r>
          </a:p>
          <a:p>
            <a:r>
              <a:rPr lang="ru-RU" sz="3600" b="1" dirty="0" smtClean="0">
                <a:solidFill>
                  <a:srgbClr val="0070C0"/>
                </a:solidFill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у</a:t>
            </a:r>
            <a:r>
              <a:rPr lang="ru-RU" sz="3600" b="1" dirty="0" smtClean="0"/>
              <a:t> </a:t>
            </a:r>
          </a:p>
          <a:p>
            <a:r>
              <a:rPr lang="ru-RU" sz="3600" b="1" dirty="0" smtClean="0">
                <a:solidFill>
                  <a:srgbClr val="00B050"/>
                </a:solidFill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</a:rPr>
              <a:t>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188640"/>
            <a:ext cx="260558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Звуки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]</a:t>
            </a: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[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  <a:r>
              <a:rPr lang="en-US" sz="3200" b="1" dirty="0" smtClean="0">
                <a:solidFill>
                  <a:schemeClr val="accent6">
                    <a:lumMod val="50000"/>
                  </a:schemeClr>
                </a:solidFill>
              </a:rPr>
              <a:t>`]</a:t>
            </a:r>
          </a:p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Буква Н </a:t>
            </a:r>
            <a:r>
              <a:rPr lang="ru-RU" sz="3200" b="1" dirty="0" err="1" smtClean="0">
                <a:solidFill>
                  <a:schemeClr val="accent6">
                    <a:lumMod val="50000"/>
                  </a:schemeClr>
                </a:solidFill>
              </a:rPr>
              <a:t>н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1800200" cy="432048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он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</a:t>
            </a:r>
            <a:r>
              <a:rPr lang="en-US" dirty="0" smtClean="0"/>
              <a:t>|</a:t>
            </a:r>
            <a:r>
              <a:rPr lang="ru-RU" dirty="0" smtClean="0"/>
              <a:t>но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</a:t>
            </a:r>
            <a:r>
              <a:rPr lang="en-US" dirty="0" smtClean="0"/>
              <a:t>|</a:t>
            </a:r>
            <a:r>
              <a:rPr lang="ru-RU" dirty="0" smtClean="0"/>
              <a:t>на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</a:t>
            </a:r>
            <a:r>
              <a:rPr lang="en-US" dirty="0" smtClean="0"/>
              <a:t>|</a:t>
            </a:r>
            <a:r>
              <a:rPr lang="ru-RU" dirty="0" smtClean="0"/>
              <a:t>ни</a:t>
            </a:r>
            <a:endParaRPr lang="ru-RU" dirty="0"/>
          </a:p>
        </p:txBody>
      </p:sp>
      <p:pic>
        <p:nvPicPr>
          <p:cNvPr id="5" name="Рисунок 4" descr="full_img_full_img_full_10246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7584" y="4869160"/>
            <a:ext cx="2088232" cy="1551256"/>
          </a:xfrm>
          <a:prstGeom prst="rect">
            <a:avLst/>
          </a:prstGeom>
        </p:spPr>
      </p:pic>
      <p:pic>
        <p:nvPicPr>
          <p:cNvPr id="6" name="Рисунок 5" descr="nogn2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32240" y="5301208"/>
            <a:ext cx="1910399" cy="1022781"/>
          </a:xfrm>
          <a:prstGeom prst="rect">
            <a:avLst/>
          </a:prstGeom>
        </p:spPr>
      </p:pic>
      <p:pic>
        <p:nvPicPr>
          <p:cNvPr id="7" name="Рисунок 6" descr="pencil_icon__vector_psd__by_softarea-d58n116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16016" y="4725144"/>
            <a:ext cx="1728192" cy="1663858"/>
          </a:xfrm>
          <a:prstGeom prst="rect">
            <a:avLst/>
          </a:prstGeom>
        </p:spPr>
      </p:pic>
      <p:pic>
        <p:nvPicPr>
          <p:cNvPr id="4" name="Рисунок 3" descr="400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43808" y="4653136"/>
            <a:ext cx="1747912" cy="174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58 -0.22595 L -0.40955 -0.6771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-2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837 -0.22155 L -0.05607 -0.5467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" y="-1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6 -0.04972 L 0.09063 -0.3540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-0.03261 L -0.49028 -0.1898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dirty="0" smtClean="0"/>
              <a:t> </a:t>
            </a:r>
            <a:r>
              <a:rPr lang="ru-RU" b="1" dirty="0" smtClean="0"/>
              <a:t>– На, Нина,            . У Ани             . </a:t>
            </a:r>
            <a:endParaRPr lang="ru-RU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9552" y="15567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ru-RU" sz="4400" b="1" noProof="0" dirty="0" smtClean="0">
                <a:latin typeface="+mj-lt"/>
                <a:ea typeface="+mj-ea"/>
                <a:cs typeface="+mj-cs"/>
              </a:rPr>
              <a:t>У Нины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. У Инны             . 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6209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7088" t="18609" r="388" b="34305"/>
          <a:stretch>
            <a:fillRect/>
          </a:stretch>
        </p:blipFill>
        <p:spPr>
          <a:xfrm>
            <a:off x="3635896" y="260648"/>
            <a:ext cx="1152128" cy="1152128"/>
          </a:xfrm>
          <a:prstGeom prst="rect">
            <a:avLst/>
          </a:prstGeom>
        </p:spPr>
      </p:pic>
      <p:pic>
        <p:nvPicPr>
          <p:cNvPr id="6" name="Рисунок 5" descr="6209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l="57088" t="18609" r="388" b="34305"/>
          <a:stretch>
            <a:fillRect/>
          </a:stretch>
        </p:blipFill>
        <p:spPr>
          <a:xfrm>
            <a:off x="2699792" y="1412776"/>
            <a:ext cx="1152128" cy="1152128"/>
          </a:xfrm>
          <a:prstGeom prst="rect">
            <a:avLst/>
          </a:prstGeom>
        </p:spPr>
      </p:pic>
      <p:pic>
        <p:nvPicPr>
          <p:cNvPr id="7" name="Рисунок 6" descr="list-duba-3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782576">
            <a:off x="6915645" y="164653"/>
            <a:ext cx="1008808" cy="1298283"/>
          </a:xfrm>
          <a:prstGeom prst="rect">
            <a:avLst/>
          </a:prstGeom>
        </p:spPr>
      </p:pic>
      <p:pic>
        <p:nvPicPr>
          <p:cNvPr id="8" name="Рисунок 7" descr="pictur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1556792"/>
            <a:ext cx="1303509" cy="1111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Слова одинаковые, а значения разные.</a:t>
            </a:r>
            <a:endParaRPr lang="ru-RU" sz="3600" dirty="0"/>
          </a:p>
        </p:txBody>
      </p:sp>
      <p:pic>
        <p:nvPicPr>
          <p:cNvPr id="5" name="Рисунок 4" descr="2017-10-08_212209.png"/>
          <p:cNvPicPr>
            <a:picLocks noChangeAspect="1"/>
          </p:cNvPicPr>
          <p:nvPr/>
        </p:nvPicPr>
        <p:blipFill>
          <a:blip r:embed="rId2" cstate="print">
            <a:lum bright="40000" contrast="40000"/>
          </a:blip>
          <a:stretch>
            <a:fillRect/>
          </a:stretch>
        </p:blipFill>
        <p:spPr>
          <a:xfrm>
            <a:off x="467544" y="1340768"/>
            <a:ext cx="8257143" cy="43047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Буквы н, Н.</vt:lpstr>
      <vt:lpstr>Труд кормит, а лень портит</vt:lpstr>
      <vt:lpstr>Русь </vt:lpstr>
      <vt:lpstr>Нн </vt:lpstr>
      <vt:lpstr>Нн </vt:lpstr>
      <vt:lpstr>– Но! Но! Но!</vt:lpstr>
      <vt:lpstr>он  о|но  о|на  о|ни</vt:lpstr>
      <vt:lpstr> – На, Нина,            . У Ани             . </vt:lpstr>
      <vt:lpstr>Слова одинаковые, а значения разные.</vt:lpstr>
      <vt:lpstr>Нос суёт свой Игорёк То в варенье, То в медок. Ой, боюсь я, Как бы нос К банке с мёдом не прирос.                                 (Ф. Бобылев)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Труд кормит, а лень портит</dc:title>
  <dc:creator>люда22</dc:creator>
  <cp:lastModifiedBy>люда22</cp:lastModifiedBy>
  <cp:revision>12</cp:revision>
  <dcterms:created xsi:type="dcterms:W3CDTF">2017-10-08T10:50:59Z</dcterms:created>
  <dcterms:modified xsi:type="dcterms:W3CDTF">2018-04-12T09:38:42Z</dcterms:modified>
</cp:coreProperties>
</file>