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8"/>
  </p:notesMasterIdLst>
  <p:sldIdLst>
    <p:sldId id="283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hap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120000 h 120000"/>
            </a:gdLst>
            <a:ahLst/>
            <a:cxnLst>
              <a:cxn ang="0">
                <a:pos x="0" y="0"/>
              </a:cxn>
              <a:cxn ang="0">
                <a:pos x="120000" y="0"/>
              </a:cxn>
              <a:cxn ang="0">
                <a:pos x="120000" y="120000"/>
              </a:cxn>
              <a:cxn ang="0">
                <a:pos x="0" y="120000"/>
              </a:cxn>
            </a:cxnLst>
            <a:rect l="T0" t="T1" r="T2" b="T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275" name="Shape 4"/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2984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1pPr>
    <a:lvl2pPr marL="742950" lvl="1" indent="-2857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2pPr>
    <a:lvl3pPr marL="1143000" lvl="2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3pPr>
    <a:lvl4pPr marL="1600200" lvl="3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4pPr>
    <a:lvl5pPr marL="2057400" lvl="4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hape 34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55299" name="Shape 35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hape 81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64515" name="Shape 82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hape 9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65539" name="Shape 93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hape 98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66563" name="Shape 99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hape 104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67587" name="Shape 105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hape 110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68611" name="Shape 111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hape 116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69635" name="Shape 117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hape 12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70659" name="Shape 123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hape 128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71683" name="Shape 129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hape 134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72707" name="Shape 135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hape 140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73731" name="Shape 141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hape 40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56323" name="Shape 41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hape 146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74755" name="Shape 147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hape 15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75779" name="Shape 153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hape 158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76803" name="Shape 159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hape 164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77827" name="Shape 165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hape 170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78851" name="Shape 171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hape 176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79875" name="Shape 177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hape 18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80899" name="Shape 183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hape 188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81923" name="Shape 189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hape 194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82947" name="Shape 195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hape 200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83971" name="Shape 201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hape 46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57347" name="Shape 47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hape 206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84995" name="Shape 207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hape 21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86019" name="Shape 213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hape 218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87043" name="Shape 219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hape 224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88067" name="Shape 225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hape 230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89091" name="Shape 231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hape 236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90115" name="Shape 237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hape 24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91139" name="Shape 243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hape 55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58371" name="Shape 56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hape 61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59395" name="Shape 62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hape 67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60419" name="Shape 68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hape 75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61443" name="Shape 76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hape 8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62467" name="Shape 83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hape 88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ctr"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63491" name="Shape 89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4" name="Shape 14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hape 15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hape 16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FB6EB1C-7E5A-43F6-AD18-A02F35F2C319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Два объекта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5" name="Shape 71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hape 72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hape 73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B50AC8-2F50-4D6B-87C9-E6CB307E006F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Заголовок раздела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anchor="t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anchor="b"/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4" name="Shape 77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hape 78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hape 79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97E7818-FE9B-4BF1-9E90-7F67BFCF6C08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objects" type="fourObj">
  <p:cSld name="Title and four 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Shape 17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4" name="Shape 18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EB3EE4C-74CD-44A2-9CDE-2F5A38E324E1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 and tex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" name="Shape 22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hape 23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hape 24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7399820-2C29-4620-B7FC-B63A857EB359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on left, two objects on right" type="txAndTwoObj">
  <p:cSld name="Title, text on left, two objects on righ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6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Shape 27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4" name="Shape 28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DAFDC0D-16A0-4CE3-8C87-5B0EEC884194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on left, text on right" type="twoColTx">
  <p:cSld name="Title, text on left, text on righ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0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Shape 31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4" name="Shape 32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4A4F7BC-5019-40BB-AC4F-1E334D1E7509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" name="Shape 20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hape 21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hape 22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46B33E6-9337-46B7-BF7D-D32136EB7B39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Вертикальный заголовок и текст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" name="Shape 26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hape 27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hape 28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FFB4C32-D2DC-4B1F-B061-7C9434742906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Заголовок и вертикальный текст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" name="Shape 32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hape 33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hape 34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B8C750B-D89E-4404-94FF-06B655AAB661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Рисунок с подписью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anchor="b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Shape 3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endParaRPr noProof="0">
              <a:sym typeface="Arial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" name="Shape 39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hape 40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hape 41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F238BDA-A33E-4FF6-BA65-4090813EE0AA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Объект с подписью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anchor="b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" name="Shape 46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hape 47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hape 48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14A4A81-AEBE-4BCB-9BA7-2110D5025CEC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Пустой слайд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Shape 51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hape 52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C1ED1F2-D661-4F46-8493-9ABF8ED8C5AF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Только заголовок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" name="Shape 55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hape 56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hape 57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8E4238B-A058-4888-929D-4BBBF95CD563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Сравнение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anchor="b"/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anchor="b"/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/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7" name="Shape 64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hape 65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hape 66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D533743-EC34-47F7-B616-B05F54CB9299}" type="slidenum">
              <a:rPr lang="en-US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6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7" name="Shape 7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8" name="Shape 8"/>
          <p:cNvSpPr txBox="1">
            <a:spLocks noGrp="1"/>
          </p:cNvSpPr>
          <p:nvPr>
            <p:ph type="dt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800"/>
            </a:lvl1pPr>
          </a:lstStyle>
          <a:p>
            <a:endParaRPr lang="ru-RU"/>
          </a:p>
        </p:txBody>
      </p:sp>
      <p:sp>
        <p:nvSpPr>
          <p:cNvPr id="1029" name="Shape 9"/>
          <p:cNvSpPr txBox="1">
            <a:spLocks noGrp="1"/>
          </p:cNvSpPr>
          <p:nvPr>
            <p:ph type="ft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800"/>
            </a:lvl1pPr>
          </a:lstStyle>
          <a:p>
            <a:endParaRPr lang="ru-RU"/>
          </a:p>
        </p:txBody>
      </p:sp>
      <p:sp>
        <p:nvSpPr>
          <p:cNvPr id="1030" name="Shape 10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ts val="1400"/>
              <a:buFont typeface="Arial" charset="0"/>
              <a:buNone/>
              <a:defRPr/>
            </a:lvl1pPr>
          </a:lstStyle>
          <a:p>
            <a:fld id="{1733482F-99A2-4871-8EDE-490E228DF37E}" type="slidenum">
              <a:rPr lang="en-US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Shape 37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450" y="115888"/>
            <a:ext cx="6624638" cy="649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Shape 38"/>
          <p:cNvSpPr txBox="1">
            <a:spLocks noChangeArrowheads="1"/>
          </p:cNvSpPr>
          <p:nvPr/>
        </p:nvSpPr>
        <p:spPr bwMode="auto">
          <a:xfrm>
            <a:off x="1763688" y="0"/>
            <a:ext cx="55451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 algn="ctr">
              <a:buClr>
                <a:srgbClr val="FFFFFF"/>
              </a:buClr>
              <a:buSzPts val="3200"/>
              <a:buFont typeface="Arial" charset="0"/>
              <a:buNone/>
            </a:pPr>
            <a:r>
              <a:rPr lang="en-US" sz="3200" b="1" dirty="0">
                <a:solidFill>
                  <a:srgbClr val="FFFF00"/>
                </a:solidFill>
              </a:rPr>
              <a:t>НЕДЕЛЯ ДЕТСКОЙ КНИГИ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Shape 38"/>
          <p:cNvSpPr txBox="1">
            <a:spLocks noChangeArrowheads="1"/>
          </p:cNvSpPr>
          <p:nvPr/>
        </p:nvSpPr>
        <p:spPr bwMode="auto">
          <a:xfrm>
            <a:off x="1835696" y="6165304"/>
            <a:ext cx="55451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 algn="ctr">
              <a:buClr>
                <a:srgbClr val="FFFFFF"/>
              </a:buClr>
              <a:buSzPts val="3200"/>
              <a:buFont typeface="Arial" charset="0"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2 «В» класс и Митяева Е.А.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hape 84"/>
          <p:cNvSpPr txBox="1">
            <a:spLocks noGrp="1"/>
          </p:cNvSpPr>
          <p:nvPr>
            <p:ph type="subTitle" idx="1"/>
          </p:nvPr>
        </p:nvSpPr>
        <p:spPr>
          <a:xfrm>
            <a:off x="2124075" y="2114550"/>
            <a:ext cx="4824413" cy="2538413"/>
          </a:xfrm>
          <a:solidFill>
            <a:srgbClr val="F78D9F"/>
          </a:solidFill>
        </p:spPr>
        <p:txBody>
          <a:bodyPr tIns="45700" bIns="45700"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800"/>
              <a:buFont typeface="Arial" charset="0"/>
              <a:buNone/>
            </a:pPr>
            <a:endParaRPr lang="ru-RU" sz="800" smtClean="0">
              <a:solidFill>
                <a:srgbClr val="CC0066"/>
              </a:solidFill>
              <a:latin typeface="Comic Sans MS" pitchFamily="66" charset="0"/>
              <a:cs typeface="Arial" charset="0"/>
              <a:sym typeface="Comic Sans MS" pitchFamily="66" charset="0"/>
            </a:endParaRPr>
          </a:p>
          <a:p>
            <a:pPr eaLnBrk="1" hangingPunct="1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Clr>
                <a:srgbClr val="CC0066"/>
              </a:buClr>
              <a:buSzPts val="3400"/>
              <a:buFont typeface="Comic Sans MS" pitchFamily="66" charset="0"/>
              <a:buNone/>
            </a:pPr>
            <a:r>
              <a:rPr lang="en-US" sz="3400" smtClean="0">
                <a:solidFill>
                  <a:srgbClr val="CC0066"/>
                </a:solidFill>
                <a:latin typeface="Comic Sans MS" pitchFamily="66" charset="0"/>
                <a:cs typeface="Arial" charset="0"/>
                <a:sym typeface="Comic Sans MS" pitchFamily="66" charset="0"/>
              </a:rPr>
              <a:t>Неделя </a:t>
            </a:r>
            <a:endParaRPr lang="ru-RU" sz="32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Clr>
                <a:srgbClr val="CC0066"/>
              </a:buClr>
              <a:buSzPts val="3400"/>
              <a:buFont typeface="Comic Sans MS" pitchFamily="66" charset="0"/>
              <a:buNone/>
            </a:pPr>
            <a:r>
              <a:rPr lang="en-US" sz="3400" smtClean="0">
                <a:solidFill>
                  <a:srgbClr val="CC0066"/>
                </a:solidFill>
                <a:latin typeface="Comic Sans MS" pitchFamily="66" charset="0"/>
                <a:cs typeface="Arial" charset="0"/>
                <a:sym typeface="Comic Sans MS" pitchFamily="66" charset="0"/>
              </a:rPr>
              <a:t>детской книги</a:t>
            </a:r>
            <a:endParaRPr lang="ru-RU" sz="32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smtClean="0">
              <a:solidFill>
                <a:srgbClr val="CC0066"/>
              </a:solidFill>
              <a:latin typeface="Comic Sans MS" pitchFamily="66" charset="0"/>
              <a:cs typeface="Arial" charset="0"/>
              <a:sym typeface="Comic Sans MS" pitchFamily="66" charset="0"/>
            </a:endParaRPr>
          </a:p>
          <a:p>
            <a:pPr eaLnBrk="1" hangingPunct="1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Clr>
                <a:srgbClr val="CC0066"/>
              </a:buClr>
              <a:buSzPts val="2400"/>
              <a:buFont typeface="Arial" charset="0"/>
              <a:buNone/>
            </a:pPr>
            <a:r>
              <a:rPr lang="en-US" sz="2400" smtClean="0">
                <a:solidFill>
                  <a:srgbClr val="CC0066"/>
                </a:solidFill>
                <a:latin typeface="Arial" charset="0"/>
                <a:cs typeface="Arial" charset="0"/>
              </a:rPr>
              <a:t>Выставка детских книг</a:t>
            </a:r>
            <a:r>
              <a:rPr lang="ru-RU" sz="2400" smtClean="0">
                <a:solidFill>
                  <a:srgbClr val="CC0066"/>
                </a:solidFill>
                <a:latin typeface="Arial" charset="0"/>
                <a:cs typeface="Arial" charset="0"/>
              </a:rPr>
              <a:t>, рекомендованных для ознакомления.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26627" name="Shape 85" descr="54000006386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8400" y="0"/>
            <a:ext cx="1655763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Shape 86" descr="1000010306"/>
          <p:cNvPicPr preferRelativeResize="0"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180975"/>
            <a:ext cx="1827212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Shape 87" descr="1001215094"/>
          <p:cNvPicPr preferRelativeResize="0"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19925" y="180975"/>
            <a:ext cx="1827213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Shape 88" descr="1000394453"/>
          <p:cNvPicPr preferRelativeResize="0"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7950" y="3633788"/>
            <a:ext cx="1933575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Shape 89" descr="fo322_09_10"/>
          <p:cNvPicPr preferRelativeResize="0"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948488" y="3563938"/>
            <a:ext cx="1951037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Shape 90" descr="1000171365"/>
          <p:cNvPicPr preferRelativeResize="0"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63938" y="4724400"/>
            <a:ext cx="20716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hape 95"/>
          <p:cNvSpPr txBox="1">
            <a:spLocks noGrp="1"/>
          </p:cNvSpPr>
          <p:nvPr>
            <p:ph type="body" idx="1"/>
          </p:nvPr>
        </p:nvSpPr>
        <p:spPr>
          <a:xfrm>
            <a:off x="5148263" y="188913"/>
            <a:ext cx="3887787" cy="6553200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endParaRPr lang="ru-RU" sz="20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Мой ангел:</a:t>
            </a:r>
            <a:r>
              <a:rPr lang="en-US" sz="2000" smtClean="0">
                <a:latin typeface="Arial" charset="0"/>
                <a:cs typeface="Arial" charset="0"/>
              </a:rPr>
              <a:t> детский портрет в русской живописи: альбом. </a:t>
            </a:r>
            <a:r>
              <a:rPr lang="en-US" sz="1800" smtClean="0">
                <a:latin typeface="Arial" charset="0"/>
                <a:cs typeface="Arial" charset="0"/>
              </a:rPr>
              <a:t>- М. : Белый город, 2004. - 335 с. : цв.ил, портр. - (Образ России). - </a:t>
            </a:r>
            <a:r>
              <a:rPr lang="en-US" sz="1800" b="1" smtClean="0">
                <a:latin typeface="Arial" charset="0"/>
                <a:cs typeface="Arial" charset="0"/>
              </a:rPr>
              <a:t>ISBN </a:t>
            </a:r>
            <a:r>
              <a:rPr lang="en-US" sz="1800" smtClean="0">
                <a:latin typeface="Arial" charset="0"/>
                <a:cs typeface="Arial" charset="0"/>
              </a:rPr>
              <a:t>5-7793-0515-3: 1830 р.</a:t>
            </a:r>
            <a:endParaRPr lang="ru-RU" sz="18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Аннотация: </a:t>
            </a:r>
            <a:r>
              <a:rPr lang="en-US" sz="2000" smtClean="0">
                <a:latin typeface="Arial" charset="0"/>
                <a:cs typeface="Arial" charset="0"/>
              </a:rPr>
              <a:t>В уникальном издании впервые авторами предпринята попытка наиболее полно собрать русский детский портрет. В альбоме около 450 произведений русских художников, которые вместе со стихами и воспоминаниями известных русских поэтов и писателей вводят нас в мир детства.</a:t>
            </a:r>
            <a:endParaRPr lang="ru-RU" sz="20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800" smtClean="0">
                <a:latin typeface="Arial" charset="0"/>
                <a:cs typeface="Arial" charset="0"/>
              </a:rPr>
              <a:t>ОХЛ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85.143(2)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М74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27651" name="Shape 96" descr="54000006386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338" y="0"/>
            <a:ext cx="49704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hape 101"/>
          <p:cNvSpPr txBox="1">
            <a:spLocks noGrp="1"/>
          </p:cNvSpPr>
          <p:nvPr>
            <p:ph type="body" idx="1"/>
          </p:nvPr>
        </p:nvSpPr>
        <p:spPr>
          <a:xfrm>
            <a:off x="4859338" y="188913"/>
            <a:ext cx="4176712" cy="648017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Воскобойников, Валерий Михайлович</a:t>
            </a:r>
            <a:r>
              <a:rPr lang="en-US" sz="16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smtClean="0">
                <a:latin typeface="Arial" charset="0"/>
                <a:cs typeface="Arial" charset="0"/>
              </a:rPr>
              <a:t>	</a:t>
            </a:r>
            <a:r>
              <a:rPr lang="en-US" sz="1600" b="1" smtClean="0">
                <a:latin typeface="Arial" charset="0"/>
                <a:cs typeface="Arial" charset="0"/>
              </a:rPr>
              <a:t>Жизнь замечательных детей</a:t>
            </a:r>
            <a:r>
              <a:rPr lang="en-US" sz="1600" smtClean="0">
                <a:latin typeface="Arial" charset="0"/>
                <a:cs typeface="Arial" charset="0"/>
              </a:rPr>
              <a:t>/ В. М. Воскобойников; худ. А. Г. Старостин. - СПб: Образование-Культура, 1999. - 174 с.: ил, цв.ил. - (Жизнь замечательных ...). - </a:t>
            </a:r>
            <a:r>
              <a:rPr lang="en-US" sz="1600" b="1" smtClean="0">
                <a:latin typeface="Arial" charset="0"/>
                <a:cs typeface="Arial" charset="0"/>
              </a:rPr>
              <a:t>ISBN </a:t>
            </a:r>
            <a:r>
              <a:rPr lang="en-US" sz="1600" smtClean="0">
                <a:latin typeface="Arial" charset="0"/>
                <a:cs typeface="Arial" charset="0"/>
              </a:rPr>
              <a:t>5-88857-062-1: 30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Аннотация: </a:t>
            </a:r>
            <a:r>
              <a:rPr lang="en-US" sz="1600" smtClean="0">
                <a:latin typeface="Arial" charset="0"/>
                <a:cs typeface="Arial" charset="0"/>
              </a:rPr>
              <a:t>Уникальное собрание биографий известных людей России. Далеко не каждый великий человек - гений с детства. Книга рассказывает о том, какими детьми были врач и мыслитель Авиценна и музыкант Моцарт, царь Петр Первый и физик Эйнштейн, Михайло Ломоносов, Екатерина Великая, Александр Суворов, Иван Крылов, Александр Пушкин, Михаил Лермонтов, Дмитрий Менделеев, Сергей Прокофьев, Юрий Гагарин, а также многие другие замечательные люди, обогатившие человеческую цивилизацию.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600" smtClean="0">
                <a:latin typeface="Arial" charset="0"/>
                <a:cs typeface="Arial" charset="0"/>
              </a:rPr>
              <a:t> ОХЛ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84Р6-4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В76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28675" name="Shape 102" descr="1000531891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25" y="0"/>
            <a:ext cx="46815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hape 107"/>
          <p:cNvSpPr txBox="1">
            <a:spLocks noGrp="1"/>
          </p:cNvSpPr>
          <p:nvPr>
            <p:ph type="body" idx="1"/>
          </p:nvPr>
        </p:nvSpPr>
        <p:spPr>
          <a:xfrm>
            <a:off x="4859338" y="188913"/>
            <a:ext cx="4105275" cy="648017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Золотой ключик:</a:t>
            </a:r>
            <a:r>
              <a:rPr lang="en-US" smtClean="0">
                <a:latin typeface="Arial" charset="0"/>
                <a:cs typeface="Arial" charset="0"/>
              </a:rPr>
              <a:t> сказки российских писателей. - М.: ОНИКС, 2001. - 384 с.: ил. - (Золотая библиотека). - </a:t>
            </a:r>
            <a:r>
              <a:rPr lang="en-US" b="1" smtClean="0">
                <a:latin typeface="Arial" charset="0"/>
                <a:cs typeface="Arial" charset="0"/>
              </a:rPr>
              <a:t>ISBN </a:t>
            </a:r>
            <a:r>
              <a:rPr lang="en-US" smtClean="0">
                <a:latin typeface="Arial" charset="0"/>
                <a:cs typeface="Arial" charset="0"/>
              </a:rPr>
              <a:t>5-249-00334-6: 48.07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	</a:t>
            </a:r>
            <a:r>
              <a:rPr lang="en-US" b="1" smtClean="0">
                <a:latin typeface="Arial" charset="0"/>
                <a:cs typeface="Arial" charset="0"/>
              </a:rPr>
              <a:t>Содержание: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Бажов, П. П. Серебряное копытце /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Толстой, А. Н. Золотой ключик, или Приключения Буратино /  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Шварц, Е. Л.  Два брата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Шварц, Е. Л. Сказка о потерянном времени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Шварц, Е. Л. Новые приключения кота в сапогах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Шварц, Е. Л. Рассеянный волшебник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Пантелеев, Л.  Две лягушки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Катаев, В. П. Цветик-семицветик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Катаев, В. П. Дудочка и кувшинчик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Катаев, В. П. Пень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Катаев, В. П. Грибы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Паустовский, К. Г. Теплый хлеб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Паустовский, К. Г. Похождения жука-носорога (Солдатская сказка)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Паустовский, К. Г. Стальное колечко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Паустовский, К. Г. Дремучий медведь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Паустовский, К. Г. Растрепанный воробей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Паустовский, К. Г. Артельные мужички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Паустовский, К. Г. Квакша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Паустовский, К. Г. Заботливый цветок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  Михалков, С. В. Праздник непослушания /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mtClean="0">
                <a:latin typeface="Arial" charset="0"/>
                <a:cs typeface="Arial" charset="0"/>
              </a:rPr>
              <a:t>ОХЛ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84Р6-4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З81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29699" name="Shape 108" descr="dn336_13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679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hape 113"/>
          <p:cNvSpPr txBox="1">
            <a:spLocks noGrp="1"/>
          </p:cNvSpPr>
          <p:nvPr>
            <p:ph type="body" idx="1"/>
          </p:nvPr>
        </p:nvSpPr>
        <p:spPr>
          <a:xfrm>
            <a:off x="4932363" y="115888"/>
            <a:ext cx="4103687" cy="662622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endParaRPr lang="ru-RU" sz="18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endParaRPr lang="ru-RU" sz="18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Чуковский, Корней Иванович</a:t>
            </a:r>
            <a:r>
              <a:rPr lang="en-US" sz="18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smtClean="0">
                <a:latin typeface="Arial" charset="0"/>
                <a:cs typeface="Arial" charset="0"/>
              </a:rPr>
              <a:t>	</a:t>
            </a:r>
            <a:r>
              <a:rPr lang="en-US" sz="2000" b="1" smtClean="0">
                <a:latin typeface="Arial" charset="0"/>
                <a:cs typeface="Arial" charset="0"/>
              </a:rPr>
              <a:t>Сказки и стихи</a:t>
            </a:r>
            <a:r>
              <a:rPr lang="en-US" sz="1800" smtClean="0">
                <a:latin typeface="Arial" charset="0"/>
                <a:cs typeface="Arial" charset="0"/>
              </a:rPr>
              <a:t>/ К.И. Чуковский; худ. С. Самсоненко. - Смоленск: Русич, 2000. - 128 с. : цв.ил. - (Детишкам - книжки). - </a:t>
            </a:r>
            <a:r>
              <a:rPr lang="en-US" sz="1800" b="1" smtClean="0">
                <a:latin typeface="Arial" charset="0"/>
                <a:cs typeface="Arial" charset="0"/>
              </a:rPr>
              <a:t>ISBN </a:t>
            </a:r>
            <a:r>
              <a:rPr lang="en-US" sz="1800" smtClean="0">
                <a:latin typeface="Arial" charset="0"/>
                <a:cs typeface="Arial" charset="0"/>
              </a:rPr>
              <a:t>5-8138-0212-6: 101.30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Аннотация: </a:t>
            </a:r>
            <a:r>
              <a:rPr lang="en-US" sz="1800" smtClean="0">
                <a:latin typeface="Arial" charset="0"/>
                <a:cs typeface="Arial" charset="0"/>
              </a:rPr>
              <a:t>В эту книгу вошли самые любимые не одним поколением детворы сказки Корнея Ивановича Чуковского: "Айболит", "Мойдодыр", "Телефон", "Тараканище", "Федорино горе", "Муха-Цокотуха", "Путаница". Здесь же стихи и песенки про Бебеку и Барабека, Котауси и Мауси, Федотку и Закаляку, других героев, придуманных ярким талантом замечательного поэта.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800" smtClean="0">
                <a:latin typeface="Arial" charset="0"/>
                <a:cs typeface="Arial" charset="0"/>
              </a:rPr>
              <a:t>  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84Р6-4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Ч88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30723" name="Shape 114" descr="mm403_19_02_01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775" y="115888"/>
            <a:ext cx="4754563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4716463" y="115888"/>
            <a:ext cx="4319587" cy="6626225"/>
          </a:xfrm>
        </p:spPr>
        <p:txBody>
          <a:bodyPr tIns="45700" bIns="45700">
            <a:noAutofit/>
          </a:bodyPr>
          <a:lstStyle/>
          <a:p>
            <a:pPr marL="342900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endParaRPr lang="ru-RU" sz="20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Успенский, Эдуард Николаевич</a:t>
            </a:r>
            <a:r>
              <a:rPr lang="en-US" sz="20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smtClean="0">
                <a:latin typeface="Arial" charset="0"/>
                <a:cs typeface="Arial" charset="0"/>
              </a:rPr>
              <a:t>	</a:t>
            </a:r>
            <a:r>
              <a:rPr lang="en-US" sz="2000" b="1" smtClean="0">
                <a:latin typeface="Arial" charset="0"/>
                <a:cs typeface="Arial" charset="0"/>
              </a:rPr>
              <a:t>Дядя Федор и другие:</a:t>
            </a:r>
            <a:r>
              <a:rPr lang="en-US" sz="2000" smtClean="0">
                <a:latin typeface="Arial" charset="0"/>
                <a:cs typeface="Arial" charset="0"/>
              </a:rPr>
              <a:t> повести-сказки / Э.Н. Успенский; Худ. Л. Хачатрян. - М.: РОСМЭН, 2001. - 198 с.: цв.ил. - (Золотая библиотека). - </a:t>
            </a:r>
            <a:r>
              <a:rPr lang="en-US" sz="2000" b="1" smtClean="0">
                <a:latin typeface="Arial" charset="0"/>
                <a:cs typeface="Arial" charset="0"/>
              </a:rPr>
              <a:t>ISBN </a:t>
            </a:r>
            <a:r>
              <a:rPr lang="en-US" sz="2000" smtClean="0">
                <a:latin typeface="Arial" charset="0"/>
                <a:cs typeface="Arial" charset="0"/>
              </a:rPr>
              <a:t>5-8451-0225-1: 88.40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Аннотация: </a:t>
            </a:r>
            <a:r>
              <a:rPr lang="en-US" sz="2000" smtClean="0">
                <a:latin typeface="Arial" charset="0"/>
                <a:cs typeface="Arial" charset="0"/>
              </a:rPr>
              <a:t>С жителями деревни Простоквашино все время что-то происходит - ни дня без приключений. То Матроскин с Шариком поссорятся, а дядя Федор их мирит, то Печкин воюет с Хватайкой, то корова Мурка чудит…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2000" smtClean="0">
                <a:latin typeface="Arial" charset="0"/>
                <a:cs typeface="Arial" charset="0"/>
              </a:rPr>
              <a:t>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84Р6-4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У77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endParaRPr lang="ru-RU" sz="2000" b="1" smtClean="0">
              <a:latin typeface="Arial" charset="0"/>
              <a:cs typeface="Arial" charset="0"/>
            </a:endParaRPr>
          </a:p>
        </p:txBody>
      </p:sp>
      <p:pic>
        <p:nvPicPr>
          <p:cNvPr id="31747" name="Shape 120" descr="ol203_16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700" y="115888"/>
            <a:ext cx="4559300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hape 125"/>
          <p:cNvSpPr txBox="1">
            <a:spLocks noGrp="1"/>
          </p:cNvSpPr>
          <p:nvPr>
            <p:ph type="body" idx="1"/>
          </p:nvPr>
        </p:nvSpPr>
        <p:spPr>
          <a:xfrm>
            <a:off x="4716463" y="115888"/>
            <a:ext cx="4319587" cy="662622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endParaRPr lang="ru-RU" sz="20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endParaRPr lang="ru-RU" sz="20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Драгунский, Виктор.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smtClean="0">
                <a:latin typeface="Arial" charset="0"/>
                <a:cs typeface="Arial" charset="0"/>
              </a:rPr>
              <a:t>	</a:t>
            </a:r>
            <a:r>
              <a:rPr lang="en-US" sz="2000" b="1" smtClean="0">
                <a:latin typeface="Arial" charset="0"/>
                <a:cs typeface="Arial" charset="0"/>
              </a:rPr>
              <a:t>Избранное:</a:t>
            </a:r>
            <a:r>
              <a:rPr lang="en-US" sz="2000" smtClean="0">
                <a:latin typeface="Arial" charset="0"/>
                <a:cs typeface="Arial" charset="0"/>
              </a:rPr>
              <a:t> повести, рассказы / предисл. Ю. Нагибина; сост Л. Либет. - М.: Астрель: АСТ, 2001. - 590 с., [8]л. цв.ил.: ил. - (Всемирная детская библиотека). - </a:t>
            </a:r>
            <a:r>
              <a:rPr lang="en-US" sz="2000" b="1" smtClean="0">
                <a:latin typeface="Arial" charset="0"/>
                <a:cs typeface="Arial" charset="0"/>
              </a:rPr>
              <a:t>ISBN </a:t>
            </a:r>
            <a:r>
              <a:rPr lang="en-US" sz="2000" smtClean="0">
                <a:latin typeface="Arial" charset="0"/>
                <a:cs typeface="Arial" charset="0"/>
              </a:rPr>
              <a:t>5-271-01213-1. - </a:t>
            </a:r>
            <a:r>
              <a:rPr lang="en-US" sz="2000" b="1" smtClean="0">
                <a:latin typeface="Arial" charset="0"/>
                <a:cs typeface="Arial" charset="0"/>
              </a:rPr>
              <a:t>ISBN </a:t>
            </a:r>
            <a:r>
              <a:rPr lang="en-US" sz="2000" smtClean="0">
                <a:latin typeface="Arial" charset="0"/>
                <a:cs typeface="Arial" charset="0"/>
              </a:rPr>
              <a:t>5-17-004245-0: 75.91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Аннотация: </a:t>
            </a:r>
            <a:r>
              <a:rPr lang="en-US" sz="2000" smtClean="0">
                <a:latin typeface="Arial" charset="0"/>
                <a:cs typeface="Arial" charset="0"/>
              </a:rPr>
              <a:t>В книгу вошли известные детские рассказы Виктора Драгунского, а также повести "Он упал на траву..." и "Сегодня и ежедневно".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2000" smtClean="0">
                <a:latin typeface="Arial" charset="0"/>
                <a:cs typeface="Arial" charset="0"/>
              </a:rPr>
              <a:t> 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84Р6-4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Д72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32771" name="Shape 126" descr="ak292_25_07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800" y="0"/>
            <a:ext cx="4521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hape 131"/>
          <p:cNvSpPr txBox="1">
            <a:spLocks noGrp="1"/>
          </p:cNvSpPr>
          <p:nvPr>
            <p:ph type="body" idx="1"/>
          </p:nvPr>
        </p:nvSpPr>
        <p:spPr>
          <a:xfrm>
            <a:off x="4859338" y="188913"/>
            <a:ext cx="4176712" cy="6553200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endParaRPr lang="ru-RU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endParaRPr lang="ru-RU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Булычев, Кир</a:t>
            </a:r>
            <a:r>
              <a:rPr lang="en-US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	</a:t>
            </a:r>
            <a:r>
              <a:rPr lang="en-US" b="1" smtClean="0">
                <a:latin typeface="Arial" charset="0"/>
                <a:cs typeface="Arial" charset="0"/>
              </a:rPr>
              <a:t>День рождения Алисы</a:t>
            </a:r>
            <a:r>
              <a:rPr lang="en-US" smtClean="0">
                <a:latin typeface="Arial" charset="0"/>
                <a:cs typeface="Arial" charset="0"/>
              </a:rPr>
              <a:t> / К. Булычев; худ. А. Шахгелдян. - М.: БАМБУК, 1999. - 110 с.: цв.ил. - (Библиотека школьника). - </a:t>
            </a:r>
            <a:r>
              <a:rPr lang="en-US" b="1" smtClean="0">
                <a:latin typeface="Arial" charset="0"/>
                <a:cs typeface="Arial" charset="0"/>
              </a:rPr>
              <a:t>ISBN </a:t>
            </a:r>
            <a:r>
              <a:rPr lang="en-US" smtClean="0">
                <a:latin typeface="Arial" charset="0"/>
                <a:cs typeface="Arial" charset="0"/>
              </a:rPr>
              <a:t>5-8203-0025-4: 18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Аннотация: </a:t>
            </a:r>
            <a:r>
              <a:rPr lang="en-US" smtClean="0">
                <a:latin typeface="Arial" charset="0"/>
                <a:cs typeface="Arial" charset="0"/>
              </a:rPr>
              <a:t>Алиса Селезнева - самая популярная девочка в истории отечественной детской фантастики. Рассказами о захватывающих приключениях "гостьи из будущего" зачитывались, зачитываются и будут зачитываться дети и подростки многих поколений. В этой книге рассказывается о раннем детстве "супердевочки". Старый друг Алисиного папы космический археолог Громозека придумал для Алисы необычный подарок на день рождения. Он предлагает ей полететь в экспедицию на далекую планету Колеида. Цивилизация Колеиды погибла сто лет назад из-за эпидемии космической чумы. Алиса прилетает на мертвую планету, а затем вместе с маленьким археологом Рррр отправляется на машине времени в прошлое, чтобы уничтожить смертельный вирус и изменить будущее.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mtClean="0">
                <a:latin typeface="Arial" charset="0"/>
                <a:cs typeface="Arial" charset="0"/>
              </a:rPr>
              <a:t> 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84Р6-4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Б90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33795" name="Shape 132" descr="1001133295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375" y="0"/>
            <a:ext cx="4564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hape 137"/>
          <p:cNvSpPr txBox="1">
            <a:spLocks noGrp="1"/>
          </p:cNvSpPr>
          <p:nvPr>
            <p:ph type="body" idx="1"/>
          </p:nvPr>
        </p:nvSpPr>
        <p:spPr>
          <a:xfrm>
            <a:off x="4787900" y="188913"/>
            <a:ext cx="4211638" cy="648017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endParaRPr lang="ru-RU" sz="18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Гримм, Якоб</a:t>
            </a:r>
            <a:r>
              <a:rPr lang="en-US" sz="18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smtClean="0">
                <a:latin typeface="Arial" charset="0"/>
                <a:cs typeface="Arial" charset="0"/>
              </a:rPr>
              <a:t>	</a:t>
            </a:r>
            <a:r>
              <a:rPr lang="en-US" sz="1800" b="1" smtClean="0">
                <a:latin typeface="Arial" charset="0"/>
                <a:cs typeface="Arial" charset="0"/>
              </a:rPr>
              <a:t>Сказки Братьев Гримм</a:t>
            </a:r>
            <a:r>
              <a:rPr lang="en-US" sz="1800" smtClean="0">
                <a:latin typeface="Arial" charset="0"/>
                <a:cs typeface="Arial" charset="0"/>
              </a:rPr>
              <a:t>/ Я. Гримм, В. Гримм. - Ростов н/Д : Проф-Пресс, 1999. - 511,[8]л.цв.ил. с. - (Для маленьких друзей). - </a:t>
            </a:r>
            <a:r>
              <a:rPr lang="en-US" sz="1800" b="1" smtClean="0">
                <a:latin typeface="Arial" charset="0"/>
                <a:cs typeface="Arial" charset="0"/>
              </a:rPr>
              <a:t>ISBN </a:t>
            </a:r>
            <a:r>
              <a:rPr lang="en-US" sz="1800" smtClean="0">
                <a:latin typeface="Arial" charset="0"/>
                <a:cs typeface="Arial" charset="0"/>
              </a:rPr>
              <a:t>5-88475-340-3: Б. ц.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Аннотация: </a:t>
            </a:r>
            <a:r>
              <a:rPr lang="en-US" sz="1800" smtClean="0">
                <a:latin typeface="Arial" charset="0"/>
                <a:cs typeface="Arial" charset="0"/>
              </a:rPr>
              <a:t>В книге собраны самые лучшие сказки всемирно известных братьев Гримм. Вы встретитесь с Красной Шапочкой и мальчиком-с-пальчиком, Гензель и Гретель, храбрым портняжкой, умной Эльзой, великанами и храбрецами, бременскими музыкантами и многими другими. Чтение этих сказок доставит вам и ребенку истинную радость.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800" smtClean="0">
                <a:latin typeface="Arial" charset="0"/>
                <a:cs typeface="Arial" charset="0"/>
              </a:rPr>
              <a:t>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84.4Г-4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Г84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34819" name="Shape 138" descr="1000845795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637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hape 143"/>
          <p:cNvSpPr txBox="1">
            <a:spLocks noGrp="1"/>
          </p:cNvSpPr>
          <p:nvPr>
            <p:ph type="body" idx="1"/>
          </p:nvPr>
        </p:nvSpPr>
        <p:spPr>
          <a:xfrm>
            <a:off x="4859338" y="115888"/>
            <a:ext cx="4105275" cy="662622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endParaRPr lang="ru-RU" sz="18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Барри, Джеймс Мэтью</a:t>
            </a:r>
            <a:r>
              <a:rPr lang="en-US" sz="18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smtClean="0">
                <a:latin typeface="Arial" charset="0"/>
                <a:cs typeface="Arial" charset="0"/>
              </a:rPr>
              <a:t>	</a:t>
            </a:r>
            <a:r>
              <a:rPr lang="en-US" sz="1800" b="1" smtClean="0">
                <a:latin typeface="Arial" charset="0"/>
                <a:cs typeface="Arial" charset="0"/>
              </a:rPr>
              <a:t>Питер Пэн:</a:t>
            </a:r>
            <a:r>
              <a:rPr lang="en-US" sz="1800" smtClean="0">
                <a:latin typeface="Arial" charset="0"/>
                <a:cs typeface="Arial" charset="0"/>
              </a:rPr>
              <a:t> сказочная повесть / Дж. М. Барри; пер. И. Токмакова. - М.: РОСМЭН, 2002. - 190 с.: ил. - (Библиотека младшего школьника). - </a:t>
            </a:r>
            <a:r>
              <a:rPr lang="en-US" sz="1800" b="1" smtClean="0">
                <a:latin typeface="Arial" charset="0"/>
                <a:cs typeface="Arial" charset="0"/>
              </a:rPr>
              <a:t>ISBN </a:t>
            </a:r>
            <a:r>
              <a:rPr lang="en-US" sz="1800" smtClean="0">
                <a:latin typeface="Arial" charset="0"/>
                <a:cs typeface="Arial" charset="0"/>
              </a:rPr>
              <a:t>5-353-00623-2: 44.99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Аннотация: </a:t>
            </a:r>
            <a:r>
              <a:rPr lang="en-US" sz="1800" smtClean="0">
                <a:latin typeface="Arial" charset="0"/>
                <a:cs typeface="Arial" charset="0"/>
              </a:rPr>
              <a:t>"Питер Пэн" - романтическая сказочная повесть. Ее читают во всем мире и дети, и взрослые. Мальчик Питер не хочет взрослеть, он дружит с феями и умеет летать! Питер Пэн неутомимый проказник и фантазер, он легко преодолевает любые расстояния от действительности к мечте, от Кенсингтонского парка в Лондоне до острова Нетинебудет.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800" smtClean="0">
                <a:latin typeface="Arial" charset="0"/>
                <a:cs typeface="Arial" charset="0"/>
              </a:rPr>
              <a:t>  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84.4Вл-4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Б25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35843" name="Shape 144" descr="920715657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950" y="0"/>
            <a:ext cx="4535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Shape 43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8175" y="2852738"/>
            <a:ext cx="53530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Shape 44"/>
          <p:cNvSpPr txBox="1">
            <a:spLocks noChangeArrowheads="1"/>
          </p:cNvSpPr>
          <p:nvPr/>
        </p:nvSpPr>
        <p:spPr bwMode="auto">
          <a:xfrm>
            <a:off x="755650" y="549275"/>
            <a:ext cx="75612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 algn="ctr"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b="1"/>
              <a:t>Хоть не шляпа, а с полями,</a:t>
            </a:r>
            <a:endParaRPr lang="ru-RU" sz="2400"/>
          </a:p>
          <a:p>
            <a:pPr algn="ctr"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b="1"/>
              <a:t>Не цветок, а с корешком,</a:t>
            </a:r>
            <a:endParaRPr lang="ru-RU" sz="2400"/>
          </a:p>
          <a:p>
            <a:pPr algn="ctr"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b="1"/>
              <a:t>Разговаривает с нами</a:t>
            </a:r>
            <a:endParaRPr lang="ru-RU" sz="2400"/>
          </a:p>
          <a:p>
            <a:pPr algn="ctr"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b="1"/>
              <a:t>Терпеливым языком. 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hape 149"/>
          <p:cNvSpPr txBox="1">
            <a:spLocks noGrp="1"/>
          </p:cNvSpPr>
          <p:nvPr>
            <p:ph type="body" idx="1"/>
          </p:nvPr>
        </p:nvSpPr>
        <p:spPr>
          <a:xfrm>
            <a:off x="4500563" y="188913"/>
            <a:ext cx="4392612" cy="6553200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Бернетт, Фрэнсис.</a:t>
            </a:r>
            <a:r>
              <a:rPr lang="en-US" sz="1600" smtClean="0">
                <a:latin typeface="Arial" charset="0"/>
                <a:cs typeface="Arial" charset="0"/>
              </a:rPr>
              <a:t>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smtClean="0">
                <a:latin typeface="Arial" charset="0"/>
                <a:cs typeface="Arial" charset="0"/>
              </a:rPr>
              <a:t>	</a:t>
            </a:r>
            <a:r>
              <a:rPr lang="en-US" sz="1600" b="1" smtClean="0">
                <a:latin typeface="Arial" charset="0"/>
                <a:cs typeface="Arial" charset="0"/>
              </a:rPr>
              <a:t>Маленькая принцесса:</a:t>
            </a:r>
            <a:r>
              <a:rPr lang="en-US" sz="1600" smtClean="0">
                <a:latin typeface="Arial" charset="0"/>
                <a:cs typeface="Arial" charset="0"/>
              </a:rPr>
              <a:t> повесть / Ф. Бернетт; Ред. и пер. с англ. Н. Трауберг. - СПб.: Библия для всех, 2001. - 207 с.: ил. - (Библиотечка друзей Нарнии). - </a:t>
            </a:r>
            <a:r>
              <a:rPr lang="en-US" sz="1600" b="1" smtClean="0">
                <a:latin typeface="Arial" charset="0"/>
                <a:cs typeface="Arial" charset="0"/>
              </a:rPr>
              <a:t>ISBN </a:t>
            </a:r>
            <a:r>
              <a:rPr lang="en-US" sz="1600" smtClean="0">
                <a:latin typeface="Arial" charset="0"/>
                <a:cs typeface="Arial" charset="0"/>
              </a:rPr>
              <a:t>5-7454-0560-0: 82.06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Аннотация: </a:t>
            </a:r>
            <a:r>
              <a:rPr lang="en-US" sz="1600" smtClean="0">
                <a:latin typeface="Arial" charset="0"/>
                <a:cs typeface="Arial" charset="0"/>
              </a:rPr>
              <a:t>Ф.Э. Бернетт родилась в 1849 году в Англии. Ей было 16 лет, когда ее большую осиротевшую семью нищета выгнала за океан, в Америку, где она и прожила оставшиеся 60 лет своей жизни. Уже в 17 она написала свой первый рассказ, его сразу же напечатали, и с этой поры Ф.Э. Бернетт становится одной из самых известных детских писательниц. Ее книжки о детях и для детей перевели на все языки мира; их читают и любят на всех континентах и дети и взрослые. Потому что они не просто очень занимательны, они полны того чистого света, благородства и живительной влаги чуда, которые питают и украшают нашу жизнь.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600" smtClean="0">
                <a:latin typeface="Arial" charset="0"/>
                <a:cs typeface="Arial" charset="0"/>
              </a:rPr>
              <a:t>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84.4Вл-4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Б11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36867" name="Shape 150" descr="1000823072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419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hape 155"/>
          <p:cNvSpPr txBox="1">
            <a:spLocks noGrp="1"/>
          </p:cNvSpPr>
          <p:nvPr>
            <p:ph type="body" idx="1"/>
          </p:nvPr>
        </p:nvSpPr>
        <p:spPr>
          <a:xfrm>
            <a:off x="4859338" y="188913"/>
            <a:ext cx="4105275" cy="6553200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Бернетт, Фрэнсис.</a:t>
            </a:r>
            <a:r>
              <a:rPr lang="en-US" sz="1600" smtClean="0">
                <a:latin typeface="Arial" charset="0"/>
                <a:cs typeface="Arial" charset="0"/>
              </a:rPr>
              <a:t>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smtClean="0">
                <a:latin typeface="Arial" charset="0"/>
                <a:cs typeface="Arial" charset="0"/>
              </a:rPr>
              <a:t>	</a:t>
            </a:r>
            <a:r>
              <a:rPr lang="en-US" sz="1600" b="1" smtClean="0">
                <a:latin typeface="Arial" charset="0"/>
                <a:cs typeface="Arial" charset="0"/>
              </a:rPr>
              <a:t>Маленький лорд Фаунтлерой:</a:t>
            </a:r>
            <a:r>
              <a:rPr lang="en-US" sz="1600" smtClean="0">
                <a:latin typeface="Arial" charset="0"/>
                <a:cs typeface="Arial" charset="0"/>
              </a:rPr>
              <a:t> повесть / Ф. Бернетт; пер. Е. Таборовская. - М.: Астрель: АСТ, 2004. - 203 с. - (Любимые книги  девочек). - </a:t>
            </a:r>
            <a:r>
              <a:rPr lang="en-US" sz="1600" b="1" smtClean="0">
                <a:latin typeface="Arial" charset="0"/>
                <a:cs typeface="Arial" charset="0"/>
              </a:rPr>
              <a:t>ISBN </a:t>
            </a:r>
            <a:r>
              <a:rPr lang="en-US" sz="1600" smtClean="0">
                <a:latin typeface="Arial" charset="0"/>
                <a:cs typeface="Arial" charset="0"/>
              </a:rPr>
              <a:t>5-17-023222-5. - </a:t>
            </a:r>
            <a:r>
              <a:rPr lang="en-US" sz="1600" b="1" smtClean="0">
                <a:latin typeface="Arial" charset="0"/>
                <a:cs typeface="Arial" charset="0"/>
              </a:rPr>
              <a:t>ISBN </a:t>
            </a:r>
            <a:r>
              <a:rPr lang="en-US" sz="1600" smtClean="0">
                <a:latin typeface="Arial" charset="0"/>
                <a:cs typeface="Arial" charset="0"/>
              </a:rPr>
              <a:t>5-271-08455-8: 51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Аннотация: </a:t>
            </a:r>
            <a:r>
              <a:rPr lang="en-US" sz="1600" smtClean="0">
                <a:latin typeface="Arial" charset="0"/>
                <a:cs typeface="Arial" charset="0"/>
              </a:rPr>
              <a:t>Френсис Хотсон Бернетт (Френсис Элиза Бернетт) (1849 - 1924) - американская писательница. Наиболее известное произведение Ф. Бернетт "Маленький лорд Фаунтлерой" ("Little Lord Fauntleroy") появилось в 1886 и имело огромный успех. Книга переведена на множество языков, в том числе на русский. Прообразом маленького лорда Фаунтлероя послужил сын писательницы Вивиан. Образ маленького лорда Фаунтлероя стал даже нарицательным.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600" smtClean="0">
                <a:latin typeface="Arial" charset="0"/>
                <a:cs typeface="Arial" charset="0"/>
              </a:rPr>
              <a:t> 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84.4Вл-4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Б11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37891" name="Shape 156" descr="1000122616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0" y="0"/>
            <a:ext cx="4684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hape 161"/>
          <p:cNvSpPr txBox="1">
            <a:spLocks noGrp="1"/>
          </p:cNvSpPr>
          <p:nvPr>
            <p:ph type="body" idx="1"/>
          </p:nvPr>
        </p:nvSpPr>
        <p:spPr>
          <a:xfrm>
            <a:off x="4716463" y="115888"/>
            <a:ext cx="4319587" cy="662622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endParaRPr lang="ru-RU" sz="20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Баум, Лаймен Фрэнк</a:t>
            </a:r>
            <a:r>
              <a:rPr lang="en-US" sz="20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smtClean="0">
                <a:latin typeface="Arial" charset="0"/>
                <a:cs typeface="Arial" charset="0"/>
              </a:rPr>
              <a:t>	</a:t>
            </a:r>
            <a:r>
              <a:rPr lang="en-US" sz="2000" b="1" smtClean="0">
                <a:latin typeface="Arial" charset="0"/>
                <a:cs typeface="Arial" charset="0"/>
              </a:rPr>
              <a:t>Удивительный Волшебник из Страны Оз.</a:t>
            </a:r>
            <a:r>
              <a:rPr lang="en-US" sz="2000" smtClean="0">
                <a:latin typeface="Arial" charset="0"/>
                <a:cs typeface="Arial" charset="0"/>
              </a:rPr>
              <a:t> </a:t>
            </a:r>
            <a:r>
              <a:rPr lang="en-US" sz="2000" b="1" smtClean="0">
                <a:latin typeface="Arial" charset="0"/>
                <a:cs typeface="Arial" charset="0"/>
              </a:rPr>
              <a:t>Чудесная Страна Оз</a:t>
            </a:r>
            <a:r>
              <a:rPr lang="en-US" sz="2000" smtClean="0">
                <a:latin typeface="Arial" charset="0"/>
                <a:cs typeface="Arial" charset="0"/>
              </a:rPr>
              <a:t> /  Л.Ф.Баум. - М.: РИПОЛ КЛАССИК, 2000. - 447 с.: ил. - </a:t>
            </a:r>
            <a:r>
              <a:rPr lang="en-US" sz="2000" b="1" smtClean="0">
                <a:latin typeface="Arial" charset="0"/>
                <a:cs typeface="Arial" charset="0"/>
              </a:rPr>
              <a:t>ISBN </a:t>
            </a:r>
            <a:r>
              <a:rPr lang="en-US" sz="2000" smtClean="0">
                <a:latin typeface="Arial" charset="0"/>
                <a:cs typeface="Arial" charset="0"/>
              </a:rPr>
              <a:t>5-7905-0656-9: 30.00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Аннотация: </a:t>
            </a:r>
            <a:r>
              <a:rPr lang="en-US" sz="2000" smtClean="0">
                <a:latin typeface="Arial" charset="0"/>
                <a:cs typeface="Arial" charset="0"/>
              </a:rPr>
              <a:t>Этой книгой издательство `Рипол Классик` начинает публикацию изумительного сериала о героях сказочной Страны Оз, рожденной фантазией замечательного американского писателя Лаймена Фрэнка Баума, на книгах которого выросло не одно поколение детей во всем мире.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2000" smtClean="0">
                <a:latin typeface="Arial" charset="0"/>
                <a:cs typeface="Arial" charset="0"/>
              </a:rPr>
              <a:t> 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84.7США-4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Б29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38915" name="Shape 162" descr="fo239_20_12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88" y="0"/>
            <a:ext cx="4529137" cy="674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hape 167"/>
          <p:cNvSpPr txBox="1">
            <a:spLocks noGrp="1"/>
          </p:cNvSpPr>
          <p:nvPr>
            <p:ph type="body" idx="1"/>
          </p:nvPr>
        </p:nvSpPr>
        <p:spPr>
          <a:xfrm>
            <a:off x="4643438" y="188913"/>
            <a:ext cx="4321175" cy="648017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Треверс, Памела</a:t>
            </a:r>
            <a:r>
              <a:rPr lang="en-US" sz="16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smtClean="0">
                <a:latin typeface="Arial" charset="0"/>
                <a:cs typeface="Arial" charset="0"/>
              </a:rPr>
              <a:t>	</a:t>
            </a:r>
            <a:r>
              <a:rPr lang="en-US" sz="1600" b="1" smtClean="0">
                <a:latin typeface="Arial" charset="0"/>
                <a:cs typeface="Arial" charset="0"/>
              </a:rPr>
              <a:t>Мэри Поппинс:</a:t>
            </a:r>
            <a:r>
              <a:rPr lang="en-US" sz="1600" smtClean="0">
                <a:latin typeface="Arial" charset="0"/>
                <a:cs typeface="Arial" charset="0"/>
              </a:rPr>
              <a:t> сказочная повесть / П. Треверс; пересказал Б. Заходер. - М.: АСТ: Астрель: ОНИКС, 2000. - 384 с. - (Золотая библиотека). - </a:t>
            </a:r>
            <a:r>
              <a:rPr lang="en-US" sz="1600" b="1" smtClean="0">
                <a:latin typeface="Arial" charset="0"/>
                <a:cs typeface="Arial" charset="0"/>
              </a:rPr>
              <a:t>ISBN </a:t>
            </a:r>
            <a:r>
              <a:rPr lang="en-US" sz="1600" smtClean="0">
                <a:latin typeface="Arial" charset="0"/>
                <a:cs typeface="Arial" charset="0"/>
              </a:rPr>
              <a:t>5-8161-0074-2: 30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Аннотация: </a:t>
            </a:r>
            <a:r>
              <a:rPr lang="en-US" sz="1600" smtClean="0">
                <a:latin typeface="Arial" charset="0"/>
                <a:cs typeface="Arial" charset="0"/>
              </a:rPr>
              <a:t>Знаменитая сказочная повесть английской писательницы Памелы Трэверс о необыкновенной няне Мэри Поппинс, которая появляется неизвестно откуда вместе с западным ветром и исчезает, когда ей заблагорассудится. Ее любят дети во всех странах мира. Еще бы! Ведь она понимает язык зверей и птиц, а когда бывает в хорошем настроении, может даже взлететь под потолок. В этой книге серии "Золотая библиотека" представлена известная сказочная повесть английской писательницы П.Трэверс "Мэри Поппинс", рассказанная Б.Заходером.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600" smtClean="0">
                <a:latin typeface="Arial" charset="0"/>
                <a:cs typeface="Arial" charset="0"/>
              </a:rPr>
              <a:t>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84.4Вл-4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Т80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39939" name="Shape 168" descr="treversmarypoppins98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5450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hape 173"/>
          <p:cNvSpPr txBox="1">
            <a:spLocks noGrp="1"/>
          </p:cNvSpPr>
          <p:nvPr>
            <p:ph type="body" idx="1"/>
          </p:nvPr>
        </p:nvSpPr>
        <p:spPr>
          <a:xfrm>
            <a:off x="4716463" y="188913"/>
            <a:ext cx="4248150" cy="6553200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 charset="0"/>
              <a:buNone/>
            </a:pPr>
            <a:endParaRPr lang="ru-RU" sz="10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Линдгрен, Астрид</a:t>
            </a:r>
            <a:r>
              <a:rPr lang="en-US" sz="16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smtClean="0">
                <a:latin typeface="Arial" charset="0"/>
                <a:cs typeface="Arial" charset="0"/>
              </a:rPr>
              <a:t>	</a:t>
            </a:r>
            <a:r>
              <a:rPr lang="en-US" sz="1600" b="1" smtClean="0">
                <a:latin typeface="Arial" charset="0"/>
                <a:cs typeface="Arial" charset="0"/>
              </a:rPr>
              <a:t>Три повести о Малыше и Карлсоне:</a:t>
            </a:r>
            <a:r>
              <a:rPr lang="en-US" smtClean="0">
                <a:latin typeface="Arial" charset="0"/>
                <a:cs typeface="Arial" charset="0"/>
              </a:rPr>
              <a:t> повести-сказки / А.Линдгрен; Пер. со швед. Л.Лунгиной. - СПб.: Азбука; М.: ОНИКС, 2000. - 382 с.: ил. - (Волшебная страна). - </a:t>
            </a:r>
            <a:r>
              <a:rPr lang="en-US" b="1" smtClean="0">
                <a:latin typeface="Arial" charset="0"/>
                <a:cs typeface="Arial" charset="0"/>
              </a:rPr>
              <a:t>ISBN </a:t>
            </a:r>
            <a:r>
              <a:rPr lang="en-US" smtClean="0">
                <a:latin typeface="Arial" charset="0"/>
                <a:cs typeface="Arial" charset="0"/>
              </a:rPr>
              <a:t>5-267-00337-9. - </a:t>
            </a:r>
            <a:r>
              <a:rPr lang="en-US" b="1" smtClean="0">
                <a:latin typeface="Arial" charset="0"/>
                <a:cs typeface="Arial" charset="0"/>
              </a:rPr>
              <a:t>ISBN </a:t>
            </a:r>
            <a:r>
              <a:rPr lang="en-US" smtClean="0">
                <a:latin typeface="Arial" charset="0"/>
                <a:cs typeface="Arial" charset="0"/>
              </a:rPr>
              <a:t>5-249-00524-1: 78.80 р.</a:t>
            </a:r>
            <a:endParaRPr lang="ru-RU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Аннотация: </a:t>
            </a:r>
            <a:r>
              <a:rPr lang="en-US" sz="1600" smtClean="0">
                <a:latin typeface="Arial" charset="0"/>
                <a:cs typeface="Arial" charset="0"/>
              </a:rPr>
              <a:t>В городе Стокгольме в лучшем в мире домике на крыше живет лучший в мире Карлсон. В этом совершенно уверен его друг Малыш. Убедитесь в этом сами, прочитав три повести знаменитой шведской писательницы Астрид Линдгрен. Карлсон, толстяк и обжора, всегда весел, полон выдумок и фантазий. Дружба с этим маленьким человечком с пропеллером на спине совершенно изменяет жизнь Малыша. Любимые детьми и взрослыми сказки знаменитой шведской писательницы Астрид Линдгрен по многочисленным просьбам читателей в данном издании печатаются в классическом переводе Л.Лугиной.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600" smtClean="0">
                <a:latin typeface="Arial" charset="0"/>
                <a:cs typeface="Arial" charset="0"/>
              </a:rPr>
              <a:t>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84.4Шв-4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Л59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40963" name="Shape 174" descr="mb3186_2_11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hape 179"/>
          <p:cNvSpPr txBox="1">
            <a:spLocks noGrp="1"/>
          </p:cNvSpPr>
          <p:nvPr>
            <p:ph type="body" idx="1"/>
          </p:nvPr>
        </p:nvSpPr>
        <p:spPr>
          <a:xfrm>
            <a:off x="4716463" y="188913"/>
            <a:ext cx="4248150" cy="6553200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Милн, А. </a:t>
            </a:r>
            <a:r>
              <a:rPr lang="en-US" sz="1600" smtClean="0">
                <a:latin typeface="Arial" charset="0"/>
                <a:cs typeface="Arial" charset="0"/>
              </a:rPr>
              <a:t>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smtClean="0">
                <a:latin typeface="Arial" charset="0"/>
                <a:cs typeface="Arial" charset="0"/>
              </a:rPr>
              <a:t>	</a:t>
            </a:r>
            <a:r>
              <a:rPr lang="en-US" sz="1600" b="1" smtClean="0">
                <a:latin typeface="Arial" charset="0"/>
                <a:cs typeface="Arial" charset="0"/>
              </a:rPr>
              <a:t>Винни-Пух:</a:t>
            </a:r>
            <a:r>
              <a:rPr lang="en-US" sz="1600" smtClean="0">
                <a:latin typeface="Arial" charset="0"/>
                <a:cs typeface="Arial" charset="0"/>
              </a:rPr>
              <a:t> сказки / Алан Александер Милн; пер. с англ.: В.Вебера, Н.Рейн, А.Слобожана. - М. : ЭКСМО-Пресс, 1999. - 415 с.: [12]л.цв.ил. - (Серия "Детская библиотека"). - </a:t>
            </a:r>
            <a:r>
              <a:rPr lang="en-US" sz="1600" b="1" smtClean="0">
                <a:latin typeface="Arial" charset="0"/>
                <a:cs typeface="Arial" charset="0"/>
              </a:rPr>
              <a:t>ISBN </a:t>
            </a:r>
            <a:r>
              <a:rPr lang="en-US" sz="1600" smtClean="0">
                <a:latin typeface="Arial" charset="0"/>
                <a:cs typeface="Arial" charset="0"/>
              </a:rPr>
              <a:t>5-04-003730-9: Б. ц.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smtClean="0">
                <a:latin typeface="Arial" charset="0"/>
                <a:cs typeface="Arial" charset="0"/>
              </a:rPr>
              <a:t>	</a:t>
            </a:r>
            <a:r>
              <a:rPr lang="en-US" sz="1600" b="1" smtClean="0">
                <a:latin typeface="Arial" charset="0"/>
                <a:cs typeface="Arial" charset="0"/>
              </a:rPr>
              <a:t>Содержание: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smtClean="0">
                <a:latin typeface="Arial" charset="0"/>
                <a:cs typeface="Arial" charset="0"/>
              </a:rPr>
              <a:t>  </a:t>
            </a:r>
            <a:r>
              <a:rPr lang="en-US" sz="1600" b="1" smtClean="0">
                <a:latin typeface="Arial" charset="0"/>
                <a:cs typeface="Arial" charset="0"/>
              </a:rPr>
              <a:t>Милн, Алан. Винни-Пух</a:t>
            </a:r>
            <a:r>
              <a:rPr lang="en-US" sz="1600" smtClean="0">
                <a:latin typeface="Arial" charset="0"/>
                <a:cs typeface="Arial" charset="0"/>
              </a:rPr>
              <a:t> /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smtClean="0">
                <a:latin typeface="Arial" charset="0"/>
                <a:cs typeface="Arial" charset="0"/>
              </a:rPr>
              <a:t>  </a:t>
            </a:r>
            <a:r>
              <a:rPr lang="en-US" sz="1600" b="1" smtClean="0">
                <a:latin typeface="Arial" charset="0"/>
                <a:cs typeface="Arial" charset="0"/>
              </a:rPr>
              <a:t>Милн, Алан. Дом на Пуховой опушке</a:t>
            </a:r>
            <a:r>
              <a:rPr lang="en-US" sz="1600" smtClean="0">
                <a:latin typeface="Arial" charset="0"/>
                <a:cs typeface="Arial" charset="0"/>
              </a:rPr>
              <a:t> /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smtClean="0">
                <a:latin typeface="Arial" charset="0"/>
                <a:cs typeface="Arial" charset="0"/>
              </a:rPr>
              <a:t>  </a:t>
            </a:r>
            <a:r>
              <a:rPr lang="en-US" sz="1600" b="1" smtClean="0">
                <a:latin typeface="Arial" charset="0"/>
                <a:cs typeface="Arial" charset="0"/>
              </a:rPr>
              <a:t>Маршалл, Алан. Шепот на ветру</a:t>
            </a:r>
            <a:r>
              <a:rPr lang="en-US" sz="1600" smtClean="0">
                <a:latin typeface="Arial" charset="0"/>
                <a:cs typeface="Arial" charset="0"/>
              </a:rPr>
              <a:t> /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Аннотация: </a:t>
            </a:r>
            <a:r>
              <a:rPr lang="en-US" sz="1600" smtClean="0">
                <a:latin typeface="Arial" charset="0"/>
                <a:cs typeface="Arial" charset="0"/>
              </a:rPr>
              <a:t>Когда-то давным-давно английский писатель Ален Александер Милн рассказывал своему маленькому сыну забавные истории, участниками которых были его любимые игрушки: плюшевый медвежонок Винни-Пух, ослик Иа, поросенок Хрюка... Так родилась эта удивительная книга, которой зачитывается не одно подрастающее поколение.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mtClean="0">
                <a:latin typeface="Arial" charset="0"/>
                <a:cs typeface="Arial" charset="0"/>
              </a:rPr>
              <a:t>ОХЛ(1)</a:t>
            </a:r>
            <a:endParaRPr lang="ru-RU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84.4Вл-4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М60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41987" name="Shape 180" descr="ol580_22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638" y="0"/>
            <a:ext cx="4479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hape 185"/>
          <p:cNvSpPr txBox="1">
            <a:spLocks noGrp="1"/>
          </p:cNvSpPr>
          <p:nvPr>
            <p:ph type="body" idx="1"/>
          </p:nvPr>
        </p:nvSpPr>
        <p:spPr>
          <a:xfrm>
            <a:off x="4787900" y="188913"/>
            <a:ext cx="4176713" cy="648017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endParaRPr lang="ru-RU" sz="20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endParaRPr lang="ru-RU" sz="20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Родари, Джанни</a:t>
            </a:r>
            <a:r>
              <a:rPr lang="en-US" sz="2000" smtClean="0">
                <a:latin typeface="Arial" charset="0"/>
                <a:cs typeface="Arial" charset="0"/>
              </a:rPr>
              <a:t>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smtClean="0">
                <a:latin typeface="Arial" charset="0"/>
                <a:cs typeface="Arial" charset="0"/>
              </a:rPr>
              <a:t>	</a:t>
            </a:r>
            <a:r>
              <a:rPr lang="en-US" sz="2000" b="1" smtClean="0">
                <a:latin typeface="Arial" charset="0"/>
                <a:cs typeface="Arial" charset="0"/>
              </a:rPr>
              <a:t>Чиполлино и другие:</a:t>
            </a:r>
            <a:r>
              <a:rPr lang="en-US" sz="2000" smtClean="0">
                <a:latin typeface="Arial" charset="0"/>
                <a:cs typeface="Arial" charset="0"/>
              </a:rPr>
              <a:t> сб.сказок: пер. с итал. / Джанни Родари. - М.: ЭКСМО-Пресс, 1999. - 543 с.: ил. - </a:t>
            </a:r>
            <a:r>
              <a:rPr lang="en-US" sz="2000" b="1" smtClean="0">
                <a:latin typeface="Arial" charset="0"/>
                <a:cs typeface="Arial" charset="0"/>
              </a:rPr>
              <a:t>ISBN </a:t>
            </a:r>
            <a:r>
              <a:rPr lang="en-US" sz="2000" smtClean="0">
                <a:latin typeface="Arial" charset="0"/>
                <a:cs typeface="Arial" charset="0"/>
              </a:rPr>
              <a:t>5-04-003370-2: </a:t>
            </a:r>
            <a:r>
              <a:rPr lang="en-US" sz="2000" b="1" smtClean="0">
                <a:latin typeface="Arial" charset="0"/>
                <a:cs typeface="Arial" charset="0"/>
              </a:rPr>
              <a:t>Аннотация: </a:t>
            </a:r>
            <a:r>
              <a:rPr lang="en-US" sz="2000" smtClean="0">
                <a:latin typeface="Arial" charset="0"/>
                <a:cs typeface="Arial" charset="0"/>
              </a:rPr>
              <a:t>В это иллюстрированное издание вошли замечательные сказки Д. Родари "Приключения Чиполлино", "Джельсомино в Стране Лжецов", "Путешествие Голубой Стрелы" и "Сказки по телефону".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2000" smtClean="0">
                <a:latin typeface="Arial" charset="0"/>
                <a:cs typeface="Arial" charset="0"/>
              </a:rPr>
              <a:t>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84.4Ит-4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000" b="1" smtClean="0">
                <a:latin typeface="Arial" charset="0"/>
                <a:cs typeface="Arial" charset="0"/>
              </a:rPr>
              <a:t>Р60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43011" name="Shape 186" descr="991104011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hape 191"/>
          <p:cNvSpPr txBox="1">
            <a:spLocks noGrp="1"/>
          </p:cNvSpPr>
          <p:nvPr>
            <p:ph type="body" idx="1"/>
          </p:nvPr>
        </p:nvSpPr>
        <p:spPr>
          <a:xfrm>
            <a:off x="4716463" y="188913"/>
            <a:ext cx="4248150" cy="648017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endParaRPr lang="ru-RU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endParaRPr lang="ru-RU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Харрис, Джоэль</a:t>
            </a:r>
            <a:r>
              <a:rPr lang="en-US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	</a:t>
            </a:r>
            <a:r>
              <a:rPr lang="en-US" b="1" smtClean="0">
                <a:latin typeface="Arial" charset="0"/>
                <a:cs typeface="Arial" charset="0"/>
              </a:rPr>
              <a:t>Сказки дядюшки Римуса</a:t>
            </a:r>
            <a:r>
              <a:rPr lang="en-US" smtClean="0">
                <a:latin typeface="Arial" charset="0"/>
                <a:cs typeface="Arial" charset="0"/>
              </a:rPr>
              <a:t>/ Дж. Харрис.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           О хитрой куме Лисе</a:t>
            </a:r>
            <a:r>
              <a:rPr lang="en-US" smtClean="0">
                <a:latin typeface="Arial" charset="0"/>
                <a:cs typeface="Arial" charset="0"/>
              </a:rPr>
              <a:t> / Й. Лада.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         Сказки о животных</a:t>
            </a:r>
            <a:r>
              <a:rPr lang="en-US" smtClean="0">
                <a:latin typeface="Arial" charset="0"/>
                <a:cs typeface="Arial" charset="0"/>
              </a:rPr>
              <a:t> / худ. И. Панков. - М. : ЭКСМО, 2004. - 463 с. : ил, рис. - (Детская библиотека). - 86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Аннотация: </a:t>
            </a:r>
            <a:r>
              <a:rPr lang="en-US" smtClean="0">
                <a:latin typeface="Arial" charset="0"/>
                <a:cs typeface="Arial" charset="0"/>
              </a:rPr>
              <a:t>В новой книге серии "Детская библиотека" собраны сказки о животных индейцев северной и центральной Америки, Африки, Индии, Японии, а также вы прочитаете веселые "Сказки дядюшки Римуса" Джоэль Харрис о забавных приключениях Братца Кролика, Братца Лиса, Братца Волка и других зверей. Эти сказки, полные юмора, фантазии и мудрости, давно полюбились детям всего мира. "Сказка о хитрой Куме-лисе" Йозефа Лады, конечно, тоже веселая. В ней вы встретитесь со знакомой всем лисичкой-сестричкой, только ведет себя эта лисичка - как бы это сказать? - не совсем обычно. Но так уж всегда в сказках Лады, который обычные сказки переворачивал шиворот-навыворот. От этого они становились еще интереснее.    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mtClean="0">
                <a:latin typeface="Arial" charset="0"/>
                <a:cs typeface="Arial" charset="0"/>
              </a:rPr>
              <a:t>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84.7США-4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275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 charset="0"/>
              <a:buNone/>
            </a:pPr>
            <a:r>
              <a:rPr lang="en-US" b="1" smtClean="0">
                <a:latin typeface="Arial" charset="0"/>
                <a:cs typeface="Arial" charset="0"/>
              </a:rPr>
              <a:t>Х21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44035" name="Shape 192" descr="1000032754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578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hape 197"/>
          <p:cNvSpPr txBox="1">
            <a:spLocks noGrp="1"/>
          </p:cNvSpPr>
          <p:nvPr>
            <p:ph type="body" idx="1"/>
          </p:nvPr>
        </p:nvSpPr>
        <p:spPr>
          <a:xfrm>
            <a:off x="4932363" y="115888"/>
            <a:ext cx="4032250" cy="662622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endParaRPr lang="ru-RU" sz="18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Киплинг, Редьярд</a:t>
            </a:r>
            <a:r>
              <a:rPr lang="en-US" sz="18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smtClean="0">
                <a:latin typeface="Arial" charset="0"/>
                <a:cs typeface="Arial" charset="0"/>
              </a:rPr>
              <a:t>	</a:t>
            </a:r>
            <a:r>
              <a:rPr lang="en-US" sz="1800" b="1" smtClean="0">
                <a:latin typeface="Arial" charset="0"/>
                <a:cs typeface="Arial" charset="0"/>
              </a:rPr>
              <a:t>Ваш покорный слуга пес Бутс</a:t>
            </a:r>
            <a:r>
              <a:rPr lang="en-US" sz="1800" smtClean="0">
                <a:latin typeface="Arial" charset="0"/>
                <a:cs typeface="Arial" charset="0"/>
              </a:rPr>
              <a:t>/ Р. Киплинг; авт. предисл. С. Бэлза; пер.: А. Иванов, А. Устинова; худ. А. Елисеев. - М. : Глобулус; М.: НЦ ЭНАС, 2003. - 142 с.: цв.ил. - (Любимые книги детства). - </a:t>
            </a:r>
            <a:r>
              <a:rPr lang="en-US" sz="1800" b="1" smtClean="0">
                <a:latin typeface="Arial" charset="0"/>
                <a:cs typeface="Arial" charset="0"/>
              </a:rPr>
              <a:t>ISBN </a:t>
            </a:r>
            <a:r>
              <a:rPr lang="en-US" sz="1800" smtClean="0">
                <a:latin typeface="Arial" charset="0"/>
                <a:cs typeface="Arial" charset="0"/>
              </a:rPr>
              <a:t>5-94851-042-5. - </a:t>
            </a:r>
            <a:r>
              <a:rPr lang="en-US" sz="1800" b="1" smtClean="0">
                <a:latin typeface="Arial" charset="0"/>
                <a:cs typeface="Arial" charset="0"/>
              </a:rPr>
              <a:t>ISBN </a:t>
            </a:r>
            <a:r>
              <a:rPr lang="en-US" sz="1800" smtClean="0">
                <a:latin typeface="Arial" charset="0"/>
                <a:cs typeface="Arial" charset="0"/>
              </a:rPr>
              <a:t>5-93196-255-7: 59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Аннотация: </a:t>
            </a:r>
            <a:r>
              <a:rPr lang="en-US" sz="1800" smtClean="0">
                <a:latin typeface="Arial" charset="0"/>
                <a:cs typeface="Arial" charset="0"/>
              </a:rPr>
              <a:t>В книге замечательного английского писателя, лауреата Нобелевской премии Джозефа Редьярда Киплинга (1865 - 1936) читателей ждет встреча с удивительным шотландским терьером по кличке Бутс, который рассказывает множество забавных, а порой и грустных историй, происходивших с ним и его четвероногими друзьями.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800" smtClean="0">
                <a:latin typeface="Arial" charset="0"/>
                <a:cs typeface="Arial" charset="0"/>
              </a:rPr>
              <a:t>   ОХЛ(2)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84.4Вл-4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К 42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45059" name="Shape 198" descr="1000092130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787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hape 203"/>
          <p:cNvSpPr txBox="1">
            <a:spLocks noGrp="1"/>
          </p:cNvSpPr>
          <p:nvPr>
            <p:ph type="body" idx="1"/>
          </p:nvPr>
        </p:nvSpPr>
        <p:spPr>
          <a:xfrm>
            <a:off x="4932363" y="188913"/>
            <a:ext cx="4032250" cy="648017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Мураками, Харуки</a:t>
            </a:r>
            <a:r>
              <a:rPr lang="en-US" sz="16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smtClean="0">
                <a:latin typeface="Arial" charset="0"/>
                <a:cs typeface="Arial" charset="0"/>
              </a:rPr>
              <a:t>	</a:t>
            </a:r>
            <a:r>
              <a:rPr lang="en-US" sz="1600" b="1" smtClean="0">
                <a:latin typeface="Arial" charset="0"/>
                <a:cs typeface="Arial" charset="0"/>
              </a:rPr>
              <a:t>Рождество Овцы </a:t>
            </a:r>
            <a:r>
              <a:rPr lang="en-US" sz="1600" smtClean="0">
                <a:latin typeface="Arial" charset="0"/>
                <a:cs typeface="Arial" charset="0"/>
              </a:rPr>
              <a:t>/ Х. Мураками; пер. с яп. А. Замилова. - М. : Эксмо, 2004. - 71 с. : ил. - </a:t>
            </a:r>
            <a:r>
              <a:rPr lang="en-US" sz="1600" b="1" smtClean="0">
                <a:latin typeface="Arial" charset="0"/>
                <a:cs typeface="Arial" charset="0"/>
              </a:rPr>
              <a:t>ISBN </a:t>
            </a:r>
            <a:r>
              <a:rPr lang="en-US" sz="1600" smtClean="0">
                <a:latin typeface="Arial" charset="0"/>
                <a:cs typeface="Arial" charset="0"/>
              </a:rPr>
              <a:t>5-699-05054-X: 128.77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Аннотация: </a:t>
            </a:r>
            <a:r>
              <a:rPr lang="en-US" sz="1600" smtClean="0">
                <a:latin typeface="Arial" charset="0"/>
                <a:cs typeface="Arial" charset="0"/>
              </a:rPr>
              <a:t>Чем опасна еда с дырками? Когда нужно праздновать День Святого Овцы? В какую яму стоит прыгнуть, чтобы снять с себя проклятие и снова начать сочинять музыку? Что же случается очень темной рождественской ночью, когда все уже спят? Старые и новые знакомые: Человек-Овца, Близняшки 208 и 209, Профессор Овца, Правовитый и Левовитый, Тетушка-Кайра, Никчемуха - все они ждут встречи с вами, стоит открыть книжку с картинками "Рождество Овцы". Ее сочинил японский писатель Харуки Мураками, а нарисовала художница Сасаки Маки. И если эта книжка вам понравится, вы, наверное, полюбите и другие книги этого писателя. Когда немного подрастете.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600" smtClean="0">
                <a:latin typeface="Arial" charset="0"/>
                <a:cs typeface="Arial" charset="0"/>
              </a:rPr>
              <a:t> 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84.5Япо-4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М 91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46083" name="Shape 204" descr="1000416895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787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hape 49"/>
          <p:cNvSpPr txBox="1">
            <a:spLocks noGrp="1"/>
          </p:cNvSpPr>
          <p:nvPr>
            <p:ph type="title" idx="4294967295"/>
          </p:nvPr>
        </p:nvSpPr>
        <p:spPr/>
        <p:txBody>
          <a:bodyPr tIns="45700" bIns="45700" anchor="t"/>
          <a:lstStyle/>
          <a:p>
            <a:pPr algn="ctr" eaLnBrk="1" hangingPunct="1">
              <a:buSzPts val="4400"/>
            </a:pPr>
            <a:r>
              <a:rPr lang="en-US" sz="4400" smtClean="0">
                <a:latin typeface="Arial" charset="0"/>
                <a:cs typeface="Arial" charset="0"/>
              </a:rPr>
              <a:t>Рукописные книги</a:t>
            </a:r>
            <a:endParaRPr lang="ru-RU" sz="4400" smtClean="0">
              <a:latin typeface="Arial" charset="0"/>
              <a:cs typeface="Arial" charset="0"/>
            </a:endParaRPr>
          </a:p>
        </p:txBody>
      </p:sp>
      <p:pic>
        <p:nvPicPr>
          <p:cNvPr id="50" name="Shape 50"/>
          <p:cNvPicPr preferRelativeResize="0">
            <a:picLocks noGrp="1"/>
          </p:cNvPicPr>
          <p:nvPr>
            <p:ph type="body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 rot="20640211">
            <a:off x="468313" y="620713"/>
            <a:ext cx="2033587" cy="3452812"/>
          </a:xfrm>
        </p:spPr>
      </p:pic>
      <p:pic>
        <p:nvPicPr>
          <p:cNvPr id="51" name="Shape 51"/>
          <p:cNvPicPr preferRelativeResize="0">
            <a:picLocks noGrp="1"/>
          </p:cNvPicPr>
          <p:nvPr>
            <p:ph type="body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059113" y="1268413"/>
            <a:ext cx="3290887" cy="2185987"/>
          </a:xfrm>
        </p:spPr>
      </p:pic>
      <p:pic>
        <p:nvPicPr>
          <p:cNvPr id="52" name="Shape 52"/>
          <p:cNvPicPr preferRelativeResize="0">
            <a:picLocks noGrp="1"/>
          </p:cNvPicPr>
          <p:nvPr>
            <p:ph type="body" idx="4294967295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2124075" y="4005263"/>
            <a:ext cx="3816350" cy="2470150"/>
          </a:xfrm>
        </p:spPr>
      </p:pic>
      <p:pic>
        <p:nvPicPr>
          <p:cNvPr id="53" name="Shape 53"/>
          <p:cNvPicPr preferRelativeResize="0">
            <a:picLocks noGrp="1"/>
          </p:cNvPicPr>
          <p:nvPr>
            <p:ph type="body" idx="4294967295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6443663" y="3213100"/>
            <a:ext cx="2543175" cy="32400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hape 209"/>
          <p:cNvSpPr txBox="1">
            <a:spLocks noGrp="1"/>
          </p:cNvSpPr>
          <p:nvPr>
            <p:ph type="body" idx="1"/>
          </p:nvPr>
        </p:nvSpPr>
        <p:spPr>
          <a:xfrm>
            <a:off x="5076825" y="115888"/>
            <a:ext cx="3959225" cy="662622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2400"/>
              <a:buFont typeface="Arial" charset="0"/>
              <a:buNone/>
            </a:pPr>
            <a:endParaRPr lang="ru-RU" sz="24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75"/>
              </a:spcBef>
              <a:spcAft>
                <a:spcPct val="0"/>
              </a:spcAft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Самойлов, Давид.</a:t>
            </a:r>
            <a:r>
              <a:rPr lang="en-US" sz="2400" smtClean="0">
                <a:latin typeface="Arial" charset="0"/>
                <a:cs typeface="Arial" charset="0"/>
              </a:rPr>
              <a:t>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75"/>
              </a:spcBef>
              <a:spcAft>
                <a:spcPct val="0"/>
              </a:spcAft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smtClean="0">
                <a:latin typeface="Arial" charset="0"/>
                <a:cs typeface="Arial" charset="0"/>
              </a:rPr>
              <a:t>	</a:t>
            </a:r>
            <a:r>
              <a:rPr lang="en-US" sz="2400" b="1" smtClean="0">
                <a:latin typeface="Arial" charset="0"/>
                <a:cs typeface="Arial" charset="0"/>
              </a:rPr>
              <a:t>Конь о шести ногах:</a:t>
            </a:r>
            <a:r>
              <a:rPr lang="en-US" sz="2400" smtClean="0">
                <a:latin typeface="Arial" charset="0"/>
                <a:cs typeface="Arial" charset="0"/>
              </a:rPr>
              <a:t> стихотворные пьесы и стихи для детей / Д. С. Самойлов. - М.: Октопус, 2008. - 239 с.: цв.ил. - </a:t>
            </a:r>
            <a:r>
              <a:rPr lang="en-US" sz="2400" b="1" smtClean="0">
                <a:latin typeface="Arial" charset="0"/>
                <a:cs typeface="Arial" charset="0"/>
              </a:rPr>
              <a:t>ISBN </a:t>
            </a:r>
            <a:r>
              <a:rPr lang="en-US" sz="2400" smtClean="0">
                <a:latin typeface="Arial" charset="0"/>
                <a:cs typeface="Arial" charset="0"/>
              </a:rPr>
              <a:t>978-5-94887-045-8: 291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75"/>
              </a:spcBef>
              <a:spcAft>
                <a:spcPct val="0"/>
              </a:spcAft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Аннотация: </a:t>
            </a:r>
            <a:r>
              <a:rPr lang="en-US" sz="2400" smtClean="0">
                <a:latin typeface="Arial" charset="0"/>
                <a:cs typeface="Arial" charset="0"/>
              </a:rPr>
              <a:t>Вашему вниманию предлагаются стихотворные пьесы и стихи для детей Давида Самойлова.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75"/>
              </a:spcBef>
              <a:spcAft>
                <a:spcPct val="0"/>
              </a:spcAft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2400" smtClean="0">
                <a:latin typeface="Arial" charset="0"/>
                <a:cs typeface="Arial" charset="0"/>
              </a:rPr>
              <a:t>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75"/>
              </a:spcBef>
              <a:spcAft>
                <a:spcPct val="0"/>
              </a:spcAft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84Р6-4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75"/>
              </a:spcBef>
              <a:spcAft>
                <a:spcPct val="0"/>
              </a:spcAft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С 17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47107" name="Shape 210" descr="1000692208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738" y="115888"/>
            <a:ext cx="4873625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hape 215"/>
          <p:cNvSpPr txBox="1">
            <a:spLocks noGrp="1"/>
          </p:cNvSpPr>
          <p:nvPr>
            <p:ph type="body" idx="1"/>
          </p:nvPr>
        </p:nvSpPr>
        <p:spPr>
          <a:xfrm>
            <a:off x="4859338" y="115888"/>
            <a:ext cx="4176712" cy="6553200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Хитрук, Федор Савельевич</a:t>
            </a:r>
            <a:r>
              <a:rPr lang="en-US" sz="16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smtClean="0">
                <a:latin typeface="Arial" charset="0"/>
                <a:cs typeface="Arial" charset="0"/>
              </a:rPr>
              <a:t>	</a:t>
            </a:r>
            <a:r>
              <a:rPr lang="en-US" sz="1600" b="1" smtClean="0">
                <a:latin typeface="Arial" charset="0"/>
                <a:cs typeface="Arial" charset="0"/>
              </a:rPr>
              <a:t>Каникулы Бонифация </a:t>
            </a:r>
            <a:r>
              <a:rPr lang="en-US" sz="1600" smtClean="0">
                <a:latin typeface="Arial" charset="0"/>
                <a:cs typeface="Arial" charset="0"/>
              </a:rPr>
              <a:t>/ Ф. С. Хитрук. </a:t>
            </a:r>
            <a:r>
              <a:rPr lang="en-US" sz="1600" b="1" smtClean="0">
                <a:latin typeface="Arial" charset="0"/>
                <a:cs typeface="Arial" charset="0"/>
              </a:rPr>
              <a:t>Топтыжка</a:t>
            </a:r>
            <a:r>
              <a:rPr lang="en-US" sz="1600" smtClean="0">
                <a:latin typeface="Arial" charset="0"/>
                <a:cs typeface="Arial" charset="0"/>
              </a:rPr>
              <a:t> / Ф.С. Хитрук; Худ. Б. Тржемецкий. - М. : Стрекоза, 2001. - 79 с. : цв.ил. - (Библиотека школьника). - </a:t>
            </a:r>
            <a:r>
              <a:rPr lang="en-US" sz="1600" b="1" smtClean="0">
                <a:latin typeface="Arial" charset="0"/>
                <a:cs typeface="Arial" charset="0"/>
              </a:rPr>
              <a:t>ISBN </a:t>
            </a:r>
            <a:r>
              <a:rPr lang="en-US" sz="1600" smtClean="0">
                <a:latin typeface="Arial" charset="0"/>
                <a:cs typeface="Arial" charset="0"/>
              </a:rPr>
              <a:t>5-89537-083-7: 35.98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Аннотация: </a:t>
            </a:r>
            <a:r>
              <a:rPr lang="en-US" sz="1600" smtClean="0">
                <a:latin typeface="Arial" charset="0"/>
                <a:cs typeface="Arial" charset="0"/>
              </a:rPr>
              <a:t>Наскоро уложив в чемодан свой купальник, и попрощавшись с бабушкой, Бонифаций помчался на пристань, где стоял пароходик. Вы когда-нибудь ездили на каникулы в Африку? А знаменитый цирковой артист - лев Бонифаций - именно туда и отправился. Что дальше? Читайте - узнаете! По мотивам сказки чешского писателя Милоша Мацуорека "Бонифаций и его родственники". Замечательный режиссер-мультипликатор Федор Хитрук написал про Бонифация эту книжку, а потом даже снял мультфильм.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600" smtClean="0">
                <a:latin typeface="Arial" charset="0"/>
                <a:cs typeface="Arial" charset="0"/>
              </a:rPr>
              <a:t> 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84Р6-4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Х52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48131" name="Shape 216" descr="kt_48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716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hape 221"/>
          <p:cNvSpPr txBox="1">
            <a:spLocks noGrp="1"/>
          </p:cNvSpPr>
          <p:nvPr>
            <p:ph type="body" idx="1"/>
          </p:nvPr>
        </p:nvSpPr>
        <p:spPr>
          <a:xfrm>
            <a:off x="4932363" y="115888"/>
            <a:ext cx="4103687" cy="6553200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endParaRPr lang="ru-RU" sz="18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endParaRPr lang="ru-RU" sz="18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Осеева, Валентина.</a:t>
            </a:r>
            <a:r>
              <a:rPr lang="en-US" sz="1800" smtClean="0">
                <a:latin typeface="Arial" charset="0"/>
                <a:cs typeface="Arial" charset="0"/>
              </a:rPr>
              <a:t>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smtClean="0">
                <a:latin typeface="Arial" charset="0"/>
                <a:cs typeface="Arial" charset="0"/>
              </a:rPr>
              <a:t>	</a:t>
            </a:r>
            <a:r>
              <a:rPr lang="en-US" sz="1800" b="1" smtClean="0">
                <a:latin typeface="Arial" charset="0"/>
                <a:cs typeface="Arial" charset="0"/>
              </a:rPr>
              <a:t>Васек Трубачев и его товарищи</a:t>
            </a:r>
            <a:r>
              <a:rPr lang="en-US" sz="1800" smtClean="0">
                <a:latin typeface="Arial" charset="0"/>
                <a:cs typeface="Arial" charset="0"/>
              </a:rPr>
              <a:t> / В.А. Осеева. - М.: Стрекоза, 2000. - 133 с.: цв.ил. - (Библиотека школьника). - </a:t>
            </a:r>
            <a:r>
              <a:rPr lang="en-US" sz="1800" b="1" smtClean="0">
                <a:latin typeface="Arial" charset="0"/>
                <a:cs typeface="Arial" charset="0"/>
              </a:rPr>
              <a:t>ISBN </a:t>
            </a:r>
            <a:r>
              <a:rPr lang="en-US" sz="1800" smtClean="0">
                <a:latin typeface="Arial" charset="0"/>
                <a:cs typeface="Arial" charset="0"/>
              </a:rPr>
              <a:t>5-89537-096-0: 23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Аннотация: </a:t>
            </a:r>
            <a:r>
              <a:rPr lang="en-US" sz="1800" smtClean="0">
                <a:latin typeface="Arial" charset="0"/>
                <a:cs typeface="Arial" charset="0"/>
              </a:rPr>
              <a:t>Герои трилогии «Васёк Трубачёв и его товарищи» жили, учились, озорничали, дружили и ссорились несколько десятилетий назад, но тем интереснее совершить путешествие на «машине времени» и заглянуть в их мир. Вот только безоблачная пора детства для Трубачёва и его друзей оказалась слишком короткой: её оборвала Великая Отечественная война.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800" smtClean="0">
                <a:latin typeface="Arial" charset="0"/>
                <a:cs typeface="Arial" charset="0"/>
              </a:rPr>
              <a:t>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84Р6-4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О72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49155" name="Shape 222" descr="1000492278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950" y="0"/>
            <a:ext cx="45815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hape 227"/>
          <p:cNvSpPr txBox="1">
            <a:spLocks noGrp="1"/>
          </p:cNvSpPr>
          <p:nvPr>
            <p:ph type="body" idx="1"/>
          </p:nvPr>
        </p:nvSpPr>
        <p:spPr>
          <a:xfrm>
            <a:off x="4716463" y="188913"/>
            <a:ext cx="4319587" cy="648017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endParaRPr lang="ru-RU" sz="18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endParaRPr lang="ru-RU" sz="18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Крапивин, Владислав Петрович</a:t>
            </a:r>
            <a:r>
              <a:rPr lang="en-US" sz="18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smtClean="0">
                <a:latin typeface="Arial" charset="0"/>
                <a:cs typeface="Arial" charset="0"/>
              </a:rPr>
              <a:t>	</a:t>
            </a:r>
            <a:r>
              <a:rPr lang="en-US" sz="1800" b="1" smtClean="0">
                <a:latin typeface="Arial" charset="0"/>
                <a:cs typeface="Arial" charset="0"/>
              </a:rPr>
              <a:t>Сказки о рыбаках и рыбках:</a:t>
            </a:r>
            <a:r>
              <a:rPr lang="en-US" sz="1800" smtClean="0">
                <a:latin typeface="Arial" charset="0"/>
                <a:cs typeface="Arial" charset="0"/>
              </a:rPr>
              <a:t> повесть / В. П.Крапивин. - М. : Центрполиграф, 2002. - 271 с. - </a:t>
            </a:r>
            <a:r>
              <a:rPr lang="en-US" sz="1800" b="1" smtClean="0">
                <a:latin typeface="Arial" charset="0"/>
                <a:cs typeface="Arial" charset="0"/>
              </a:rPr>
              <a:t>ISBN </a:t>
            </a:r>
            <a:r>
              <a:rPr lang="en-US" sz="1800" smtClean="0">
                <a:latin typeface="Arial" charset="0"/>
                <a:cs typeface="Arial" charset="0"/>
              </a:rPr>
              <a:t>5-227-01922-3: 47.20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Аннотация: </a:t>
            </a:r>
            <a:r>
              <a:rPr lang="en-US" sz="1800" smtClean="0">
                <a:latin typeface="Arial" charset="0"/>
                <a:cs typeface="Arial" charset="0"/>
              </a:rPr>
              <a:t>Художник Валентин Волынов волею случая оказался в детском летнем лагере, где под его опеку попадает группа ребят. Валентину приходится защищать мальчишек и девчонок от разных злых сил - не только земных, но и гнездящихся в параллельных мирах. Таким образом, художник Волынов становится одним из Командоров - так называются защитники детства в книгах цикла о Великом Кристалле.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800" smtClean="0">
                <a:latin typeface="Arial" charset="0"/>
                <a:cs typeface="Arial" charset="0"/>
              </a:rPr>
              <a:t> 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84Р6-4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1800" b="1" smtClean="0">
                <a:latin typeface="Arial" charset="0"/>
                <a:cs typeface="Arial" charset="0"/>
              </a:rPr>
              <a:t>К78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50179" name="Shape 228" descr="1000029928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hape 233"/>
          <p:cNvSpPr txBox="1">
            <a:spLocks noGrp="1"/>
          </p:cNvSpPr>
          <p:nvPr>
            <p:ph type="body" idx="1"/>
          </p:nvPr>
        </p:nvSpPr>
        <p:spPr>
          <a:xfrm>
            <a:off x="4787900" y="115888"/>
            <a:ext cx="4176713" cy="6553200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Додж, Мери Мейп</a:t>
            </a:r>
            <a:r>
              <a:rPr lang="en-US" sz="16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smtClean="0">
                <a:latin typeface="Arial" charset="0"/>
                <a:cs typeface="Arial" charset="0"/>
              </a:rPr>
              <a:t>	</a:t>
            </a:r>
            <a:r>
              <a:rPr lang="en-US" sz="1600" b="1" smtClean="0">
                <a:latin typeface="Arial" charset="0"/>
                <a:cs typeface="Arial" charset="0"/>
              </a:rPr>
              <a:t>Серебряные коньки:</a:t>
            </a:r>
            <a:r>
              <a:rPr lang="en-US" sz="1600" smtClean="0">
                <a:latin typeface="Arial" charset="0"/>
                <a:cs typeface="Arial" charset="0"/>
              </a:rPr>
              <a:t> повесть / М. М. Додж; пер. с англ. М. И. Колягиной-Кондратьевой. - М.: ЭКСМО, 2003. - 479 с.: рис. - (Детская библиотека). - </a:t>
            </a:r>
            <a:r>
              <a:rPr lang="en-US" sz="1600" b="1" smtClean="0">
                <a:latin typeface="Arial" charset="0"/>
                <a:cs typeface="Arial" charset="0"/>
              </a:rPr>
              <a:t>ISBN </a:t>
            </a:r>
            <a:r>
              <a:rPr lang="en-US" sz="1600" smtClean="0">
                <a:latin typeface="Arial" charset="0"/>
                <a:cs typeface="Arial" charset="0"/>
              </a:rPr>
              <a:t>5-699-04227-X: 60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Аннотация: </a:t>
            </a:r>
            <a:r>
              <a:rPr lang="en-US" sz="1600" smtClean="0">
                <a:latin typeface="Arial" charset="0"/>
                <a:cs typeface="Arial" charset="0"/>
              </a:rPr>
              <a:t>Известная повесть "Серебряные коньки" американской писательницы Мери Мейп Додж впервые увидела свет в 1865 году. С тех пор она неоднократно издавалась на многих языках мира. Вместе с героями повести - самоотверженным Хансом и его сестрой Гретелью, доброй Анни, великодушной Хильдой, благородным Питером - вы совершите путешествие по Голландии XIX века, побываете в ее крупнейших городах: Гааге, Амстердаме. Познакомитесь с жизнью голландских школьников, с бытом и обычаями этой небольшой страны.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600" smtClean="0">
                <a:latin typeface="Arial" charset="0"/>
                <a:cs typeface="Arial" charset="0"/>
              </a:rPr>
              <a:t> 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84.7США-4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Д60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51203" name="Shape 234" descr="1000130006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3188" y="0"/>
            <a:ext cx="4540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hape 239"/>
          <p:cNvSpPr txBox="1">
            <a:spLocks noGrp="1"/>
          </p:cNvSpPr>
          <p:nvPr>
            <p:ph type="body" idx="1"/>
          </p:nvPr>
        </p:nvSpPr>
        <p:spPr>
          <a:xfrm>
            <a:off x="4572000" y="188913"/>
            <a:ext cx="4392613" cy="648017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Грэм, Кеннет</a:t>
            </a:r>
            <a:r>
              <a:rPr lang="en-US" sz="16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smtClean="0">
                <a:latin typeface="Arial" charset="0"/>
                <a:cs typeface="Arial" charset="0"/>
              </a:rPr>
              <a:t>	</a:t>
            </a:r>
            <a:r>
              <a:rPr lang="en-US" sz="1600" b="1" smtClean="0">
                <a:latin typeface="Arial" charset="0"/>
                <a:cs typeface="Arial" charset="0"/>
              </a:rPr>
              <a:t>Ветер в ивах:</a:t>
            </a:r>
            <a:r>
              <a:rPr lang="en-US" sz="1600" smtClean="0">
                <a:latin typeface="Arial" charset="0"/>
                <a:cs typeface="Arial" charset="0"/>
              </a:rPr>
              <a:t> сказка / К. Грэм. - СПб. : Азбука-классика, 2008. - 383 с.: ил. - </a:t>
            </a:r>
            <a:r>
              <a:rPr lang="en-US" sz="1600" b="1" smtClean="0">
                <a:latin typeface="Arial" charset="0"/>
                <a:cs typeface="Arial" charset="0"/>
              </a:rPr>
              <a:t>ISBN </a:t>
            </a:r>
            <a:r>
              <a:rPr lang="en-US" sz="1600" smtClean="0">
                <a:latin typeface="Arial" charset="0"/>
                <a:cs typeface="Arial" charset="0"/>
              </a:rPr>
              <a:t>978-5-91181-634-6: 118.8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Аннотация: </a:t>
            </a:r>
            <a:r>
              <a:rPr lang="en-US" sz="1600" smtClean="0">
                <a:latin typeface="Arial" charset="0"/>
                <a:cs typeface="Arial" charset="0"/>
              </a:rPr>
              <a:t>Герои смешной, а иногда грустной сказки, так полюбившейся и маленьким, и взрослым читателям, - звери, наделенные трогательными и подчас смешными человеческими качествами. Множество захватывающих приключений ожидают любознательного Крота, деликатного Рэта, мудрого Барсука и легкомысленного Тоуда в истории, сочиненной когда-то Кеннетом Грэмом для своего маленького сына. Сказка "Ветер в ивах" принесла Грэму шумный успех, была переведена на десятки языков, постоянно переиздается во многих странах мира и давно стала классикой детской литературы. А знаменитый мультипликатор Уолт Дисней снял по этой книге популярный мультфильм.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1600" smtClean="0">
                <a:latin typeface="Arial" charset="0"/>
                <a:cs typeface="Arial" charset="0"/>
              </a:rPr>
              <a:t>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84.4Вел-4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325"/>
              </a:spcBef>
              <a:spcAft>
                <a:spcPct val="0"/>
              </a:spcAft>
              <a:buClr>
                <a:srgbClr val="000000"/>
              </a:buClr>
              <a:buSzPts val="1600"/>
              <a:buFont typeface="Arial" charset="0"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Г 91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52227" name="Shape 240" descr="1000650039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325" y="0"/>
            <a:ext cx="43672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hape 245"/>
          <p:cNvSpPr txBox="1">
            <a:spLocks noGrp="1"/>
          </p:cNvSpPr>
          <p:nvPr>
            <p:ph type="body" idx="1"/>
          </p:nvPr>
        </p:nvSpPr>
        <p:spPr>
          <a:xfrm>
            <a:off x="4787900" y="115888"/>
            <a:ext cx="4248150" cy="6626225"/>
          </a:xfrm>
        </p:spPr>
        <p:txBody>
          <a:bodyPr tIns="45700" bIns="45700"/>
          <a:lstStyle/>
          <a:p>
            <a:pPr marL="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2400"/>
              <a:buFont typeface="Arial" charset="0"/>
              <a:buNone/>
            </a:pPr>
            <a:endParaRPr lang="ru-RU" sz="2400" b="1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75"/>
              </a:spcBef>
              <a:spcAft>
                <a:spcPct val="0"/>
              </a:spcAft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Одуванчек, Томаш</a:t>
            </a:r>
            <a:r>
              <a:rPr lang="en-US" sz="2400" smtClean="0">
                <a:latin typeface="Arial" charset="0"/>
                <a:cs typeface="Arial" charset="0"/>
              </a:rPr>
              <a:t>. 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75"/>
              </a:spcBef>
              <a:spcAft>
                <a:spcPct val="0"/>
              </a:spcAft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smtClean="0">
                <a:latin typeface="Arial" charset="0"/>
                <a:cs typeface="Arial" charset="0"/>
              </a:rPr>
              <a:t>	</a:t>
            </a:r>
            <a:r>
              <a:rPr lang="en-US" sz="2400" b="1" smtClean="0">
                <a:latin typeface="Arial" charset="0"/>
                <a:cs typeface="Arial" charset="0"/>
              </a:rPr>
              <a:t>Приключения Болека и Лёлека:</a:t>
            </a:r>
            <a:r>
              <a:rPr lang="en-US" sz="2400" smtClean="0">
                <a:latin typeface="Arial" charset="0"/>
                <a:cs typeface="Arial" charset="0"/>
              </a:rPr>
              <a:t> семь веселых историй / Т. Одуванчек. - М.: Пресском, 2005. - 144 с.: цв.ил. - </a:t>
            </a:r>
            <a:r>
              <a:rPr lang="en-US" sz="2400" b="1" smtClean="0">
                <a:latin typeface="Arial" charset="0"/>
                <a:cs typeface="Arial" charset="0"/>
              </a:rPr>
              <a:t>ISBN </a:t>
            </a:r>
            <a:r>
              <a:rPr lang="en-US" sz="2400" smtClean="0">
                <a:latin typeface="Arial" charset="0"/>
                <a:cs typeface="Arial" charset="0"/>
              </a:rPr>
              <a:t>5-98083-032-4: 188.1 р.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75"/>
              </a:spcBef>
              <a:spcAft>
                <a:spcPct val="0"/>
              </a:spcAft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Аннотация: </a:t>
            </a:r>
            <a:r>
              <a:rPr lang="en-US" sz="2400" smtClean="0">
                <a:latin typeface="Arial" charset="0"/>
                <a:cs typeface="Arial" charset="0"/>
              </a:rPr>
              <a:t>В замечательно иллюстрированной книжке содержатся семь веселых историй о приключениях Болека и Лелека.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75"/>
              </a:spcBef>
              <a:spcAft>
                <a:spcPct val="0"/>
              </a:spcAft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Имеются экземпляры в отделах: </a:t>
            </a:r>
            <a:r>
              <a:rPr lang="en-US" sz="2400" smtClean="0">
                <a:latin typeface="Arial" charset="0"/>
                <a:cs typeface="Arial" charset="0"/>
              </a:rPr>
              <a:t> ОХЛ(1)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75"/>
              </a:spcBef>
              <a:spcAft>
                <a:spcPct val="0"/>
              </a:spcAft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84.4Пол-4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80000"/>
              </a:lnSpc>
              <a:spcBef>
                <a:spcPts val="475"/>
              </a:spcBef>
              <a:spcAft>
                <a:spcPct val="0"/>
              </a:spcAft>
              <a:buClr>
                <a:srgbClr val="000000"/>
              </a:buClr>
              <a:buSzPts val="2400"/>
              <a:buFont typeface="Arial" charset="0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О-44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53251" name="Shape 246" descr="1000855595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38" y="0"/>
            <a:ext cx="4635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Shape 58"/>
          <p:cNvPicPr preferRelativeResize="0"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313" y="2060575"/>
            <a:ext cx="362585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Shape 59"/>
          <p:cNvSpPr txBox="1">
            <a:spLocks noChangeArrowheads="1"/>
          </p:cNvSpPr>
          <p:nvPr/>
        </p:nvSpPr>
        <p:spPr bwMode="auto">
          <a:xfrm>
            <a:off x="611188" y="260350"/>
            <a:ext cx="78486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 algn="ctr"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400" b="1"/>
              <a:t>В XV веке </a:t>
            </a:r>
            <a:endParaRPr lang="ru-RU" sz="2400"/>
          </a:p>
          <a:p>
            <a:pPr algn="ctr">
              <a:spcBef>
                <a:spcPts val="1000"/>
              </a:spcBef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400" b="1"/>
              <a:t>Иоганн (а по-нашему — Иван) Гутенберг </a:t>
            </a:r>
            <a:endParaRPr lang="ru-RU" sz="2400"/>
          </a:p>
          <a:p>
            <a:pPr algn="ctr">
              <a:spcBef>
                <a:spcPts val="1000"/>
              </a:spcBef>
              <a:buClr>
                <a:srgbClr val="000000"/>
              </a:buClr>
              <a:buSzPts val="2000"/>
              <a:buFont typeface="Arial" charset="0"/>
              <a:buNone/>
            </a:pPr>
            <a:r>
              <a:rPr lang="en-US" sz="2400" b="1"/>
              <a:t>изобрел печатный станок.</a:t>
            </a:r>
            <a:r>
              <a:rPr lang="en-US" sz="2400"/>
              <a:t> 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hape 6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tIns="45700" bIns="45700"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SzPts val="2000"/>
            </a:pPr>
            <a:r>
              <a:rPr lang="en-US" sz="2400" b="1" smtClean="0">
                <a:latin typeface="Arial" charset="0"/>
                <a:cs typeface="Arial" charset="0"/>
              </a:rPr>
              <a:t>В этом году исполняется 4</a:t>
            </a:r>
            <a:r>
              <a:rPr lang="ru-RU" sz="2400" b="1" smtClean="0">
                <a:latin typeface="Arial" charset="0"/>
                <a:cs typeface="Arial" charset="0"/>
              </a:rPr>
              <a:t>55</a:t>
            </a:r>
            <a:r>
              <a:rPr lang="en-US" sz="2400" b="1" smtClean="0">
                <a:latin typeface="Arial" charset="0"/>
                <a:cs typeface="Arial" charset="0"/>
              </a:rPr>
              <a:t> лет с тех пор, как 19 апреля 1563 года Иван Федоров открыл в Москве первую на Руси "печатню", то есть типографию.</a:t>
            </a:r>
            <a:endParaRPr lang="ru-RU" sz="2400" smtClean="0">
              <a:latin typeface="Arial" charset="0"/>
              <a:cs typeface="Arial" charset="0"/>
            </a:endParaRPr>
          </a:p>
        </p:txBody>
      </p:sp>
      <p:pic>
        <p:nvPicPr>
          <p:cNvPr id="65" name="Shape 65"/>
          <p:cNvPicPr preferRelativeResize="0">
            <a:picLocks noGrp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874963" y="1600200"/>
            <a:ext cx="3692525" cy="49244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hape 70"/>
          <p:cNvSpPr txBox="1">
            <a:spLocks noGrp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</p:spPr>
        <p:txBody>
          <a:bodyPr tIns="45700" bIns="45700" anchor="t"/>
          <a:lstStyle/>
          <a:p>
            <a:pPr algn="ctr" eaLnBrk="1" hangingPunct="1">
              <a:buSzPts val="1600"/>
            </a:pPr>
            <a:r>
              <a:rPr lang="en-US" sz="2400" b="1" smtClean="0">
                <a:latin typeface="Arial" charset="0"/>
                <a:cs typeface="Arial" charset="0"/>
              </a:rPr>
              <a:t>Первая точно датированная печатная книга </a:t>
            </a:r>
            <a:br>
              <a:rPr lang="en-US" sz="2400" b="1" smtClean="0">
                <a:latin typeface="Arial" charset="0"/>
                <a:cs typeface="Arial" charset="0"/>
              </a:rPr>
            </a:br>
            <a:r>
              <a:rPr lang="en-US" sz="2400" b="1" smtClean="0">
                <a:latin typeface="Arial" charset="0"/>
                <a:cs typeface="Arial" charset="0"/>
              </a:rPr>
              <a:t>на русском языке увидела свет в марте 1564 года. </a:t>
            </a:r>
            <a:r>
              <a:rPr lang="ru-RU" sz="2400" b="1" smtClean="0">
                <a:latin typeface="Arial" charset="0"/>
                <a:cs typeface="Arial" charset="0"/>
              </a:rPr>
              <a:t/>
            </a:r>
            <a:br>
              <a:rPr lang="ru-RU" sz="2400" b="1" smtClean="0">
                <a:latin typeface="Arial" charset="0"/>
                <a:cs typeface="Arial" charset="0"/>
              </a:rPr>
            </a:br>
            <a:r>
              <a:rPr lang="en-US" sz="2400" b="1" smtClean="0">
                <a:latin typeface="Arial" charset="0"/>
                <a:cs typeface="Arial" charset="0"/>
              </a:rPr>
              <a:t>Она называлась «Деяния и Послания Апостолов» </a:t>
            </a:r>
            <a:r>
              <a:rPr lang="ru-RU" sz="2400" b="1" smtClean="0">
                <a:latin typeface="Arial" charset="0"/>
                <a:cs typeface="Arial" charset="0"/>
              </a:rPr>
              <a:t> </a:t>
            </a:r>
            <a:br>
              <a:rPr lang="ru-RU" sz="2400" b="1" smtClean="0">
                <a:latin typeface="Arial" charset="0"/>
                <a:cs typeface="Arial" charset="0"/>
              </a:rPr>
            </a:br>
            <a:r>
              <a:rPr lang="en-US" sz="2400" b="1" smtClean="0">
                <a:latin typeface="Arial" charset="0"/>
                <a:cs typeface="Arial" charset="0"/>
              </a:rPr>
              <a:t>или просто «Апостол»</a:t>
            </a:r>
            <a:r>
              <a:rPr lang="en-US" sz="2400" smtClean="0">
                <a:latin typeface="Arial" charset="0"/>
                <a:cs typeface="Arial" charset="0"/>
              </a:rPr>
              <a:t> </a:t>
            </a:r>
            <a:endParaRPr lang="ru-RU" sz="2400" smtClean="0">
              <a:latin typeface="Arial" charset="0"/>
              <a:cs typeface="Arial" charset="0"/>
            </a:endParaRPr>
          </a:p>
        </p:txBody>
      </p:sp>
      <p:pic>
        <p:nvPicPr>
          <p:cNvPr id="71" name="Shape 71"/>
          <p:cNvPicPr preferRelativeResize="0">
            <a:picLocks noGrp="1"/>
          </p:cNvPicPr>
          <p:nvPr>
            <p:ph type="body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827088" y="1989138"/>
            <a:ext cx="2533650" cy="3810000"/>
          </a:xfrm>
        </p:spPr>
      </p:pic>
      <p:pic>
        <p:nvPicPr>
          <p:cNvPr id="72" name="Shape 72"/>
          <p:cNvPicPr preferRelativeResize="0">
            <a:picLocks noGrp="1"/>
          </p:cNvPicPr>
          <p:nvPr>
            <p:ph type="body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219700" y="1557338"/>
            <a:ext cx="3100388" cy="2185987"/>
          </a:xfrm>
        </p:spPr>
      </p:pic>
      <p:pic>
        <p:nvPicPr>
          <p:cNvPr id="73" name="Shape 73"/>
          <p:cNvPicPr preferRelativeResize="0">
            <a:picLocks noGrp="1"/>
          </p:cNvPicPr>
          <p:nvPr>
            <p:ph type="body" idx="4294967295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4140200" y="3860800"/>
            <a:ext cx="2108200" cy="28035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hape 78"/>
          <p:cNvSpPr txBox="1">
            <a:spLocks noGrp="1"/>
          </p:cNvSpPr>
          <p:nvPr>
            <p:ph type="title" idx="4294967295"/>
          </p:nvPr>
        </p:nvSpPr>
        <p:spPr/>
        <p:txBody>
          <a:bodyPr tIns="45700" bIns="45700" anchor="t"/>
          <a:lstStyle/>
          <a:p>
            <a:pPr algn="ctr" eaLnBrk="1" hangingPunct="1">
              <a:buSzPts val="4400"/>
            </a:pPr>
            <a:r>
              <a:rPr lang="en-US" sz="4400" smtClean="0">
                <a:latin typeface="Arial" charset="0"/>
                <a:cs typeface="Arial" charset="0"/>
              </a:rPr>
              <a:t>Первый шрифт.</a:t>
            </a:r>
            <a:endParaRPr lang="ru-RU" sz="4400" smtClean="0">
              <a:latin typeface="Arial" charset="0"/>
              <a:cs typeface="Arial" charset="0"/>
            </a:endParaRPr>
          </a:p>
        </p:txBody>
      </p:sp>
      <p:pic>
        <p:nvPicPr>
          <p:cNvPr id="23555" name="Shape 79"/>
          <p:cNvPicPr preferRelativeResize="0">
            <a:picLocks noGrp="1"/>
          </p:cNvPicPr>
          <p:nvPr>
            <p:ph type="body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14350" y="1600200"/>
            <a:ext cx="3922713" cy="4525963"/>
          </a:xfrm>
        </p:spPr>
      </p:pic>
      <p:pic>
        <p:nvPicPr>
          <p:cNvPr id="23556" name="Shape 80"/>
          <p:cNvPicPr preferRelativeResize="0">
            <a:picLocks noGrp="1"/>
          </p:cNvPicPr>
          <p:nvPr>
            <p:ph type="body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762500" y="1781175"/>
            <a:ext cx="3810000" cy="41624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hape 8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tIns="45700" bIns="45700"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SzPts val="4000"/>
            </a:pPr>
            <a:r>
              <a:rPr lang="en-US" sz="4000" smtClean="0">
                <a:latin typeface="Arial" charset="0"/>
                <a:cs typeface="Arial" charset="0"/>
              </a:rPr>
              <a:t>Продолжи пословицу о книге и чтении.</a:t>
            </a:r>
            <a:endParaRPr lang="ru-RU" sz="4400" smtClean="0">
              <a:latin typeface="Arial" charset="0"/>
              <a:cs typeface="Arial" charset="0"/>
            </a:endParaRPr>
          </a:p>
        </p:txBody>
      </p:sp>
      <p:sp>
        <p:nvSpPr>
          <p:cNvPr id="24579" name="Shape 8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</p:spPr>
        <p:txBody>
          <a:bodyPr tIns="45700" bIns="45700"/>
          <a:lstStyle/>
          <a:p>
            <a:pPr marL="342900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3200"/>
            </a:pPr>
            <a:r>
              <a:rPr lang="en-US" sz="3200" smtClean="0">
                <a:latin typeface="Arial" charset="0"/>
                <a:cs typeface="Arial" charset="0"/>
              </a:rPr>
              <a:t>Хорошая книга – …….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ts val="3200"/>
            </a:pPr>
            <a:r>
              <a:rPr lang="en-US" sz="3200" smtClean="0">
                <a:latin typeface="Arial" charset="0"/>
                <a:cs typeface="Arial" charset="0"/>
              </a:rPr>
              <a:t>Кто много читает, ……...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ts val="3200"/>
            </a:pPr>
            <a:r>
              <a:rPr lang="en-US" sz="3200" smtClean="0">
                <a:latin typeface="Arial" charset="0"/>
                <a:cs typeface="Arial" charset="0"/>
              </a:rPr>
              <a:t>Прочел новую книгу – ……….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ts val="3200"/>
            </a:pPr>
            <a:r>
              <a:rPr lang="en-US" sz="3200" smtClean="0">
                <a:latin typeface="Arial" charset="0"/>
                <a:cs typeface="Arial" charset="0"/>
              </a:rPr>
              <a:t>С книгой жить – ……….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ts val="3200"/>
            </a:pPr>
            <a:r>
              <a:rPr lang="en-US" sz="3200" smtClean="0">
                <a:latin typeface="Arial" charset="0"/>
                <a:cs typeface="Arial" charset="0"/>
              </a:rPr>
              <a:t>Книга в счастье украшает, ………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ts val="3200"/>
            </a:pPr>
            <a:r>
              <a:rPr lang="en-US" sz="3200" smtClean="0">
                <a:latin typeface="Arial" charset="0"/>
                <a:cs typeface="Arial" charset="0"/>
              </a:rPr>
              <a:t>Книга – окно в мир, почаще ……...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ts val="3200"/>
            </a:pPr>
            <a:r>
              <a:rPr lang="en-US" sz="3200" smtClean="0">
                <a:latin typeface="Arial" charset="0"/>
                <a:cs typeface="Arial" charset="0"/>
              </a:rPr>
              <a:t>Книга подобна воде – дорогу ……...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ts val="3200"/>
            </a:pPr>
            <a:r>
              <a:rPr lang="en-US" sz="3200" smtClean="0">
                <a:latin typeface="Arial" charset="0"/>
                <a:cs typeface="Arial" charset="0"/>
              </a:rPr>
              <a:t>Книгу читаешь, как на …….</a:t>
            </a:r>
            <a:endParaRPr lang="ru-RU" sz="32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hape 9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tIns="45700" bIns="45700"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SzPts val="4400"/>
            </a:pPr>
            <a:r>
              <a:rPr lang="en-US" sz="4400" smtClean="0">
                <a:latin typeface="Arial" charset="0"/>
                <a:cs typeface="Arial" charset="0"/>
              </a:rPr>
              <a:t>Проверь себя.</a:t>
            </a:r>
            <a:endParaRPr lang="ru-RU" sz="4400" smtClean="0">
              <a:latin typeface="Arial" charset="0"/>
              <a:cs typeface="Arial" charset="0"/>
            </a:endParaRPr>
          </a:p>
        </p:txBody>
      </p:sp>
      <p:sp>
        <p:nvSpPr>
          <p:cNvPr id="25603" name="Shape 9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</p:spPr>
        <p:txBody>
          <a:bodyPr tIns="45700" bIns="45700"/>
          <a:lstStyle/>
          <a:p>
            <a:pPr marL="342900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2800"/>
            </a:pPr>
            <a:r>
              <a:rPr lang="en-US" sz="2800" smtClean="0">
                <a:latin typeface="Arial" charset="0"/>
                <a:cs typeface="Arial" charset="0"/>
              </a:rPr>
              <a:t>Хорошая книга – лучший друг.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>
                <a:srgbClr val="000000"/>
              </a:buClr>
              <a:buSzPts val="2800"/>
            </a:pPr>
            <a:r>
              <a:rPr lang="en-US" sz="2800" smtClean="0">
                <a:latin typeface="Arial" charset="0"/>
                <a:cs typeface="Arial" charset="0"/>
              </a:rPr>
              <a:t>Кто много читает, тот много знает.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>
                <a:srgbClr val="000000"/>
              </a:buClr>
              <a:buSzPts val="2800"/>
            </a:pPr>
            <a:r>
              <a:rPr lang="en-US" sz="2800" smtClean="0">
                <a:latin typeface="Arial" charset="0"/>
                <a:cs typeface="Arial" charset="0"/>
              </a:rPr>
              <a:t>Прочел новую книгу – встретился с другом.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>
                <a:srgbClr val="000000"/>
              </a:buClr>
              <a:buSzPts val="2800"/>
            </a:pPr>
            <a:r>
              <a:rPr lang="en-US" sz="2800" smtClean="0">
                <a:latin typeface="Arial" charset="0"/>
                <a:cs typeface="Arial" charset="0"/>
              </a:rPr>
              <a:t>С книгой жить – век не тужить.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>
                <a:srgbClr val="000000"/>
              </a:buClr>
              <a:buSzPts val="2800"/>
            </a:pPr>
            <a:r>
              <a:rPr lang="en-US" sz="2800" smtClean="0">
                <a:latin typeface="Arial" charset="0"/>
                <a:cs typeface="Arial" charset="0"/>
              </a:rPr>
              <a:t>Книга в счастье украшает, а в несчастье утешает.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>
                <a:srgbClr val="000000"/>
              </a:buClr>
              <a:buSzPts val="2800"/>
            </a:pPr>
            <a:r>
              <a:rPr lang="en-US" sz="2800" smtClean="0">
                <a:latin typeface="Arial" charset="0"/>
                <a:cs typeface="Arial" charset="0"/>
              </a:rPr>
              <a:t>Книга – окно в мир, почаще заглядывай в неё.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>
                <a:srgbClr val="000000"/>
              </a:buClr>
              <a:buSzPts val="2800"/>
            </a:pPr>
            <a:r>
              <a:rPr lang="en-US" sz="2800" smtClean="0">
                <a:latin typeface="Arial" charset="0"/>
                <a:cs typeface="Arial" charset="0"/>
              </a:rPr>
              <a:t>Книга подобна воде – дорогу пробьет везде.</a:t>
            </a:r>
            <a:endParaRPr lang="ru-RU" sz="3200" smtClean="0">
              <a:latin typeface="Arial" charset="0"/>
              <a:cs typeface="Arial" charset="0"/>
            </a:endParaRPr>
          </a:p>
          <a:p>
            <a:pPr marL="342900" eaLnBrk="1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>
                <a:srgbClr val="000000"/>
              </a:buClr>
              <a:buSzPts val="2800"/>
            </a:pPr>
            <a:r>
              <a:rPr lang="en-US" sz="2800" smtClean="0">
                <a:latin typeface="Arial" charset="0"/>
                <a:cs typeface="Arial" charset="0"/>
              </a:rPr>
              <a:t>Книгу читаешь, как на крыльях летаешь.</a:t>
            </a:r>
            <a:endParaRPr lang="ru-RU" sz="32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448</Words>
  <Application>Microsoft Office PowerPoint</Application>
  <PresentationFormat>Экран (4:3)</PresentationFormat>
  <Paragraphs>253</Paragraphs>
  <Slides>36</Slides>
  <Notes>36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9" baseType="lpstr">
      <vt:lpstr>Arial</vt:lpstr>
      <vt:lpstr>Comic Sans MS</vt:lpstr>
      <vt:lpstr>Оформление по умолчанию</vt:lpstr>
      <vt:lpstr>Слайд 1</vt:lpstr>
      <vt:lpstr>Слайд 2</vt:lpstr>
      <vt:lpstr>Рукописные книги</vt:lpstr>
      <vt:lpstr>Слайд 4</vt:lpstr>
      <vt:lpstr>В этом году исполняется 455 лет с тех пор, как 19 апреля 1563 года Иван Федоров открыл в Москве первую на Руси "печатню", то есть типографию.</vt:lpstr>
      <vt:lpstr>Первая точно датированная печатная книга  на русском языке увидела свет в марте 1564 года.  Она называлась «Деяния и Послания Апостолов»   или просто «Апостол» </vt:lpstr>
      <vt:lpstr>Первый шрифт.</vt:lpstr>
      <vt:lpstr>Продолжи пословицу о книге и чтении.</vt:lpstr>
      <vt:lpstr>Проверь себя.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3</cp:revision>
  <dcterms:modified xsi:type="dcterms:W3CDTF">2018-04-12T16:46:22Z</dcterms:modified>
</cp:coreProperties>
</file>