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76" r:id="rId3"/>
    <p:sldId id="289" r:id="rId4"/>
    <p:sldId id="291" r:id="rId5"/>
    <p:sldId id="278" r:id="rId6"/>
    <p:sldId id="294" r:id="rId7"/>
    <p:sldId id="295" r:id="rId8"/>
    <p:sldId id="296" r:id="rId9"/>
    <p:sldId id="282" r:id="rId10"/>
    <p:sldId id="283" r:id="rId11"/>
    <p:sldId id="284" r:id="rId12"/>
    <p:sldId id="285" r:id="rId13"/>
    <p:sldId id="298" r:id="rId14"/>
    <p:sldId id="297" r:id="rId15"/>
    <p:sldId id="286" r:id="rId16"/>
    <p:sldId id="287" r:id="rId17"/>
    <p:sldId id="257" r:id="rId18"/>
    <p:sldId id="259" r:id="rId19"/>
    <p:sldId id="260" r:id="rId20"/>
    <p:sldId id="262" r:id="rId21"/>
    <p:sldId id="264" r:id="rId22"/>
    <p:sldId id="265" r:id="rId23"/>
    <p:sldId id="266" r:id="rId24"/>
    <p:sldId id="26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3843"/>
    <a:srgbClr val="ECEDD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A22434-C65A-4DDA-A508-B6AD6554E65D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C462B-5C63-41B9-BC10-F563F7A014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AC462B-5C63-41B9-BC10-F563F7A0145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21000"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714511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l"/>
            <a:r>
              <a:rPr lang="ru-RU" dirty="0" smtClean="0"/>
              <a:t>     </a:t>
            </a: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Кладовая слова</a:t>
            </a:r>
            <a:endParaRPr lang="ru-RU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571744"/>
            <a:ext cx="7629556" cy="3786214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/>
          <a:p>
            <a:pPr algn="l"/>
            <a:r>
              <a:rPr lang="ru-RU" sz="2800" b="1" i="1" dirty="0" smtClean="0">
                <a:solidFill>
                  <a:srgbClr val="002060"/>
                </a:solidFill>
              </a:rPr>
              <a:t>Слово может согреть, окрылить и спасти, </a:t>
            </a:r>
          </a:p>
          <a:p>
            <a:pPr algn="l"/>
            <a:r>
              <a:rPr lang="ru-RU" sz="2800" b="1" i="1" dirty="0" smtClean="0">
                <a:solidFill>
                  <a:srgbClr val="002060"/>
                </a:solidFill>
              </a:rPr>
              <a:t>Осчастливить и льды протаранить. </a:t>
            </a:r>
          </a:p>
          <a:p>
            <a:pPr algn="l"/>
            <a:r>
              <a:rPr lang="ru-RU" sz="2800" b="1" i="1" dirty="0" smtClean="0">
                <a:solidFill>
                  <a:srgbClr val="002060"/>
                </a:solidFill>
              </a:rPr>
              <a:t>Слово может нам тысячи бед принести, </a:t>
            </a:r>
          </a:p>
          <a:p>
            <a:pPr algn="l"/>
            <a:r>
              <a:rPr lang="ru-RU" sz="2800" b="1" i="1" dirty="0" smtClean="0">
                <a:solidFill>
                  <a:srgbClr val="002060"/>
                </a:solidFill>
              </a:rPr>
              <a:t>Оскорбить и безжалостно ранить.</a:t>
            </a:r>
          </a:p>
          <a:p>
            <a:pPr algn="l"/>
            <a:r>
              <a:rPr lang="ru-RU" sz="2800" b="1" i="1" dirty="0" smtClean="0">
                <a:solidFill>
                  <a:srgbClr val="002060"/>
                </a:solidFill>
              </a:rPr>
              <a:t>                                              Эдуард Асадов.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1030" name="Picture 6" descr="C:\Users\1\Desktop\Аня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85728"/>
            <a:ext cx="3532896" cy="228599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ffectLst>
            <a:softEdge rad="635000"/>
          </a:effectLst>
        </p:spPr>
      </p:pic>
      <p:pic>
        <p:nvPicPr>
          <p:cNvPr id="1028" name="Picture 4" descr="C:\Users\1\Desktop\Аня\921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636"/>
            <a:ext cx="1876425" cy="15525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2" name="Облако 21"/>
          <p:cNvSpPr/>
          <p:nvPr/>
        </p:nvSpPr>
        <p:spPr>
          <a:xfrm>
            <a:off x="714348" y="571480"/>
            <a:ext cx="2143140" cy="1571636"/>
          </a:xfrm>
          <a:prstGeom prst="cloud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</a:rPr>
              <a:t>Фольклор</a:t>
            </a:r>
            <a:endParaRPr lang="ru-RU" sz="20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3000364" y="1500174"/>
            <a:ext cx="2643206" cy="2643206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блако 37"/>
          <p:cNvSpPr/>
          <p:nvPr/>
        </p:nvSpPr>
        <p:spPr>
          <a:xfrm>
            <a:off x="5357818" y="285728"/>
            <a:ext cx="2928958" cy="1643074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Лексическое значение </a:t>
            </a:r>
            <a:endParaRPr lang="ru-RU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9" name="Облако 38"/>
          <p:cNvSpPr/>
          <p:nvPr/>
        </p:nvSpPr>
        <p:spPr>
          <a:xfrm>
            <a:off x="214282" y="2928934"/>
            <a:ext cx="2786082" cy="1928826"/>
          </a:xfrm>
          <a:prstGeom prst="cloud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Фразеологизмы</a:t>
            </a:r>
            <a:endParaRPr lang="ru-RU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0" name="Облако 39"/>
          <p:cNvSpPr/>
          <p:nvPr/>
        </p:nvSpPr>
        <p:spPr>
          <a:xfrm>
            <a:off x="6715140" y="3357562"/>
            <a:ext cx="2286016" cy="1571636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Геральдика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1" name="Выноска-облако 40"/>
          <p:cNvSpPr/>
          <p:nvPr/>
        </p:nvSpPr>
        <p:spPr>
          <a:xfrm>
            <a:off x="3071802" y="4286256"/>
            <a:ext cx="2786082" cy="1714512"/>
          </a:xfrm>
          <a:prstGeom prst="cloud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Художественная литература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1\Desktop\Аня\1316681096_156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785906"/>
            <a:ext cx="2071702" cy="207170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  </a:t>
            </a:r>
            <a:r>
              <a:rPr lang="ru-RU" sz="3200" dirty="0" smtClean="0">
                <a:solidFill>
                  <a:srgbClr val="002060"/>
                </a:solidFill>
              </a:rPr>
              <a:t>Д.Н. Ушаков Большой толковый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              словарь современного русского языка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714620"/>
            <a:ext cx="7929618" cy="385765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anchor="ctr">
            <a:noAutofit/>
          </a:bodyPr>
          <a:lstStyle/>
          <a:p>
            <a:r>
              <a:rPr lang="ru-RU" sz="2800" dirty="0" smtClean="0"/>
              <a:t>Птица, птицы, ж.р.</a:t>
            </a:r>
          </a:p>
          <a:p>
            <a:r>
              <a:rPr lang="ru-RU" sz="2800" dirty="0" smtClean="0"/>
              <a:t>1. Животное из класса позвоночных, с телом, покрытым пухом и перьями, обладающее клювом, двумя конечностями и крыльями. </a:t>
            </a:r>
            <a:r>
              <a:rPr lang="ru-RU" sz="2800" i="1" dirty="0" smtClean="0"/>
              <a:t>Хищные птицы. </a:t>
            </a:r>
          </a:p>
          <a:p>
            <a:r>
              <a:rPr lang="ru-RU" sz="2800" dirty="0" smtClean="0"/>
              <a:t>2. Перен. Иронически для обозначения человека, как обладателя каких – </a:t>
            </a:r>
            <a:r>
              <a:rPr lang="ru-RU" sz="2800" dirty="0" err="1" smtClean="0"/>
              <a:t>нибудь</a:t>
            </a:r>
            <a:r>
              <a:rPr lang="ru-RU" sz="2800" dirty="0" smtClean="0"/>
              <a:t> свойств, в выражениях : </a:t>
            </a:r>
            <a:r>
              <a:rPr lang="ru-RU" sz="2800" i="1" dirty="0" smtClean="0"/>
              <a:t>важная птица, что за птица. </a:t>
            </a:r>
            <a:endParaRPr lang="ru-RU" sz="2800" i="1" dirty="0"/>
          </a:p>
        </p:txBody>
      </p:sp>
      <p:pic>
        <p:nvPicPr>
          <p:cNvPr id="5123" name="Picture 3" descr="C:\Users\1\Desktop\Аня\i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74" y="1285860"/>
            <a:ext cx="1928826" cy="264320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122" name="Picture 2" descr="C:\Users\1\Desktop\Аня\i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0042"/>
            <a:ext cx="1928794" cy="221457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01080" cy="1214446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           Этимологический словарь русского языка М. Фасмера 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4099" name="Picture 3" descr="C:\Users\1\Desktop\Аня\56074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71734" cy="235745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098" name="Picture 2" descr="C:\Users\1\Desktop\Аня\i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428604"/>
            <a:ext cx="2000264" cy="250033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928934"/>
            <a:ext cx="8643998" cy="3643338"/>
          </a:xfr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2800" dirty="0" smtClean="0"/>
              <a:t>Слово «птица» в древнерусском выглядело как </a:t>
            </a:r>
            <a:r>
              <a:rPr lang="ru-RU" sz="2800" b="1" dirty="0" err="1" smtClean="0"/>
              <a:t>пътица</a:t>
            </a:r>
            <a:r>
              <a:rPr lang="ru-RU" sz="2800" dirty="0" smtClean="0"/>
              <a:t>, с корнем </a:t>
            </a:r>
            <a:r>
              <a:rPr lang="ru-RU" sz="2800" b="1" dirty="0" err="1" smtClean="0"/>
              <a:t>път</a:t>
            </a:r>
            <a:r>
              <a:rPr lang="ru-RU" sz="2800" b="1" dirty="0" smtClean="0"/>
              <a:t> - </a:t>
            </a:r>
            <a:r>
              <a:rPr lang="ru-RU" sz="2800" dirty="0" smtClean="0"/>
              <a:t>, древнее значение которого – « маленький». От этого же корня образованы слова «птенец», «птаха». В этих словах древний гласный </a:t>
            </a:r>
            <a:r>
              <a:rPr lang="ru-RU" sz="2800" b="1" dirty="0" err="1" smtClean="0"/>
              <a:t>ъ</a:t>
            </a:r>
            <a:r>
              <a:rPr lang="ru-RU" sz="2800" b="1" dirty="0" smtClean="0"/>
              <a:t> (ер)</a:t>
            </a:r>
            <a:r>
              <a:rPr lang="ru-RU" sz="2800" dirty="0" smtClean="0"/>
              <a:t> исчез, а в слове «</a:t>
            </a:r>
            <a:r>
              <a:rPr lang="ru-RU" sz="2800" dirty="0" err="1" smtClean="0"/>
              <a:t>потка</a:t>
            </a:r>
            <a:r>
              <a:rPr lang="ru-RU" sz="2800" dirty="0" smtClean="0"/>
              <a:t>»(как второй      половине слова «куропатка») – перешёл в «о».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rgbClr val="002060"/>
                </a:solidFill>
              </a:rPr>
              <a:t>Фразеологизмы.</a:t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5572164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2400" dirty="0" smtClean="0"/>
              <a:t>Вольная птица(пташка) – свободный, независимый человек.</a:t>
            </a:r>
          </a:p>
          <a:p>
            <a:r>
              <a:rPr lang="ru-RU" sz="2400" dirty="0" smtClean="0"/>
              <a:t>Ранняя пташка – человек, рано встающий утром.</a:t>
            </a:r>
          </a:p>
          <a:p>
            <a:r>
              <a:rPr lang="ru-RU" sz="2400" dirty="0" smtClean="0"/>
              <a:t>Видна птица  по полёту – человека сразу можно определить по его поступкам, делам.</a:t>
            </a:r>
          </a:p>
          <a:p>
            <a:r>
              <a:rPr lang="ru-RU" sz="2400" dirty="0" smtClean="0"/>
              <a:t>Жить как птица божья – жить беззаботно, беспечно.</a:t>
            </a:r>
          </a:p>
          <a:p>
            <a:r>
              <a:rPr lang="ru-RU" sz="2400" dirty="0" smtClean="0"/>
              <a:t>Крупная птица (высокого полёта) – человек, </a:t>
            </a:r>
          </a:p>
          <a:p>
            <a:pPr>
              <a:buNone/>
            </a:pPr>
            <a:r>
              <a:rPr lang="ru-RU" sz="2400" dirty="0" smtClean="0"/>
              <a:t>занимающий видное общественное</a:t>
            </a:r>
          </a:p>
          <a:p>
            <a:pPr>
              <a:buNone/>
            </a:pPr>
            <a:r>
              <a:rPr lang="ru-RU" sz="2400" dirty="0" smtClean="0"/>
              <a:t> положение.</a:t>
            </a:r>
          </a:p>
          <a:p>
            <a:r>
              <a:rPr lang="ru-RU" sz="2400" dirty="0" smtClean="0"/>
              <a:t>Стреляная птица – бывалый, очень</a:t>
            </a:r>
          </a:p>
          <a:p>
            <a:pPr>
              <a:buNone/>
            </a:pPr>
            <a:r>
              <a:rPr lang="ru-RU" sz="2400" dirty="0" smtClean="0"/>
              <a:t> опытный человек, которого трудно </a:t>
            </a:r>
          </a:p>
          <a:p>
            <a:pPr>
              <a:buNone/>
            </a:pPr>
            <a:r>
              <a:rPr lang="ru-RU" sz="2400" dirty="0" smtClean="0"/>
              <a:t>обмануть, провести.</a:t>
            </a:r>
            <a:endParaRPr lang="ru-RU" sz="2400" dirty="0"/>
          </a:p>
        </p:txBody>
      </p:sp>
      <p:pic>
        <p:nvPicPr>
          <p:cNvPr id="3074" name="Picture 2" descr="C:\Users\1\Desktop\Аня\tr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929066"/>
            <a:ext cx="2714644" cy="27146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/>
              <a:t>История одного фразеологизма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8641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Птичье молоко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002060"/>
                </a:solidFill>
              </a:rPr>
              <a:t>Нечто неслыханное, невозможное, предел мечтаний.</a:t>
            </a:r>
          </a:p>
          <a:p>
            <a:pPr>
              <a:buNone/>
            </a:pPr>
            <a:r>
              <a:rPr lang="ru-RU" sz="2400" dirty="0" smtClean="0"/>
              <a:t>      Как известно, молоко бывает только у млекопитающих, а птицы вскармливают своих детёнышей другим способом. В древнегреческом сказании говорится о плодородии острова </a:t>
            </a:r>
            <a:r>
              <a:rPr lang="ru-RU" sz="2400" dirty="0" err="1" smtClean="0"/>
              <a:t>Самос</a:t>
            </a:r>
            <a:r>
              <a:rPr lang="ru-RU" sz="2400" dirty="0" smtClean="0"/>
              <a:t>, на котором есть всё, и даже птицы дают молоко, но только добыть его надо уметь. Так выражение «птичье молоко» стало символом невозможного, что является пределом мечтаний. «Ему только птичьего молока не хватает» - говорят о человеке, у которого есть всё, что только можно пожелать.» «Птичьего молока захотел!» – восклицают, когда кто – либо требует невозможного.</a:t>
            </a:r>
            <a:endParaRPr lang="ru-RU" sz="2400" dirty="0"/>
          </a:p>
        </p:txBody>
      </p:sp>
      <p:pic>
        <p:nvPicPr>
          <p:cNvPr id="4098" name="Picture 2" descr="C:\Users\1\Desktop\Аня\i (25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</a:blip>
          <a:srcRect/>
          <a:stretch>
            <a:fillRect/>
          </a:stretch>
        </p:blipFill>
        <p:spPr bwMode="auto">
          <a:xfrm>
            <a:off x="7358082" y="5214950"/>
            <a:ext cx="1785918" cy="1643050"/>
          </a:xfrm>
          <a:prstGeom prst="rect">
            <a:avLst/>
          </a:prstGeom>
          <a:noFill/>
        </p:spPr>
      </p:pic>
      <p:pic>
        <p:nvPicPr>
          <p:cNvPr id="4099" name="Picture 3" descr="C:\Users\1\Desktop\Аня\i (26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5857892"/>
            <a:ext cx="825502" cy="11731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Аня\sirin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57224" y="2357430"/>
            <a:ext cx="7500990" cy="41434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effectLst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  <a:solidFill>
            <a:schemeClr val="accent6">
              <a:lumMod val="40000"/>
              <a:lumOff val="60000"/>
            </a:schemeClr>
          </a:solidFill>
        </p:spPr>
        <p:txBody>
          <a:bodyPr/>
          <a:lstStyle/>
          <a:p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786058"/>
            <a:ext cx="8258204" cy="3643338"/>
          </a:xfr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Сирин</a:t>
            </a:r>
          </a:p>
          <a:p>
            <a:r>
              <a:rPr lang="ru-RU" sz="2800" dirty="0" smtClean="0"/>
              <a:t>В русской мифологии чудесная райская птица, обладающая чарующим голосом. Изображается в виде птицы с женской головой. Происходит от греческих сирен.</a:t>
            </a:r>
            <a:endParaRPr lang="ru-RU" sz="2800" dirty="0"/>
          </a:p>
        </p:txBody>
      </p:sp>
      <p:pic>
        <p:nvPicPr>
          <p:cNvPr id="6147" name="Picture 3" descr="C:\Users\1\Desktop\Аня\sirin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2714644" cy="214314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6148" name="Picture 4" descr="C:\Users\1\Desktop\Аня\sirin alkon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285728"/>
            <a:ext cx="3071834" cy="214314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6149" name="Picture 5" descr="C:\Users\1\Desktop\Аня\gamaun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285728"/>
            <a:ext cx="2428860" cy="214314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Аня\firebird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4" y="2000240"/>
            <a:ext cx="8001056" cy="4468591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86808" cy="5000636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b="1" dirty="0" smtClean="0"/>
              <a:t>                                                                                      </a:t>
            </a:r>
          </a:p>
          <a:p>
            <a:pPr>
              <a:buNone/>
            </a:pPr>
            <a:r>
              <a:rPr lang="ru-RU" sz="9800" b="1" dirty="0" smtClean="0">
                <a:solidFill>
                  <a:schemeClr val="tx2"/>
                </a:solidFill>
              </a:rPr>
              <a:t>                             </a:t>
            </a:r>
            <a:r>
              <a:rPr lang="ru-RU" sz="9800" dirty="0" smtClean="0">
                <a:solidFill>
                  <a:srgbClr val="002060"/>
                </a:solidFill>
              </a:rPr>
              <a:t>Жар-Птица</a:t>
            </a:r>
          </a:p>
          <a:p>
            <a:pPr>
              <a:buNone/>
            </a:pPr>
            <a:r>
              <a:rPr lang="ru-RU" sz="3800" i="1" dirty="0" smtClean="0"/>
              <a:t>    </a:t>
            </a:r>
            <a:r>
              <a:rPr lang="ru-RU" sz="7400" i="1" dirty="0" smtClean="0"/>
              <a:t>Сказочная птица, огненная птица, её перья блистают серебром и золотом, крылья как языки пламени, а глаза светятся как кристалл. По размерам она достигает павлина. Живёт Жар - птица в райском саду </a:t>
            </a:r>
            <a:r>
              <a:rPr lang="ru-RU" sz="7400" i="1" dirty="0" err="1" smtClean="0"/>
              <a:t>Ирии</a:t>
            </a:r>
            <a:r>
              <a:rPr lang="ru-RU" sz="7400" i="1" dirty="0" smtClean="0"/>
              <a:t>, в золотой клетке. По ночам вылетает из нее и освещает сад. У неё есть любимое кушанье - </a:t>
            </a:r>
            <a:r>
              <a:rPr lang="ru-RU" sz="7400" i="1" dirty="0" err="1" smtClean="0"/>
              <a:t>молодильные</a:t>
            </a:r>
            <a:r>
              <a:rPr lang="ru-RU" sz="7400" i="1" dirty="0" smtClean="0"/>
              <a:t> яблоки, которые дают ей красоту и бессмертие. У Жар - Птицы исцеляющее пение. Каждый год, осенью, она умирает, а весной возрождается. Для ловли Жар - птицы используют золотую клетку с яблоками внутри, как ловушку. </a:t>
            </a:r>
            <a:r>
              <a:rPr lang="ru-RU" sz="7400" dirty="0" smtClean="0"/>
              <a:t/>
            </a:r>
            <a:br>
              <a:rPr lang="ru-RU" sz="7400" dirty="0" smtClean="0"/>
            </a:br>
            <a:endParaRPr lang="ru-RU" sz="7400" dirty="0"/>
          </a:p>
        </p:txBody>
      </p:sp>
      <p:pic>
        <p:nvPicPr>
          <p:cNvPr id="1027" name="Picture 3" descr="C:\Users\1\Desktop\Аня\full12881094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214546" cy="177163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029" name="Picture 5" descr="C:\Users\1\Desktop\Аня\59522620_fentezi3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9000" y="0"/>
            <a:ext cx="2841628" cy="1772142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030" name="Picture 6" descr="C:\Users\1\Desktop\Аня\55728574_pti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0"/>
            <a:ext cx="1571636" cy="178592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031" name="Picture 7" descr="C:\Users\1\Desktop\Аня\firebir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32" y="0"/>
            <a:ext cx="2571768" cy="1789951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Пословицы.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/>
              <a:t>Всякая ласточка своё гнездо хвалит.</a:t>
            </a:r>
          </a:p>
          <a:p>
            <a:r>
              <a:rPr lang="ru-RU" sz="2800" dirty="0" smtClean="0"/>
              <a:t>Молодой воробей учится чирикать у старого.</a:t>
            </a:r>
          </a:p>
          <a:p>
            <a:r>
              <a:rPr lang="ru-RU" sz="2800" dirty="0" smtClean="0"/>
              <a:t>Большой птице большое гнездо нужно.</a:t>
            </a:r>
          </a:p>
          <a:p>
            <a:r>
              <a:rPr lang="ru-RU" sz="2800" dirty="0" smtClean="0"/>
              <a:t>Невелика синица, голосок востёр.</a:t>
            </a:r>
          </a:p>
          <a:p>
            <a:r>
              <a:rPr lang="ru-RU" sz="2800" dirty="0" smtClean="0"/>
              <a:t>Прилетел кулик из – за моря, вывел весну из </a:t>
            </a:r>
            <a:r>
              <a:rPr lang="ru-RU" sz="2800" dirty="0" err="1" smtClean="0"/>
              <a:t>затворья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 Слово – не воробей, вылетит – не поймаешь.</a:t>
            </a:r>
          </a:p>
          <a:p>
            <a:endParaRPr lang="ru-RU" sz="2800" dirty="0"/>
          </a:p>
        </p:txBody>
      </p:sp>
      <p:pic>
        <p:nvPicPr>
          <p:cNvPr id="2050" name="Picture 2" descr="C:\Users\1\Desktop\Аня\i 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285728"/>
            <a:ext cx="1785950" cy="200026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Образ птицы в литературе.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8229600" cy="492922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/>
              <a:t>В художественной литературе птица является символом свободы, души. Благодаря способности подниматься ввысь, а также острому зрению птицы часто становятся символами божественности, власти, победы. Во всём мире птицы считаются посланниками богов.</a:t>
            </a:r>
            <a:endParaRPr lang="ru-RU" sz="2400" dirty="0"/>
          </a:p>
        </p:txBody>
      </p:sp>
      <p:pic>
        <p:nvPicPr>
          <p:cNvPr id="4098" name="Picture 2" descr="C:\Users\1\Desktop\Аня\0054-054-Ptitsa-iz-Mjortvykh-dush-Gogolja-e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071942"/>
            <a:ext cx="2857520" cy="2457228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4101" name="Picture 5" descr="C:\Users\1\Desktop\Аня\10058602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500438"/>
            <a:ext cx="2357454" cy="300039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4099" name="Picture 3" descr="C:\Users\1\Desktop\Аня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500438"/>
            <a:ext cx="2286016" cy="3000376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Синяя птица.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1\Desktop\Аня\img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645679"/>
              </a:clrFrom>
              <a:clrTo>
                <a:srgbClr val="645679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4" y="928670"/>
            <a:ext cx="8286808" cy="5748527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214422"/>
            <a:ext cx="5715040" cy="550072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Синяя птица – </a:t>
            </a:r>
            <a:r>
              <a:rPr lang="ru-RU" sz="2800" dirty="0" err="1" smtClean="0"/>
              <a:t>птица</a:t>
            </a:r>
            <a:r>
              <a:rPr lang="ru-RU" sz="2800" dirty="0" smtClean="0"/>
              <a:t> семейства </a:t>
            </a:r>
          </a:p>
          <a:p>
            <a:pPr>
              <a:buNone/>
            </a:pPr>
            <a:r>
              <a:rPr lang="ru-RU" sz="2800" dirty="0" smtClean="0"/>
              <a:t>дроздовых.</a:t>
            </a:r>
          </a:p>
          <a:p>
            <a:r>
              <a:rPr lang="ru-RU" sz="2800" dirty="0" smtClean="0"/>
              <a:t>« Синяя птица» М. Метерлинка  – символ неуловимого счастья.</a:t>
            </a:r>
            <a:endParaRPr lang="ru-RU" sz="2800" dirty="0"/>
          </a:p>
        </p:txBody>
      </p:sp>
      <p:pic>
        <p:nvPicPr>
          <p:cNvPr id="5123" name="Picture 3" descr="C:\Users\1\Desktop\Аня\img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857628"/>
            <a:ext cx="3000364" cy="242889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4" name="Picture 4" descr="C:\Users\1\Desktop\Аня\img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643314"/>
            <a:ext cx="2786082" cy="278608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5" name="Picture 5" descr="C:\Users\1\Desktop\Аня\img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786190"/>
            <a:ext cx="2714644" cy="25717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126" name="Picture 6" descr="C:\Users\1\Desktop\Аня\i (1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1000108"/>
            <a:ext cx="1785950" cy="228601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В словах – кладезь мудрости народной.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Доброе слово лечит , а худое калечит.</a:t>
            </a:r>
          </a:p>
          <a:p>
            <a:r>
              <a:rPr lang="ru-RU" sz="2800" dirty="0" smtClean="0"/>
              <a:t>Малое слово  большую обиду творит.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Ласковое слово, что весенний дождь.</a:t>
            </a:r>
          </a:p>
          <a:p>
            <a:r>
              <a:rPr lang="ru-RU" sz="2800" dirty="0" smtClean="0"/>
              <a:t>От хорошего слова и камень добреет.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Худое слово и мёдом не запьёшь.</a:t>
            </a:r>
          </a:p>
          <a:p>
            <a:r>
              <a:rPr lang="ru-RU" sz="2800" dirty="0" smtClean="0"/>
              <a:t>Язык голубит, язык и губит.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Недоброе слово добрей огня жжёт.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123" name="Picture 3" descr="C:\Users\1\Desktop\Аня\i (27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4071942"/>
            <a:ext cx="3000396" cy="2357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Аня\i (14).jp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6858016" y="1571612"/>
            <a:ext cx="2143140" cy="1785950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928694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Геральдика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( птица- символ активной жизни)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1500174"/>
            <a:ext cx="4071966" cy="5072098"/>
          </a:xfrm>
          <a:noFill/>
          <a:ln w="28575">
            <a:solidFill>
              <a:srgbClr val="002060"/>
            </a:solidFill>
          </a:ln>
        </p:spPr>
        <p:txBody>
          <a:bodyPr>
            <a:noAutofit/>
          </a:bodyPr>
          <a:lstStyle/>
          <a:p>
            <a:r>
              <a:rPr lang="ru-RU" sz="2000" dirty="0" smtClean="0"/>
              <a:t>Орёл – символ власти и господства, великодушия и прозорливости.</a:t>
            </a:r>
          </a:p>
          <a:p>
            <a:r>
              <a:rPr lang="ru-RU" sz="2000" dirty="0" smtClean="0"/>
              <a:t>Павлин – символ тщеславия.</a:t>
            </a:r>
          </a:p>
          <a:p>
            <a:r>
              <a:rPr lang="ru-RU" sz="2000" dirty="0" smtClean="0"/>
              <a:t>Пеликан – символ родительской любви.</a:t>
            </a:r>
          </a:p>
          <a:p>
            <a:r>
              <a:rPr lang="ru-RU" sz="2000" dirty="0" smtClean="0"/>
              <a:t> Ворон – символ долголетия.</a:t>
            </a:r>
          </a:p>
          <a:p>
            <a:r>
              <a:rPr lang="ru-RU" sz="2000" dirty="0" smtClean="0"/>
              <a:t>Журавль( с камнем в одной лапе) – символ бдительности.</a:t>
            </a:r>
          </a:p>
          <a:p>
            <a:r>
              <a:rPr lang="ru-RU" sz="2000" dirty="0" smtClean="0"/>
              <a:t>Сокол – символ благородства, храбрости, ума, силы и красоты.</a:t>
            </a:r>
          </a:p>
          <a:p>
            <a:r>
              <a:rPr lang="ru-RU" sz="2000" dirty="0" smtClean="0"/>
              <a:t>Лебедь – символ красоты, постоянства, верности, чистой любви.</a:t>
            </a:r>
          </a:p>
          <a:p>
            <a:r>
              <a:rPr lang="ru-RU" sz="2000" dirty="0" smtClean="0"/>
              <a:t>Сова – символ мудрости.</a:t>
            </a:r>
            <a:endParaRPr lang="ru-RU" sz="2000" dirty="0"/>
          </a:p>
        </p:txBody>
      </p:sp>
      <p:pic>
        <p:nvPicPr>
          <p:cNvPr id="1027" name="Picture 3" descr="C:\Users\1\Desktop\Аня\i (13)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6858016" y="3357562"/>
            <a:ext cx="2143140" cy="1643074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28" name="Picture 4" descr="C:\Users\1\Desktop\Аня\i (1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5000636"/>
            <a:ext cx="2143140" cy="1500198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29" name="Picture 5" descr="C:\Users\1\Desktop\Аня\i (17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1571612"/>
            <a:ext cx="2019300" cy="1643074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1030" name="Picture 6" descr="C:\Users\1\Desktop\Аня\i (1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214686"/>
            <a:ext cx="2009775" cy="1571636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31" name="Picture 7" descr="C:\Users\1\Desktop\Аня\i (15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4786322"/>
            <a:ext cx="2000264" cy="1714512"/>
          </a:xfrm>
          <a:prstGeom prst="rect">
            <a:avLst/>
          </a:prstGeom>
          <a:noFill/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96908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Геральдика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( птица- символ активной жизни)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1\Desktop\Аня\i (1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785926"/>
            <a:ext cx="1928826" cy="17859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85786" y="3643314"/>
            <a:ext cx="1360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63843"/>
                </a:solidFill>
              </a:rPr>
              <a:t>      Сирия</a:t>
            </a:r>
            <a:endParaRPr lang="ru-RU" dirty="0">
              <a:solidFill>
                <a:srgbClr val="D63843"/>
              </a:solidFill>
            </a:endParaRPr>
          </a:p>
        </p:txBody>
      </p:sp>
      <p:pic>
        <p:nvPicPr>
          <p:cNvPr id="3075" name="Picture 3" descr="C:\Users\1\Desktop\Аня\i (1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785926"/>
            <a:ext cx="1928826" cy="17859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571868" y="3643314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63843"/>
                </a:solidFill>
              </a:rPr>
              <a:t>      Россия</a:t>
            </a:r>
            <a:endParaRPr lang="ru-RU" dirty="0">
              <a:solidFill>
                <a:srgbClr val="D63843"/>
              </a:solidFill>
            </a:endParaRPr>
          </a:p>
        </p:txBody>
      </p:sp>
      <p:pic>
        <p:nvPicPr>
          <p:cNvPr id="3076" name="Picture 4" descr="C:\Users\1\Desktop\0307C438-6FDF-B320-28E7-59A33C82978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1785926"/>
            <a:ext cx="2000264" cy="178595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500826" y="364331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63843"/>
                </a:solidFill>
              </a:rPr>
              <a:t>  Австрия</a:t>
            </a:r>
            <a:endParaRPr lang="ru-RU" dirty="0">
              <a:solidFill>
                <a:srgbClr val="D63843"/>
              </a:solidFill>
            </a:endParaRPr>
          </a:p>
        </p:txBody>
      </p:sp>
      <p:pic>
        <p:nvPicPr>
          <p:cNvPr id="3077" name="Picture 5" descr="C:\Users\1\Desktop\Аня\s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4214818"/>
            <a:ext cx="2071702" cy="150019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000100" y="592933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D63843"/>
                </a:solidFill>
              </a:rPr>
              <a:t>Гватемала</a:t>
            </a:r>
            <a:endParaRPr lang="ru-RU" dirty="0">
              <a:solidFill>
                <a:srgbClr val="D63843"/>
              </a:solidFill>
            </a:endParaRPr>
          </a:p>
        </p:txBody>
      </p:sp>
      <p:pic>
        <p:nvPicPr>
          <p:cNvPr id="3078" name="Picture 6" descr="C:\Users\1\Desktop\Аня\b1010b569d40d147eb8b5cb4a373805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214818"/>
            <a:ext cx="2214578" cy="157163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3500430" y="5929330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D63843"/>
                </a:solidFill>
              </a:rPr>
              <a:t>Австралия</a:t>
            </a:r>
            <a:endParaRPr lang="ru-RU" dirty="0">
              <a:solidFill>
                <a:srgbClr val="D63843"/>
              </a:solidFill>
            </a:endParaRPr>
          </a:p>
        </p:txBody>
      </p:sp>
      <p:pic>
        <p:nvPicPr>
          <p:cNvPr id="3079" name="Picture 7" descr="C:\Users\1\Desktop\Аня\Gerb_VVD_1_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4143380"/>
            <a:ext cx="2000264" cy="157163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715008" y="5857892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D63843"/>
                </a:solidFill>
              </a:rPr>
              <a:t>Всевеликое</a:t>
            </a:r>
            <a:r>
              <a:rPr lang="ru-RU" dirty="0" smtClean="0">
                <a:solidFill>
                  <a:srgbClr val="D63843"/>
                </a:solidFill>
              </a:rPr>
              <a:t> войско Донское</a:t>
            </a:r>
            <a:endParaRPr lang="ru-RU" dirty="0">
              <a:solidFill>
                <a:srgbClr val="D6384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002060"/>
                </a:solidFill>
              </a:rPr>
              <a:t>Выводы.</a:t>
            </a:r>
            <a:br>
              <a:rPr lang="ru-RU" sz="3200" dirty="0" smtClean="0">
                <a:solidFill>
                  <a:srgbClr val="002060"/>
                </a:solidFill>
              </a:rPr>
            </a:b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1. Слово птица не имеет антонимов, встречается </a:t>
            </a:r>
          </a:p>
          <a:p>
            <a:pPr>
              <a:buNone/>
            </a:pPr>
            <a:r>
              <a:rPr lang="ru-RU" sz="2400" dirty="0" smtClean="0"/>
              <a:t>     в толковых и этимологических, энциклопедиях, справочной литературе.</a:t>
            </a:r>
          </a:p>
          <a:p>
            <a:r>
              <a:rPr lang="ru-RU" sz="2400" dirty="0" smtClean="0"/>
              <a:t>2. Слово «птица» имеет символическое </a:t>
            </a:r>
          </a:p>
          <a:p>
            <a:pPr>
              <a:buNone/>
            </a:pPr>
            <a:r>
              <a:rPr lang="ru-RU" sz="2400" dirty="0" smtClean="0"/>
              <a:t>   наполнение в языке.</a:t>
            </a:r>
          </a:p>
          <a:p>
            <a:r>
              <a:rPr lang="ru-RU" sz="2400" dirty="0" smtClean="0"/>
              <a:t>3. В устном народном творчестве и в </a:t>
            </a:r>
          </a:p>
          <a:p>
            <a:pPr>
              <a:buNone/>
            </a:pPr>
            <a:r>
              <a:rPr lang="ru-RU" sz="2400" dirty="0" smtClean="0"/>
              <a:t>    художественной литературе птица изображается</a:t>
            </a:r>
          </a:p>
          <a:p>
            <a:pPr>
              <a:buNone/>
            </a:pPr>
            <a:r>
              <a:rPr lang="ru-RU" sz="2400" dirty="0" smtClean="0"/>
              <a:t>   всегда как положительный герой. Этот образ</a:t>
            </a:r>
          </a:p>
          <a:p>
            <a:pPr>
              <a:buNone/>
            </a:pPr>
            <a:r>
              <a:rPr lang="ru-RU" sz="2400" dirty="0" smtClean="0"/>
              <a:t>   наделен добротой,  справедливостью, силой,</a:t>
            </a:r>
          </a:p>
          <a:p>
            <a:pPr>
              <a:buNone/>
            </a:pPr>
            <a:r>
              <a:rPr lang="ru-RU" sz="2400" dirty="0" smtClean="0"/>
              <a:t>   ловкостью. Множество поговорок, загадок,    </a:t>
            </a:r>
          </a:p>
          <a:p>
            <a:pPr>
              <a:buNone/>
            </a:pPr>
            <a:r>
              <a:rPr lang="ru-RU" sz="2400" dirty="0" smtClean="0"/>
              <a:t>    сказок подтверждает это.</a:t>
            </a:r>
            <a:endParaRPr lang="ru-RU" sz="2400" dirty="0"/>
          </a:p>
        </p:txBody>
      </p:sp>
      <p:pic>
        <p:nvPicPr>
          <p:cNvPr id="1026" name="Picture 2" descr="C:\Users\1\Desktop\Аня\i (2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44" y="1928802"/>
            <a:ext cx="1643074" cy="150019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8" name="Picture 4" descr="C:\Users\1\Desktop\Аня\i (2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0"/>
            <a:ext cx="1657352" cy="171447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9" name="Picture 5" descr="C:\Users\1\Desktop\Аня\i (2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644" y="3571876"/>
            <a:ext cx="1643074" cy="157163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027" name="Picture 3" descr="C:\Users\1\Desktop\Аня\i (2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5214950"/>
            <a:ext cx="1643074" cy="164305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О русских словах.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i="1" dirty="0" smtClean="0"/>
              <a:t>     </a:t>
            </a:r>
          </a:p>
          <a:p>
            <a:pPr>
              <a:buNone/>
            </a:pPr>
            <a:r>
              <a:rPr lang="ru-RU" i="1" dirty="0" smtClean="0"/>
              <a:t>      Над полями растущего хлеба,</a:t>
            </a:r>
            <a:br>
              <a:rPr lang="ru-RU" i="1" dirty="0" smtClean="0"/>
            </a:br>
            <a:r>
              <a:rPr lang="ru-RU" i="1" dirty="0" smtClean="0"/>
              <a:t>Разгорелся костром заревым           </a:t>
            </a:r>
            <a:br>
              <a:rPr lang="ru-RU" i="1" dirty="0" smtClean="0"/>
            </a:br>
            <a:r>
              <a:rPr lang="ru-RU" i="1" dirty="0" smtClean="0"/>
              <a:t>Горизонт. От Земли и до Неба</a:t>
            </a:r>
            <a:br>
              <a:rPr lang="ru-RU" i="1" dirty="0" smtClean="0"/>
            </a:br>
            <a:r>
              <a:rPr lang="ru-RU" i="1" dirty="0" smtClean="0"/>
              <a:t>Русь наполнена Словом Живым.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Дивных слов в языке русском много,</a:t>
            </a:r>
            <a:br>
              <a:rPr lang="ru-RU" i="1" dirty="0" smtClean="0"/>
            </a:br>
            <a:r>
              <a:rPr lang="ru-RU" i="1" dirty="0" smtClean="0"/>
              <a:t>Льётся речь наша, как серебро.</a:t>
            </a:r>
            <a:br>
              <a:rPr lang="ru-RU" i="1" dirty="0" smtClean="0"/>
            </a:br>
            <a:r>
              <a:rPr lang="ru-RU" i="1" dirty="0" smtClean="0"/>
              <a:t>Здесь Живут Люди, Ведая Бога,</a:t>
            </a:r>
            <a:br>
              <a:rPr lang="ru-RU" i="1" dirty="0" smtClean="0"/>
            </a:br>
            <a:r>
              <a:rPr lang="ru-RU" i="1" dirty="0" smtClean="0"/>
              <a:t>И </a:t>
            </a:r>
            <a:r>
              <a:rPr lang="ru-RU" i="1" dirty="0" err="1" smtClean="0"/>
              <a:t>Глаголят</a:t>
            </a:r>
            <a:r>
              <a:rPr lang="ru-RU" i="1" dirty="0" smtClean="0"/>
              <a:t> с любовью Добро.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Ведь Любовь – нашей Жизни основа,</a:t>
            </a:r>
            <a:br>
              <a:rPr lang="ru-RU" i="1" dirty="0" smtClean="0"/>
            </a:br>
            <a:r>
              <a:rPr lang="ru-RU" i="1" dirty="0" smtClean="0"/>
              <a:t>Русь полна небывалых чудес.</a:t>
            </a:r>
            <a:br>
              <a:rPr lang="ru-RU" i="1" dirty="0" smtClean="0"/>
            </a:br>
            <a:r>
              <a:rPr lang="ru-RU" i="1" dirty="0" smtClean="0"/>
              <a:t>Слава Вещему Русскому Слову –        </a:t>
            </a:r>
            <a:br>
              <a:rPr lang="ru-RU" i="1" dirty="0" smtClean="0"/>
            </a:br>
            <a:r>
              <a:rPr lang="ru-RU" i="1" dirty="0" smtClean="0"/>
              <a:t>Животворному Слову Небес!</a:t>
            </a:r>
          </a:p>
          <a:p>
            <a:pPr>
              <a:buNone/>
            </a:pPr>
            <a:r>
              <a:rPr lang="ru-RU" dirty="0" smtClean="0"/>
              <a:t>                     Марина Волкова</a:t>
            </a:r>
            <a:endParaRPr lang="ru-RU" u="sng" dirty="0"/>
          </a:p>
        </p:txBody>
      </p:sp>
      <p:pic>
        <p:nvPicPr>
          <p:cNvPr id="2050" name="Picture 2" descr="C:\Users\1\Desktop\Аня\1232785857_ag-photocollection-106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4500570"/>
            <a:ext cx="2428892" cy="1571635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1" name="Picture 3" descr="C:\Users\1\Desktop\Аня\702d4ccdb66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857496"/>
            <a:ext cx="2341550" cy="150019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052" name="Picture 4" descr="C:\Users\1\Desktop\Аня\91924335_1680_golden_wheat_wallpap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571612"/>
            <a:ext cx="1928826" cy="1285884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Спасибо за внимание!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Фотоколлаж</a:t>
            </a:r>
            <a:endParaRPr lang="ru-RU" dirty="0"/>
          </a:p>
        </p:txBody>
      </p:sp>
      <p:pic>
        <p:nvPicPr>
          <p:cNvPr id="3074" name="Picture 2" descr="C:\Users\1\Desktop\Аня\949998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78" y="285728"/>
            <a:ext cx="1100164" cy="785818"/>
          </a:xfrm>
          <a:prstGeom prst="rect">
            <a:avLst/>
          </a:prstGeom>
          <a:noFill/>
        </p:spPr>
      </p:pic>
      <p:pic>
        <p:nvPicPr>
          <p:cNvPr id="3075" name="Picture 3" descr="C:\Users\1\Desktop\Аня\i (2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85728"/>
            <a:ext cx="104775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Слово – что камень: коли метнет его рука, то уж потом назад не воротишь.     </a:t>
            </a:r>
            <a:r>
              <a:rPr lang="ru-RU" sz="3200" dirty="0" smtClean="0">
                <a:solidFill>
                  <a:srgbClr val="C00000"/>
                </a:solidFill>
              </a:rPr>
              <a:t/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                                                      </a:t>
            </a:r>
            <a:r>
              <a:rPr lang="ru-RU" sz="2800" i="1" dirty="0" smtClean="0">
                <a:solidFill>
                  <a:srgbClr val="002060"/>
                </a:solidFill>
              </a:rPr>
              <a:t>Мигель де Сервантес</a:t>
            </a:r>
            <a:endParaRPr lang="ru-RU" sz="2800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572032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i="1" dirty="0" smtClean="0"/>
              <a:t>«Тьма немалая царит в лесу, где нужно ее отыскивать, и нет проторенных дорог там, куда хотим мы проникнуть, а на тропинках немало разных препятствий, которые могут задержать идущего».</a:t>
            </a:r>
          </a:p>
          <a:p>
            <a:pPr>
              <a:buNone/>
            </a:pPr>
            <a:r>
              <a:rPr lang="ru-RU" i="1" dirty="0" smtClean="0"/>
              <a:t>                                       </a:t>
            </a:r>
            <a:r>
              <a:rPr lang="ru-RU" i="1" dirty="0" err="1" smtClean="0"/>
              <a:t>Варрон</a:t>
            </a:r>
            <a:r>
              <a:rPr lang="ru-RU" i="1" dirty="0" smtClean="0"/>
              <a:t> об этимологии</a:t>
            </a:r>
            <a:endParaRPr lang="ru-RU" dirty="0"/>
          </a:p>
        </p:txBody>
      </p:sp>
      <p:pic>
        <p:nvPicPr>
          <p:cNvPr id="6146" name="Picture 2" descr="C:\Users\1\Desktop\Аня\i (27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500570"/>
            <a:ext cx="3000396" cy="2071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Этимология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Слова, которыми мы пользуемся в нашей повседневной жизни, образуют очень интересный и своеобразный мир, имеющий свои особенности и закономерности, свои не раскрытые ещё тайны и загадки, свою историю.</a:t>
            </a:r>
          </a:p>
          <a:p>
            <a:pPr>
              <a:buNone/>
            </a:pPr>
            <a:r>
              <a:rPr lang="ru-RU" sz="2800" dirty="0" smtClean="0"/>
              <a:t> Этимология – один из разделов лингвистики, в котором изучается происхождение слов, их история . Основная задача этимолога — «найти значение слова в момент его первоначального создания». </a:t>
            </a:r>
          </a:p>
        </p:txBody>
      </p:sp>
      <p:pic>
        <p:nvPicPr>
          <p:cNvPr id="7170" name="Picture 2" descr="C:\Users\1\Desktop\Аня\1209489347_etimology_1372_big1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0"/>
            <a:ext cx="2000264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Хотите узнать?!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357850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    </a:t>
            </a:r>
          </a:p>
          <a:p>
            <a:pPr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       </a:t>
            </a:r>
            <a:r>
              <a:rPr lang="ru-RU" sz="5000" dirty="0" smtClean="0"/>
              <a:t>Мир Русского языка полон тайн и загадок, интересных находок и неожиданных открытий. Мы редко задумываемся над тем, что </a:t>
            </a:r>
            <a:r>
              <a:rPr lang="ru-RU" sz="5000" b="1" dirty="0" smtClean="0"/>
              <a:t>СЛОВО</a:t>
            </a:r>
            <a:r>
              <a:rPr lang="ru-RU" sz="5000" dirty="0" smtClean="0"/>
              <a:t> появляется в языке не просто так - оно заключает в себе определенное видение человеком мира. По ощущению </a:t>
            </a:r>
            <a:r>
              <a:rPr lang="ru-RU" sz="5000" i="1" dirty="0" smtClean="0"/>
              <a:t>Николая Заболоцкого, «под поверхностью каждого слова шевелится бездонная мгла». </a:t>
            </a:r>
            <a:r>
              <a:rPr lang="ru-RU" sz="5000" dirty="0" smtClean="0"/>
              <a:t>Такой скорлупой оказывается звуковая оболочка слова, которая </a:t>
            </a:r>
            <a:r>
              <a:rPr lang="ru-RU" sz="5000" i="1" dirty="0" smtClean="0"/>
              <a:t>«может до известной степени, как лава, затвердевать и сковывать собою смысл», </a:t>
            </a:r>
            <a:r>
              <a:rPr lang="ru-RU" sz="5000" dirty="0" smtClean="0"/>
              <a:t>который все же «под ее поверхностью клокочет и сохраняет свой пламень» (</a:t>
            </a:r>
            <a:r>
              <a:rPr lang="ru-RU" sz="5000" dirty="0" err="1" smtClean="0"/>
              <a:t>Г.Г.Шпет</a:t>
            </a:r>
            <a:r>
              <a:rPr lang="ru-RU" sz="5000" dirty="0" smtClean="0"/>
              <a:t>). Мы решили рассмотреть этот шевелящийся пучок смыслов, чтобы научиться видеть и чувствовать слово, пользоваться языком не бездумно, ведь, по словам </a:t>
            </a:r>
            <a:r>
              <a:rPr lang="ru-RU" sz="5000" i="1" dirty="0" smtClean="0"/>
              <a:t>Л.Н. Толстого, «Слово – дело великое. Великое потому, что словом можно соединить людей, словом можно разъединить их, словом можно служить любви, словом же можно служить вражде и ненависти». </a:t>
            </a:r>
          </a:p>
          <a:p>
            <a:pPr>
              <a:buNone/>
            </a:pPr>
            <a:r>
              <a:rPr lang="ru-RU" sz="5000" dirty="0" smtClean="0"/>
              <a:t> </a:t>
            </a:r>
          </a:p>
          <a:p>
            <a:endParaRPr lang="ru-RU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 smtClean="0"/>
          </a:p>
        </p:txBody>
      </p:sp>
      <p:pic>
        <p:nvPicPr>
          <p:cNvPr id="2050" name="Picture 2" descr="C:\Users\1\Desktop\Аня\i (39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5000636"/>
            <a:ext cx="2571768" cy="142875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Цель работы:</a:t>
            </a:r>
          </a:p>
          <a:p>
            <a:r>
              <a:rPr lang="ru-RU" sz="3300" dirty="0" smtClean="0"/>
              <a:t>Составить энциклопедию слова, то есть собрать как можно больше материала о его жизни  в языке: значениях и функционировании.</a:t>
            </a:r>
          </a:p>
          <a:p>
            <a:pPr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Нами были поставлены следующие задачи:</a:t>
            </a:r>
          </a:p>
          <a:p>
            <a:r>
              <a:rPr lang="ru-RU" sz="3300" dirty="0" smtClean="0"/>
              <a:t>1.Познакомиться с различными типами словарей и их структурой.</a:t>
            </a:r>
          </a:p>
          <a:p>
            <a:r>
              <a:rPr lang="ru-RU" sz="3300" dirty="0" smtClean="0"/>
              <a:t>2.Определить параметры работы со словами, найти в словарях информацию о них.</a:t>
            </a:r>
          </a:p>
          <a:p>
            <a:r>
              <a:rPr lang="ru-RU" sz="3300" dirty="0" smtClean="0"/>
              <a:t>3.Составить комплексное представление слова.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C:\Users\1\Desktop\Аня\i (3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274638"/>
            <a:ext cx="1643073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195" name="Picture 3" descr="C:\Users\1\Desktop\Аня\i (3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74638"/>
            <a:ext cx="2095500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196" name="Picture 4" descr="C:\Users\1\Desktop\Аня\i (29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274638"/>
            <a:ext cx="1838325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197" name="Picture 5" descr="C:\Users\1\Desktop\Аня\i (28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274638"/>
            <a:ext cx="1447800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198" name="Picture 6" descr="C:\Users\1\Desktop\Аня\i (32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274638"/>
            <a:ext cx="1285884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Ход и результат работы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Ход работы: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Лингвисты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Иллюстраторы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Писатели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Корректоры</a:t>
            </a:r>
          </a:p>
          <a:p>
            <a:pPr marL="514350" indent="-51435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Информатики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 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1\Desktop\Аня\i (34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643050"/>
            <a:ext cx="1428759" cy="1500198"/>
          </a:xfrm>
          <a:prstGeom prst="rect">
            <a:avLst/>
          </a:prstGeom>
          <a:noFill/>
        </p:spPr>
      </p:pic>
      <p:pic>
        <p:nvPicPr>
          <p:cNvPr id="9219" name="Picture 3" descr="C:\Users\1\Desktop\Аня\i (35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357430"/>
            <a:ext cx="1562103" cy="1357322"/>
          </a:xfrm>
          <a:prstGeom prst="rect">
            <a:avLst/>
          </a:prstGeom>
          <a:noFill/>
        </p:spPr>
      </p:pic>
      <p:pic>
        <p:nvPicPr>
          <p:cNvPr id="9220" name="Picture 4" descr="C:\Users\1\Desktop\Аня\i (3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2857496"/>
            <a:ext cx="1704975" cy="1428750"/>
          </a:xfrm>
          <a:prstGeom prst="rect">
            <a:avLst/>
          </a:prstGeom>
          <a:noFill/>
        </p:spPr>
      </p:pic>
      <p:pic>
        <p:nvPicPr>
          <p:cNvPr id="1026" name="Picture 2" descr="C:\Users\1\Desktop\Аня\i (37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929198"/>
            <a:ext cx="1500197" cy="1428750"/>
          </a:xfrm>
          <a:prstGeom prst="rect">
            <a:avLst/>
          </a:prstGeom>
          <a:noFill/>
        </p:spPr>
      </p:pic>
      <p:pic>
        <p:nvPicPr>
          <p:cNvPr id="1027" name="Picture 3" descr="C:\Users\1\Desktop\Аня\i (38)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CBFC"/>
              </a:clrFrom>
              <a:clrTo>
                <a:srgbClr val="FDC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071942"/>
            <a:ext cx="1571636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Результат работы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   </a:t>
            </a:r>
            <a:r>
              <a:rPr lang="ru-RU" sz="2800" dirty="0" smtClean="0"/>
              <a:t>Собственное произведение – буклет  с исследованием слова «птица», которым будет пользоваться на занятиях весь класс!</a:t>
            </a:r>
          </a:p>
          <a:p>
            <a:r>
              <a:rPr lang="ru-RU" dirty="0" smtClean="0"/>
              <a:t>Фотка буклета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/>
              <a:t>Проблема. Изменяется ли жизнь слова               «птица» в русской речи?</a:t>
            </a:r>
          </a:p>
          <a:p>
            <a:pPr>
              <a:buNone/>
            </a:pPr>
            <a:r>
              <a:rPr lang="ru-RU" sz="2800" dirty="0" smtClean="0"/>
              <a:t>Гипотеза. Мы считаем, что значение слова       «птица» со временем не изменилось.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1\Desktop\Аня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2066929" cy="16430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2051" name="Picture 3" descr="C:\Users\1\Desktop\Аня\i (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285728"/>
            <a:ext cx="1857388" cy="164307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2052" name="Picture 4" descr="C:\Users\1\Desktop\Аня\i (4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285728"/>
            <a:ext cx="1647827" cy="16430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2053" name="Picture 5" descr="C:\Users\1\Desktop\Аня\i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285728"/>
            <a:ext cx="2357439" cy="16430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2054" name="Picture 6" descr="C:\Users\1\Desktop\Аня\i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4071942"/>
            <a:ext cx="3071834" cy="242889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9" name="Picture 6" descr="C:\Users\1\Desktop\Аня\i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4143380"/>
            <a:ext cx="3071834" cy="242889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10" name="Picture 6" descr="C:\Users\1\Desktop\Аня\i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9954" y="4295780"/>
            <a:ext cx="3071834" cy="242889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1227</Words>
  <Application>Microsoft Office PowerPoint</Application>
  <PresentationFormat>Экран (4:3)</PresentationFormat>
  <Paragraphs>127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    Кладовая слова</vt:lpstr>
      <vt:lpstr>В словах – кладезь мудрости народной.</vt:lpstr>
      <vt:lpstr>Слово – что камень: коли метнет его рука, то уж потом назад не воротишь.                                                            Мигель де Сервантес</vt:lpstr>
      <vt:lpstr>Этимология</vt:lpstr>
      <vt:lpstr>Хотите узнать?!</vt:lpstr>
      <vt:lpstr>Слайд 6</vt:lpstr>
      <vt:lpstr>Ход и результат работы</vt:lpstr>
      <vt:lpstr>Результат работы</vt:lpstr>
      <vt:lpstr>Слайд 9</vt:lpstr>
      <vt:lpstr>Слайд 10</vt:lpstr>
      <vt:lpstr>  Д.Н. Ушаков Большой толковый                словарь современного русского языка </vt:lpstr>
      <vt:lpstr>           Этимологический словарь русского языка М. Фасмера </vt:lpstr>
      <vt:lpstr> Фразеологизмы. </vt:lpstr>
      <vt:lpstr>История одного фразеологизма</vt:lpstr>
      <vt:lpstr>Слайд 15</vt:lpstr>
      <vt:lpstr>Слайд 16</vt:lpstr>
      <vt:lpstr>Пословицы.</vt:lpstr>
      <vt:lpstr>Образ птицы в литературе.</vt:lpstr>
      <vt:lpstr>Синяя птица.</vt:lpstr>
      <vt:lpstr>Геральдика ( птица- символ активной жизни)</vt:lpstr>
      <vt:lpstr>Геральдика ( птица- символ активной жизни)</vt:lpstr>
      <vt:lpstr> Выводы. </vt:lpstr>
      <vt:lpstr>О русских словах.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121</cp:revision>
  <dcterms:created xsi:type="dcterms:W3CDTF">2014-03-16T12:34:24Z</dcterms:created>
  <dcterms:modified xsi:type="dcterms:W3CDTF">2014-05-20T18:53:00Z</dcterms:modified>
</cp:coreProperties>
</file>