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309" r:id="rId2"/>
    <p:sldId id="311" r:id="rId3"/>
    <p:sldId id="310" r:id="rId4"/>
    <p:sldId id="290" r:id="rId5"/>
    <p:sldId id="257" r:id="rId6"/>
    <p:sldId id="258" r:id="rId7"/>
    <p:sldId id="299" r:id="rId8"/>
    <p:sldId id="308" r:id="rId9"/>
    <p:sldId id="300" r:id="rId10"/>
    <p:sldId id="272" r:id="rId11"/>
    <p:sldId id="29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0033CC"/>
    <a:srgbClr val="99FFCC"/>
    <a:srgbClr val="000099"/>
    <a:srgbClr val="000066"/>
    <a:srgbClr val="00FFCC"/>
    <a:srgbClr val="003399"/>
    <a:srgbClr val="EAEAEA"/>
    <a:srgbClr val="000000"/>
    <a:srgbClr val="66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68" autoAdjust="0"/>
    <p:restoredTop sz="94660"/>
  </p:normalViewPr>
  <p:slideViewPr>
    <p:cSldViewPr>
      <p:cViewPr varScale="1">
        <p:scale>
          <a:sx n="90" d="100"/>
          <a:sy n="90" d="100"/>
        </p:scale>
        <p:origin x="-101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4F2CB-B203-4C5E-ACC8-879C1A4A2E96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9C67C1-07D5-4C43-978C-BDBD6854ABD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154447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Слово, как и разум, дано на земле только человеку.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FFCC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i="1" dirty="0" smtClean="0"/>
              <a:t>Модуль «Истоки слова» помогает глубже проникнуть в «тайну» слова. На занятиях мы отвечали на следующие вопросы:</a:t>
            </a:r>
          </a:p>
          <a:p>
            <a:pPr>
              <a:buFontTx/>
              <a:buChar char="-"/>
            </a:pPr>
            <a:r>
              <a:rPr lang="ru-RU" b="1" i="1" dirty="0" smtClean="0"/>
              <a:t>как возникло слово, откуда пришло в речь?</a:t>
            </a:r>
          </a:p>
          <a:p>
            <a:pPr>
              <a:buFontTx/>
              <a:buChar char="-"/>
            </a:pPr>
            <a:r>
              <a:rPr lang="ru-RU" b="1" i="1" dirty="0" smtClean="0"/>
              <a:t>какое значение имело, как изменилось со временем;</a:t>
            </a:r>
          </a:p>
          <a:p>
            <a:pPr>
              <a:buFontTx/>
              <a:buChar char="-"/>
            </a:pPr>
            <a:r>
              <a:rPr lang="ru-RU" b="1" i="1" dirty="0" smtClean="0"/>
              <a:t>овладевали навыками нахождения информации;</a:t>
            </a:r>
          </a:p>
          <a:p>
            <a:pPr>
              <a:buFontTx/>
              <a:buChar char="-"/>
            </a:pPr>
            <a:r>
              <a:rPr lang="ru-RU" b="1" i="1" dirty="0" smtClean="0"/>
              <a:t>учились составлять свой текст – исследование            жизни слова.</a:t>
            </a:r>
          </a:p>
          <a:p>
            <a:pPr>
              <a:buFontTx/>
              <a:buChar char="-"/>
            </a:pPr>
            <a:endParaRPr lang="ru-RU" dirty="0"/>
          </a:p>
        </p:txBody>
      </p:sp>
      <p:pic>
        <p:nvPicPr>
          <p:cNvPr id="4" name="Picture 6" descr="C:\Users\1\Desktop\Аня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500042"/>
            <a:ext cx="3143272" cy="2071702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  <a:effectLst>
            <a:softEdge rad="635000"/>
          </a:effectLst>
        </p:spPr>
      </p:pic>
      <p:pic>
        <p:nvPicPr>
          <p:cNvPr id="5" name="Picture 4" descr="C:\Users\1\Desktop\Аня\921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5143512"/>
            <a:ext cx="1876425" cy="15525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38361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Выводы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  <a:solidFill>
            <a:srgbClr val="00FFCC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r>
              <a:rPr lang="ru-RU" dirty="0" smtClean="0"/>
              <a:t>1.Названия  некоторых дней недели пошли от  порядка следования дней; а названия  других дней недели связаны с </a:t>
            </a:r>
            <a:r>
              <a:rPr lang="ru-RU" dirty="0" smtClean="0"/>
              <a:t> </a:t>
            </a:r>
            <a:r>
              <a:rPr lang="ru-RU" dirty="0" smtClean="0"/>
              <a:t>историческими </a:t>
            </a:r>
            <a:r>
              <a:rPr lang="ru-RU" dirty="0" smtClean="0"/>
              <a:t>фактами.</a:t>
            </a:r>
          </a:p>
          <a:p>
            <a:pPr>
              <a:buNone/>
            </a:pPr>
            <a:r>
              <a:rPr lang="ru-RU" dirty="0" smtClean="0"/>
              <a:t>2.Обычай измерять время семидневной неделей пришёл 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smtClean="0"/>
              <a:t>из Древнего Вавилона и связан с наблюдением древних астрономов за небесными светилами. </a:t>
            </a:r>
          </a:p>
          <a:p>
            <a:pPr>
              <a:buNone/>
            </a:pPr>
            <a:r>
              <a:rPr lang="ru-RU" dirty="0" smtClean="0"/>
              <a:t>3.Эти светила получили названия богов, которые управляли днями недели.</a:t>
            </a:r>
          </a:p>
          <a:p>
            <a:pPr>
              <a:buNone/>
            </a:pPr>
            <a:r>
              <a:rPr lang="ru-RU" u="sng" dirty="0" smtClean="0"/>
              <a:t>Воскресенье – день Солнца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Понедельник – день Луны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Вторник – день Марса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Среда – день Меркурия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Четверг – день Юпитера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Пятница – день Венеры</a:t>
            </a:r>
            <a:endParaRPr lang="ru-RU" dirty="0" smtClean="0"/>
          </a:p>
          <a:p>
            <a:pPr>
              <a:buNone/>
            </a:pPr>
            <a:r>
              <a:rPr lang="ru-RU" u="sng" dirty="0" smtClean="0"/>
              <a:t>Суббота – день Сатурна.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4.Имена богов перешли и на названия дней недели в европейских языках.</a:t>
            </a:r>
          </a:p>
          <a:p>
            <a:endParaRPr lang="ru-RU" dirty="0"/>
          </a:p>
        </p:txBody>
      </p:sp>
      <p:pic>
        <p:nvPicPr>
          <p:cNvPr id="4098" name="Picture 2" descr="C:\Users\1\Desktop\модуль\дни недели фото\Рисунок1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285728"/>
            <a:ext cx="1712913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</a:rPr>
              <a:t>Спасибо за внимание!</a:t>
            </a:r>
            <a:endParaRPr lang="ru-RU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3074" name="Picture 2" descr="F:\фОТО МОДУЛЬ\IMG_169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342" y="1600200"/>
            <a:ext cx="8053315" cy="4525963"/>
          </a:xfrm>
          <a:prstGeom prst="rect">
            <a:avLst/>
          </a:prstGeom>
          <a:noFill/>
          <a:ln w="28575">
            <a:solidFill>
              <a:srgbClr val="002060"/>
            </a:solidFill>
          </a:ln>
          <a:scene3d>
            <a:camera prst="orthographicFront"/>
            <a:lightRig rig="threePt" dir="t"/>
          </a:scene3d>
          <a:sp3d>
            <a:bevelT prst="convex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Это мы!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9" name="Picture 5" descr="F:\фОТО МОДУЛЬ\IMG_168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43867">
            <a:off x="428596" y="1785926"/>
            <a:ext cx="2643206" cy="1643074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1028" name="Picture 4" descr="F:\фОТО МОДУЛЬ\IMG_168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785926"/>
            <a:ext cx="2500330" cy="1500198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1030" name="Picture 6" descr="F:\фОТО МОДУЛЬ\IMG_16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614689">
            <a:off x="6357950" y="4143380"/>
            <a:ext cx="2428892" cy="1714512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1031" name="Picture 7" descr="F:\фОТО МОДУЛЬ\IMG_169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852249">
            <a:off x="428596" y="4143380"/>
            <a:ext cx="2714644" cy="178595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1032" name="Picture 8" descr="F:\фОТО МОДУЛЬ\IMG_169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547838">
            <a:off x="6260182" y="1840416"/>
            <a:ext cx="2428892" cy="1597067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  <p:pic>
        <p:nvPicPr>
          <p:cNvPr id="1033" name="Picture 9" descr="F:\фОТО МОДУЛЬ\IMG_169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4143380"/>
            <a:ext cx="2571768" cy="1785950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</p:pic>
    </p:spTree>
    <p:extLst>
      <p:ext uri="{BB962C8B-B14F-4D97-AF65-F5344CB8AC3E}">
        <p14:creationId xmlns:p14="http://schemas.microsoft.com/office/powerpoint/2010/main" xmlns="" val="420705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l"/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</a:rPr>
              <a:t>Кладовая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29196"/>
          </a:xfrm>
          <a:solidFill>
            <a:srgbClr val="00FFCC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Слово может согреть, окрылить и спасти,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Осчастливить и льды протаранить.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Слово может нам тысячи бед принести, 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Оскорбить и безжалостно ранить.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                                            Эдуард Асадов.</a:t>
            </a:r>
          </a:p>
          <a:p>
            <a:endParaRPr lang="ru-RU" dirty="0"/>
          </a:p>
        </p:txBody>
      </p:sp>
      <p:pic>
        <p:nvPicPr>
          <p:cNvPr id="5" name="Picture 6" descr="C:\Users\1\Desktop\Аня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285728"/>
            <a:ext cx="3143272" cy="2357454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  <a:effectLst>
            <a:softEdge rad="635000"/>
          </a:effectLst>
        </p:spPr>
      </p:pic>
      <p:pic>
        <p:nvPicPr>
          <p:cNvPr id="6" name="Picture 4" descr="C:\Users\1\Desktop\Аня\921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500570"/>
            <a:ext cx="1876425" cy="15525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36737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Слово, как и разум, дано на земле только человеку.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FFCC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002060"/>
                </a:solidFill>
              </a:rPr>
              <a:t>    </a:t>
            </a:r>
          </a:p>
          <a:p>
            <a:pPr>
              <a:buNone/>
            </a:pPr>
            <a:r>
              <a:rPr lang="ru-RU" i="1" dirty="0" smtClean="0">
                <a:solidFill>
                  <a:schemeClr val="tx1"/>
                </a:solidFill>
              </a:rPr>
              <a:t>«</a:t>
            </a:r>
            <a:r>
              <a:rPr lang="ru-RU" b="1" i="1" dirty="0" smtClean="0">
                <a:solidFill>
                  <a:schemeClr val="tx1"/>
                </a:solidFill>
              </a:rPr>
              <a:t>Тьма немалая царит в лесу, где нужно ее отыскивать, и нет проторенных дорог там, куда хотим мы проникнуть, а на тропинках немало разных препятствий, которые могут задержать идущего».</a:t>
            </a:r>
          </a:p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                                      </a:t>
            </a:r>
            <a:r>
              <a:rPr lang="ru-RU" b="1" i="1" dirty="0" err="1" smtClean="0">
                <a:solidFill>
                  <a:schemeClr val="tx1"/>
                </a:solidFill>
              </a:rPr>
              <a:t>Варрон</a:t>
            </a:r>
            <a:r>
              <a:rPr lang="ru-RU" b="1" i="1" dirty="0" smtClean="0">
                <a:solidFill>
                  <a:schemeClr val="tx1"/>
                </a:solidFill>
              </a:rPr>
              <a:t> об этимологии</a:t>
            </a:r>
            <a:endParaRPr lang="ru-RU" b="1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pic>
        <p:nvPicPr>
          <p:cNvPr id="9" name="Picture 6" descr="C:\Users\1\Desktop\Аня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500042"/>
            <a:ext cx="3143272" cy="2071702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  <a:effectLst>
            <a:softEdge rad="635000"/>
          </a:effectLst>
        </p:spPr>
      </p:pic>
      <p:pic>
        <p:nvPicPr>
          <p:cNvPr id="10" name="Picture 4" descr="C:\Users\1\Desktop\Аня\92114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500570"/>
            <a:ext cx="1876425" cy="1552575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Проблемная ситуация.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525963"/>
          </a:xfrm>
          <a:solidFill>
            <a:srgbClr val="00FFCC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solidFill>
                  <a:schemeClr val="tx1"/>
                </a:solidFill>
              </a:rPr>
              <a:t>   Все мы используем в речи названия дней недели. И никогда не возникает вопроса: почему именно так, а не иначе они называются? Когда и откуда пришли в наш язык? Почему дням дали такое название? Откуда произошли названия ? Почему в современной неделе их семь?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Picture 6" descr="C:\Users\1\Desktop\Аня\i (3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5214950"/>
            <a:ext cx="1428760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Picture 5" descr="C:\Users\1\Desktop\Аня\i (28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5214950"/>
            <a:ext cx="1571636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6" name="Picture 3" descr="C:\Users\1\Desktop\Аня\i (30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0430" y="5214950"/>
            <a:ext cx="1928826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7" name="Picture 4" descr="C:\Users\1\Desktop\Аня\i (29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29257" y="5214950"/>
            <a:ext cx="1785950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  <p:pic>
        <p:nvPicPr>
          <p:cNvPr id="8" name="Picture 2" descr="C:\Users\1\Desktop\Аня\i (31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215207" y="5214950"/>
            <a:ext cx="1571636" cy="1285884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l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+mj-lt"/>
              </a:rPr>
              <a:t> Цель, объект, гипотеза         исследования.</a:t>
            </a:r>
            <a:endParaRPr lang="ru-RU" b="1" dirty="0">
              <a:solidFill>
                <a:schemeClr val="accent2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FFCC"/>
          </a:solidFill>
          <a:ln w="28575">
            <a:solidFill>
              <a:srgbClr val="0033CC"/>
            </a:solidFill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4500" b="1" dirty="0" smtClean="0"/>
              <a:t>Объект исследования</a:t>
            </a:r>
            <a:r>
              <a:rPr lang="ru-RU" sz="4500" dirty="0" smtClean="0"/>
              <a:t> – дни недели.</a:t>
            </a:r>
          </a:p>
          <a:p>
            <a:pPr>
              <a:buNone/>
            </a:pPr>
            <a:r>
              <a:rPr lang="ru-RU" sz="4500" b="1" dirty="0" smtClean="0"/>
              <a:t>Предмет исследования -</a:t>
            </a:r>
            <a:r>
              <a:rPr lang="ru-RU" sz="4500" dirty="0" smtClean="0"/>
              <a:t>  названия дней недели.</a:t>
            </a:r>
          </a:p>
          <a:p>
            <a:pPr>
              <a:buNone/>
            </a:pPr>
            <a:r>
              <a:rPr lang="ru-RU" sz="4500" dirty="0" smtClean="0"/>
              <a:t>В ходе исследования нами были выдвинуты следующие </a:t>
            </a:r>
            <a:r>
              <a:rPr lang="ru-RU" sz="4500" b="1" dirty="0" smtClean="0"/>
              <a:t>гипотезы:</a:t>
            </a:r>
            <a:endParaRPr lang="ru-RU" sz="4500" dirty="0" smtClean="0"/>
          </a:p>
          <a:p>
            <a:pPr>
              <a:buNone/>
            </a:pPr>
            <a:r>
              <a:rPr lang="ru-RU" sz="4500" dirty="0" smtClean="0"/>
              <a:t> -  названия дней недели происходят от порядка следования дней;</a:t>
            </a:r>
          </a:p>
          <a:p>
            <a:pPr>
              <a:buNone/>
            </a:pPr>
            <a:r>
              <a:rPr lang="ru-RU" sz="4500" dirty="0" smtClean="0"/>
              <a:t>-  названия дней недели связаны с некоторыми историческими фактами;</a:t>
            </a:r>
          </a:p>
          <a:p>
            <a:pPr>
              <a:buNone/>
            </a:pPr>
            <a:r>
              <a:rPr lang="ru-RU" sz="4500" dirty="0" smtClean="0"/>
              <a:t> </a:t>
            </a:r>
            <a:r>
              <a:rPr lang="ru-RU" sz="4500" b="1" dirty="0" smtClean="0"/>
              <a:t>Цель исследования</a:t>
            </a:r>
            <a:r>
              <a:rPr lang="ru-RU" sz="4500" dirty="0" smtClean="0"/>
              <a:t> – выяснить, откуда пошли названия дней недели .</a:t>
            </a:r>
          </a:p>
          <a:p>
            <a:pPr>
              <a:buNone/>
            </a:pPr>
            <a:r>
              <a:rPr lang="ru-RU" sz="4500" dirty="0" smtClean="0"/>
              <a:t> </a:t>
            </a:r>
          </a:p>
          <a:p>
            <a:endParaRPr lang="ru-RU" sz="4500" dirty="0" smtClean="0"/>
          </a:p>
          <a:p>
            <a:endParaRPr lang="ru-RU" dirty="0"/>
          </a:p>
        </p:txBody>
      </p:sp>
      <p:pic>
        <p:nvPicPr>
          <p:cNvPr id="2050" name="Picture 2" descr="C:\Users\1\Desktop\модуль\дни недели фото\Рисунок1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72198" y="71414"/>
            <a:ext cx="2857519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25470"/>
          </a:xfrm>
          <a:solidFill>
            <a:srgbClr val="66FFFF"/>
          </a:solidFill>
          <a:ln w="28575">
            <a:solidFill>
              <a:srgbClr val="0070C0"/>
            </a:solidFill>
          </a:ln>
        </p:spPr>
        <p:txBody>
          <a:bodyPr>
            <a:noAutofit/>
          </a:bodyPr>
          <a:lstStyle/>
          <a:p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Ход и результат работы</a:t>
            </a:r>
            <a:endParaRPr lang="ru-RU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357850"/>
          </a:xfrm>
          <a:solidFill>
            <a:srgbClr val="99FFCC"/>
          </a:solidFill>
          <a:ln w="28575">
            <a:solidFill>
              <a:srgbClr val="0033CC"/>
            </a:solidFill>
          </a:ln>
        </p:spPr>
        <p:txBody>
          <a:bodyPr/>
          <a:lstStyle/>
          <a:p>
            <a:pPr algn="ctr">
              <a:buNone/>
            </a:pPr>
            <a:r>
              <a:rPr lang="ru-RU" sz="2800" b="1" dirty="0" smtClean="0"/>
              <a:t>Ход работы:</a:t>
            </a:r>
          </a:p>
          <a:p>
            <a:pPr marL="514350" indent="-514350">
              <a:buAutoNum type="arabicPeriod"/>
            </a:pPr>
            <a:r>
              <a:rPr lang="ru-RU" dirty="0" smtClean="0"/>
              <a:t>Лингвисты</a:t>
            </a:r>
          </a:p>
          <a:p>
            <a:pPr marL="514350" indent="-514350">
              <a:buAutoNum type="arabicPeriod"/>
            </a:pPr>
            <a:r>
              <a:rPr lang="ru-RU" dirty="0" smtClean="0"/>
              <a:t>Иллюстраторы</a:t>
            </a:r>
          </a:p>
          <a:p>
            <a:pPr marL="514350" indent="-514350">
              <a:buAutoNum type="arabicPeriod"/>
            </a:pPr>
            <a:r>
              <a:rPr lang="ru-RU" dirty="0" smtClean="0"/>
              <a:t>Писатели</a:t>
            </a:r>
          </a:p>
          <a:p>
            <a:pPr marL="514350" indent="-514350">
              <a:buAutoNum type="arabicPeriod"/>
            </a:pPr>
            <a:r>
              <a:rPr lang="ru-RU" dirty="0" smtClean="0"/>
              <a:t>Корректоры</a:t>
            </a:r>
          </a:p>
          <a:p>
            <a:pPr marL="514350" indent="-514350">
              <a:buAutoNum type="arabicPeriod"/>
            </a:pPr>
            <a:r>
              <a:rPr lang="ru-RU" dirty="0" smtClean="0"/>
              <a:t>Информатики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 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9218" name="Picture 2" descr="C:\Users\1\Desktop\Аня\i (34)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DFF"/>
              </a:clrFrom>
              <a:clrTo>
                <a:srgbClr val="FF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7620" y="1643050"/>
            <a:ext cx="1428759" cy="1500198"/>
          </a:xfrm>
          <a:prstGeom prst="rect">
            <a:avLst/>
          </a:prstGeom>
          <a:noFill/>
        </p:spPr>
      </p:pic>
      <p:pic>
        <p:nvPicPr>
          <p:cNvPr id="9219" name="Picture 3" descr="C:\Users\1\Desktop\Аня\i (35)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357430"/>
            <a:ext cx="1562103" cy="1357322"/>
          </a:xfrm>
          <a:prstGeom prst="rect">
            <a:avLst/>
          </a:prstGeom>
          <a:noFill/>
        </p:spPr>
      </p:pic>
      <p:pic>
        <p:nvPicPr>
          <p:cNvPr id="9220" name="Picture 4" descr="C:\Users\1\Desktop\Аня\i (36)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AFAFA"/>
              </a:clrFrom>
              <a:clrTo>
                <a:srgbClr val="FAFA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2857496"/>
            <a:ext cx="1704975" cy="1428750"/>
          </a:xfrm>
          <a:prstGeom prst="rect">
            <a:avLst/>
          </a:prstGeom>
          <a:noFill/>
        </p:spPr>
      </p:pic>
      <p:pic>
        <p:nvPicPr>
          <p:cNvPr id="1026" name="Picture 2" descr="C:\Users\1\Desktop\Аня\i (37)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4929198"/>
            <a:ext cx="1500197" cy="1428750"/>
          </a:xfrm>
          <a:prstGeom prst="rect">
            <a:avLst/>
          </a:prstGeom>
          <a:noFill/>
        </p:spPr>
      </p:pic>
      <p:pic>
        <p:nvPicPr>
          <p:cNvPr id="1027" name="Picture 3" descr="C:\Users\1\Desktop\Аня\i (38)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DCBFC"/>
              </a:clrFrom>
              <a:clrTo>
                <a:srgbClr val="FDCB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4071942"/>
            <a:ext cx="1571636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25470"/>
          </a:xfrm>
          <a:solidFill>
            <a:srgbClr val="66FFFF"/>
          </a:solidFill>
          <a:ln w="28575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</a:rPr>
              <a:t>Результат работы</a:t>
            </a:r>
            <a:endParaRPr lang="ru-RU" sz="49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 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2050" name="Picture 2" descr="F:\буклет дни недели 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483" y="1143000"/>
            <a:ext cx="7583034" cy="5357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25470"/>
          </a:xfrm>
          <a:solidFill>
            <a:srgbClr val="66FFFF"/>
          </a:solidFill>
          <a:ln w="28575">
            <a:solidFill>
              <a:srgbClr val="0070C0"/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sz="4900" b="1" dirty="0" smtClean="0">
                <a:solidFill>
                  <a:schemeClr val="accent2">
                    <a:lumMod val="75000"/>
                  </a:schemeClr>
                </a:solidFill>
              </a:rPr>
              <a:t>Результат работы</a:t>
            </a:r>
            <a:endParaRPr lang="ru-RU" sz="49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 </a:t>
            </a:r>
            <a:endParaRPr lang="ru-RU" dirty="0" smtClean="0">
              <a:solidFill>
                <a:srgbClr val="C00000"/>
              </a:solidFill>
            </a:endParaRPr>
          </a:p>
        </p:txBody>
      </p:sp>
      <p:pic>
        <p:nvPicPr>
          <p:cNvPr id="1026" name="Picture 2" descr="F:\буклет дни недели 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0483" y="1143000"/>
            <a:ext cx="7583034" cy="53578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714</TotalTime>
  <Words>385</Words>
  <Application>Microsoft Office PowerPoint</Application>
  <PresentationFormat>Экран (4:3)</PresentationFormat>
  <Paragraphs>56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Слово, как и разум, дано на земле только человеку.</vt:lpstr>
      <vt:lpstr>Это мы!</vt:lpstr>
      <vt:lpstr>Кладовая слова</vt:lpstr>
      <vt:lpstr>Слово, как и разум, дано на земле только человеку.</vt:lpstr>
      <vt:lpstr>Проблемная ситуация.</vt:lpstr>
      <vt:lpstr> Цель, объект, гипотеза         исследования.</vt:lpstr>
      <vt:lpstr>Ход и результат работы</vt:lpstr>
      <vt:lpstr> Результат работы</vt:lpstr>
      <vt:lpstr> Результат работы</vt:lpstr>
      <vt:lpstr>Выводы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75</cp:revision>
  <dcterms:created xsi:type="dcterms:W3CDTF">2014-05-18T13:11:25Z</dcterms:created>
  <dcterms:modified xsi:type="dcterms:W3CDTF">2014-05-22T19:01:25Z</dcterms:modified>
</cp:coreProperties>
</file>