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  <p:sldMasterId id="2147483744" r:id="rId2"/>
  </p:sldMasterIdLst>
  <p:notesMasterIdLst>
    <p:notesMasterId r:id="rId16"/>
  </p:notesMasterIdLst>
  <p:sldIdLst>
    <p:sldId id="256" r:id="rId3"/>
    <p:sldId id="258" r:id="rId4"/>
    <p:sldId id="259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61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475C15-9081-4BB0-99F2-52C818B94544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02FE34-DAC8-43B5-9421-553AEEDCF3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0466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E6CC365-E720-4118-A453-EEE13B54A780}" type="slidenum">
              <a:rPr lang="ru-RU" altLang="ru-RU" smtClean="0"/>
              <a:pPr eaLnBrk="1" hangingPunct="1"/>
              <a:t>4</a:t>
            </a:fld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24A6A-85C6-4C65-B633-4EAF52986819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3457-4AA6-4986-B2CD-074AF2271E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31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24A6A-85C6-4C65-B633-4EAF52986819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3457-4AA6-4986-B2CD-074AF2271E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33142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24A6A-85C6-4C65-B633-4EAF52986819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3457-4AA6-4986-B2CD-074AF2271E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12192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8551DE-6F0C-4677-917A-A98A011BD9E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089972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19C1CF-C72F-4CC7-BD5E-E19AA8665F0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4057389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FF5303-4373-4793-ADF9-DC270489A0C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164389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7575B7-68F5-4E28-BD3A-F5391838F9A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666466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43467E-4784-4740-AD78-69FB8B4595F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94880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48CC20-5D6F-4CE5-B122-40F43B5C736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7884852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213284-17F1-4EBC-B9E6-20DDAD91431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279231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AC112E-163C-46FB-BE21-8B0F070E736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501983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24A6A-85C6-4C65-B633-4EAF52986819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3457-4AA6-4986-B2CD-074AF2271E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7027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56146F-A043-4B81-9987-D454E5ECFA8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0037926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DD012F-8666-49AA-A64E-0D1C9238888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033117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338362-39AA-4D58-AF2A-89B93ED00CE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3640457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862AB8-D0C4-4C83-B5CE-01EFC8DB7A0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068596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24A6A-85C6-4C65-B633-4EAF52986819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3457-4AA6-4986-B2CD-074AF2271E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2518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24A6A-85C6-4C65-B633-4EAF52986819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3457-4AA6-4986-B2CD-074AF2271E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165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24A6A-85C6-4C65-B633-4EAF52986819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3457-4AA6-4986-B2CD-074AF2271E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477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24A6A-85C6-4C65-B633-4EAF52986819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3457-4AA6-4986-B2CD-074AF2271E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530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24A6A-85C6-4C65-B633-4EAF52986819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3457-4AA6-4986-B2CD-074AF2271E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4632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24A6A-85C6-4C65-B633-4EAF52986819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3457-4AA6-4986-B2CD-074AF2271E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9526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24A6A-85C6-4C65-B633-4EAF52986819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C3457-4AA6-4986-B2CD-074AF2271E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5798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824A6A-85C6-4C65-B633-4EAF52986819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EC3457-4AA6-4986-B2CD-074AF2271E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11021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E02F335-0406-4B8E-A619-BD5BF67B57A1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7776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85354" y="2096593"/>
            <a:ext cx="759913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Умножение десятичных </a:t>
            </a:r>
          </a:p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дробей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15039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250825" y="333375"/>
            <a:ext cx="86423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800" b="1" dirty="0"/>
              <a:t>Математический</a:t>
            </a:r>
            <a:r>
              <a:rPr lang="ru-RU" dirty="0"/>
              <a:t> </a:t>
            </a:r>
            <a:r>
              <a:rPr lang="ru-RU" sz="2800" b="1" dirty="0"/>
              <a:t>диктант с самопроверкой</a:t>
            </a:r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2339975" y="1366838"/>
            <a:ext cx="2952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>
                <a:solidFill>
                  <a:schemeClr val="accent6">
                    <a:lumMod val="75000"/>
                  </a:schemeClr>
                </a:solidFill>
              </a:rPr>
              <a:t>243,52 </a:t>
            </a:r>
            <a:r>
              <a:rPr lang="ru-RU" sz="2800" b="1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: 100 =</a:t>
            </a:r>
            <a:endParaRPr lang="en-US" sz="2800" b="1">
              <a:solidFill>
                <a:schemeClr val="accent6">
                  <a:lumMod val="75000"/>
                </a:schemeClr>
              </a:solidFill>
              <a:cs typeface="Arial" charset="0"/>
            </a:endParaRP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2339975" y="2198688"/>
            <a:ext cx="2952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>
                <a:solidFill>
                  <a:schemeClr val="accent6">
                    <a:lumMod val="75000"/>
                  </a:schemeClr>
                </a:solidFill>
              </a:rPr>
              <a:t>843,5 </a:t>
            </a:r>
            <a:r>
              <a:rPr lang="ru-RU" sz="2800" b="1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: 10 =</a:t>
            </a:r>
            <a:endParaRPr lang="en-US" sz="2800" b="1">
              <a:solidFill>
                <a:schemeClr val="accent6">
                  <a:lumMod val="75000"/>
                </a:schemeClr>
              </a:solidFill>
              <a:cs typeface="Arial" charset="0"/>
            </a:endParaRP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2339975" y="3030538"/>
            <a:ext cx="2952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>
                <a:solidFill>
                  <a:schemeClr val="accent6">
                    <a:lumMod val="75000"/>
                  </a:schemeClr>
                </a:solidFill>
              </a:rPr>
              <a:t>3,08 </a:t>
            </a:r>
            <a:r>
              <a:rPr lang="ru-RU" sz="2800" b="1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: 100 =</a:t>
            </a:r>
            <a:endParaRPr lang="en-US" sz="2800" b="1">
              <a:solidFill>
                <a:schemeClr val="accent6">
                  <a:lumMod val="75000"/>
                </a:schemeClr>
              </a:solidFill>
              <a:cs typeface="Arial" charset="0"/>
            </a:endParaRP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2339975" y="3863975"/>
            <a:ext cx="2952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>
                <a:solidFill>
                  <a:schemeClr val="accent6">
                    <a:lumMod val="75000"/>
                  </a:schemeClr>
                </a:solidFill>
              </a:rPr>
              <a:t>0,0084 </a:t>
            </a:r>
            <a:r>
              <a:rPr lang="ru-RU" sz="2800" b="1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: 100 =</a:t>
            </a:r>
            <a:endParaRPr lang="en-US" sz="2800" b="1">
              <a:solidFill>
                <a:schemeClr val="accent6">
                  <a:lumMod val="75000"/>
                </a:schemeClr>
              </a:solidFill>
              <a:cs typeface="Arial" charset="0"/>
            </a:endParaRP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2339975" y="4695825"/>
            <a:ext cx="2952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>
                <a:solidFill>
                  <a:schemeClr val="accent6">
                    <a:lumMod val="75000"/>
                  </a:schemeClr>
                </a:solidFill>
              </a:rPr>
              <a:t>456 </a:t>
            </a:r>
            <a:r>
              <a:rPr lang="ru-RU" sz="2800" b="1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: 1000 =</a:t>
            </a:r>
            <a:endParaRPr lang="en-US" sz="2800" b="1">
              <a:solidFill>
                <a:schemeClr val="accent6">
                  <a:lumMod val="75000"/>
                </a:schemeClr>
              </a:solidFill>
              <a:cs typeface="Arial" charset="0"/>
            </a:endParaRP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2339975" y="5529263"/>
            <a:ext cx="2952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>
                <a:solidFill>
                  <a:schemeClr val="accent6">
                    <a:lumMod val="75000"/>
                  </a:schemeClr>
                </a:solidFill>
              </a:rPr>
              <a:t>203,1</a:t>
            </a:r>
            <a:r>
              <a:rPr lang="ru-RU" sz="2800" b="1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: 1000 =</a:t>
            </a:r>
            <a:endParaRPr lang="en-US" sz="2800" b="1">
              <a:solidFill>
                <a:schemeClr val="accent6">
                  <a:lumMod val="75000"/>
                </a:schemeClr>
              </a:solidFill>
              <a:cs typeface="Arial" charset="0"/>
            </a:endParaRP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1692275" y="1366838"/>
            <a:ext cx="720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1)</a:t>
            </a: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1692275" y="3036888"/>
            <a:ext cx="720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3)</a:t>
            </a:r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1692275" y="3871913"/>
            <a:ext cx="720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4)</a:t>
            </a:r>
          </a:p>
        </p:txBody>
      </p:sp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1692275" y="4706938"/>
            <a:ext cx="720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5)</a:t>
            </a:r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1692275" y="5543550"/>
            <a:ext cx="720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6)</a:t>
            </a:r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1692275" y="2201863"/>
            <a:ext cx="720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2)</a:t>
            </a:r>
          </a:p>
        </p:txBody>
      </p:sp>
      <p:sp>
        <p:nvSpPr>
          <p:cNvPr id="9231" name="AutoShape 15"/>
          <p:cNvSpPr>
            <a:spLocks noChangeArrowheads="1"/>
          </p:cNvSpPr>
          <p:nvPr/>
        </p:nvSpPr>
        <p:spPr bwMode="auto">
          <a:xfrm>
            <a:off x="5122863" y="1341438"/>
            <a:ext cx="1754187" cy="56515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/>
              <a:t>2,4352</a:t>
            </a:r>
          </a:p>
        </p:txBody>
      </p:sp>
      <p:sp>
        <p:nvSpPr>
          <p:cNvPr id="9232" name="AutoShape 16"/>
          <p:cNvSpPr>
            <a:spLocks noChangeArrowheads="1"/>
          </p:cNvSpPr>
          <p:nvPr/>
        </p:nvSpPr>
        <p:spPr bwMode="auto">
          <a:xfrm>
            <a:off x="5122863" y="2166938"/>
            <a:ext cx="1754187" cy="56515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/>
              <a:t>84,35</a:t>
            </a:r>
          </a:p>
        </p:txBody>
      </p:sp>
      <p:sp>
        <p:nvSpPr>
          <p:cNvPr id="9233" name="AutoShape 17"/>
          <p:cNvSpPr>
            <a:spLocks noChangeArrowheads="1"/>
          </p:cNvSpPr>
          <p:nvPr/>
        </p:nvSpPr>
        <p:spPr bwMode="auto">
          <a:xfrm>
            <a:off x="5122863" y="2992438"/>
            <a:ext cx="1754187" cy="56515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/>
              <a:t>0,0308</a:t>
            </a:r>
          </a:p>
        </p:txBody>
      </p:sp>
      <p:sp>
        <p:nvSpPr>
          <p:cNvPr id="9234" name="AutoShape 18"/>
          <p:cNvSpPr>
            <a:spLocks noChangeArrowheads="1"/>
          </p:cNvSpPr>
          <p:nvPr/>
        </p:nvSpPr>
        <p:spPr bwMode="auto">
          <a:xfrm>
            <a:off x="5122863" y="3819525"/>
            <a:ext cx="1754187" cy="56515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/>
              <a:t>0,000084</a:t>
            </a:r>
          </a:p>
        </p:txBody>
      </p:sp>
      <p:sp>
        <p:nvSpPr>
          <p:cNvPr id="9235" name="AutoShape 19"/>
          <p:cNvSpPr>
            <a:spLocks noChangeArrowheads="1"/>
          </p:cNvSpPr>
          <p:nvPr/>
        </p:nvSpPr>
        <p:spPr bwMode="auto">
          <a:xfrm>
            <a:off x="5122863" y="4645025"/>
            <a:ext cx="1754187" cy="56515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/>
              <a:t>0,456</a:t>
            </a:r>
          </a:p>
        </p:txBody>
      </p:sp>
      <p:sp>
        <p:nvSpPr>
          <p:cNvPr id="9236" name="AutoShape 20"/>
          <p:cNvSpPr>
            <a:spLocks noChangeArrowheads="1"/>
          </p:cNvSpPr>
          <p:nvPr/>
        </p:nvSpPr>
        <p:spPr bwMode="auto">
          <a:xfrm>
            <a:off x="5122863" y="5472113"/>
            <a:ext cx="1754187" cy="56515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/>
              <a:t>0,2031</a:t>
            </a:r>
          </a:p>
        </p:txBody>
      </p:sp>
    </p:spTree>
    <p:extLst>
      <p:ext uri="{BB962C8B-B14F-4D97-AF65-F5344CB8AC3E}">
        <p14:creationId xmlns:p14="http://schemas.microsoft.com/office/powerpoint/2010/main" val="95280057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1000"/>
                                        <p:tgtEl>
                                          <p:spTgt spid="9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0"/>
                                        <p:tgtEl>
                                          <p:spTgt spid="9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1000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1000"/>
                                        <p:tgtEl>
                                          <p:spTgt spid="9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  <p:bldP spid="9220" grpId="0"/>
      <p:bldP spid="9221" grpId="0"/>
      <p:bldP spid="9222" grpId="0"/>
      <p:bldP spid="9223" grpId="0"/>
      <p:bldP spid="9224" grpId="0"/>
      <p:bldP spid="9225" grpId="0"/>
      <p:bldP spid="9226" grpId="0"/>
      <p:bldP spid="9227" grpId="0"/>
      <p:bldP spid="9228" grpId="0"/>
      <p:bldP spid="9229" grpId="0"/>
      <p:bldP spid="9230" grpId="0"/>
      <p:bldP spid="9231" grpId="0" animBg="1"/>
      <p:bldP spid="9232" grpId="0" animBg="1"/>
      <p:bldP spid="9233" grpId="0" animBg="1"/>
      <p:bldP spid="9234" grpId="0" animBg="1"/>
      <p:bldP spid="9235" grpId="0" animBg="1"/>
      <p:bldP spid="923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500063" y="357188"/>
            <a:ext cx="8229600" cy="785812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ru-RU" sz="4000" kern="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Дополнительное задание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214313" y="1071563"/>
            <a:ext cx="8501062" cy="1643062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ru-RU" sz="3200" kern="0" dirty="0">
                <a:solidFill>
                  <a:srgbClr val="064C5A"/>
                </a:solidFill>
                <a:latin typeface="+mj-lt"/>
                <a:ea typeface="+mj-ea"/>
                <a:cs typeface="+mj-cs"/>
              </a:rPr>
              <a:t>Вставьте вместо звездочки знак действия, а вместо квадратика – число, чтобы получилось верное равенство:	</a:t>
            </a:r>
            <a:endParaRPr lang="ru-RU" sz="3200" kern="0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785938" y="2928938"/>
            <a:ext cx="5214937" cy="314325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ru-RU" sz="3200" b="1" kern="0" dirty="0">
                <a:solidFill>
                  <a:srgbClr val="003366"/>
                </a:solidFill>
                <a:latin typeface="+mj-lt"/>
                <a:ea typeface="+mj-ea"/>
                <a:cs typeface="+mj-cs"/>
              </a:rPr>
              <a:t>3,582  * □ = 358,2</a:t>
            </a:r>
          </a:p>
          <a:p>
            <a:pPr algn="ctr" eaLnBrk="0" hangingPunct="0">
              <a:defRPr/>
            </a:pPr>
            <a:r>
              <a:rPr lang="ru-RU" sz="3200" b="1" kern="0" dirty="0">
                <a:solidFill>
                  <a:srgbClr val="003366"/>
                </a:solidFill>
              </a:rPr>
              <a:t>275,2  * □ = 2,752</a:t>
            </a:r>
          </a:p>
          <a:p>
            <a:pPr algn="ctr" eaLnBrk="0" hangingPunct="0">
              <a:defRPr/>
            </a:pPr>
            <a:r>
              <a:rPr lang="ru-RU" sz="3200" b="1" kern="0" dirty="0">
                <a:solidFill>
                  <a:srgbClr val="003366"/>
                </a:solidFill>
              </a:rPr>
              <a:t>5,7364  * □ = 5736,4</a:t>
            </a:r>
          </a:p>
          <a:p>
            <a:pPr algn="ctr" eaLnBrk="0" hangingPunct="0">
              <a:defRPr/>
            </a:pPr>
            <a:r>
              <a:rPr lang="ru-RU" sz="3200" b="1" kern="0" dirty="0">
                <a:solidFill>
                  <a:srgbClr val="003366"/>
                </a:solidFill>
              </a:rPr>
              <a:t>0,195  * □ = 1950</a:t>
            </a:r>
          </a:p>
          <a:p>
            <a:pPr algn="ctr" eaLnBrk="0" hangingPunct="0">
              <a:defRPr/>
            </a:pPr>
            <a:r>
              <a:rPr lang="ru-RU" sz="3200" b="1" kern="0" dirty="0">
                <a:solidFill>
                  <a:srgbClr val="003366"/>
                </a:solidFill>
              </a:rPr>
              <a:t>205,93  * □ = 2,0593</a:t>
            </a:r>
          </a:p>
          <a:p>
            <a:pPr algn="ctr" eaLnBrk="0" hangingPunct="0">
              <a:defRPr/>
            </a:pPr>
            <a:r>
              <a:rPr lang="ru-RU" sz="3200" b="1" kern="0" dirty="0">
                <a:solidFill>
                  <a:srgbClr val="003366"/>
                </a:solidFill>
              </a:rPr>
              <a:t>6817,3  * □ = 6,8173</a:t>
            </a:r>
          </a:p>
          <a:p>
            <a:pPr algn="ctr" eaLnBrk="0" hangingPunct="0">
              <a:defRPr/>
            </a:pPr>
            <a:endParaRPr lang="ru-RU" sz="3200" kern="0" dirty="0">
              <a:solidFill>
                <a:srgbClr val="064C5A"/>
              </a:solidFill>
            </a:endParaRPr>
          </a:p>
          <a:p>
            <a:pPr algn="ctr" eaLnBrk="0" hangingPunct="0">
              <a:defRPr/>
            </a:pPr>
            <a:endParaRPr lang="ru-RU" sz="3200" kern="0" dirty="0">
              <a:solidFill>
                <a:srgbClr val="064C5A"/>
              </a:solidFill>
            </a:endParaRPr>
          </a:p>
          <a:p>
            <a:pPr algn="ctr" eaLnBrk="0" hangingPunct="0">
              <a:defRPr/>
            </a:pPr>
            <a:endParaRPr lang="ru-RU" sz="3200" kern="0" dirty="0">
              <a:solidFill>
                <a:srgbClr val="064C5A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9294272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1815"/>
            <a:ext cx="8640960" cy="648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1023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1"/>
          <p:cNvSpPr txBox="1">
            <a:spLocks noChangeArrowheads="1"/>
          </p:cNvSpPr>
          <p:nvPr/>
        </p:nvSpPr>
        <p:spPr bwMode="auto">
          <a:xfrm>
            <a:off x="5214938" y="714375"/>
            <a:ext cx="3571875" cy="4031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4000" dirty="0">
                <a:solidFill>
                  <a:schemeClr val="bg1"/>
                </a:solidFill>
              </a:rPr>
              <a:t>Домашнее задание: </a:t>
            </a:r>
          </a:p>
          <a:p>
            <a:pPr algn="ctr" eaLnBrk="1" hangingPunct="1"/>
            <a:r>
              <a:rPr lang="ru-RU" sz="3200" dirty="0">
                <a:solidFill>
                  <a:srgbClr val="003366"/>
                </a:solidFill>
              </a:rPr>
              <a:t>выучить </a:t>
            </a:r>
            <a:r>
              <a:rPr lang="ru-RU" sz="3200" dirty="0" smtClean="0">
                <a:solidFill>
                  <a:srgbClr val="003366"/>
                </a:solidFill>
              </a:rPr>
              <a:t>правила с.229-230, </a:t>
            </a:r>
          </a:p>
          <a:p>
            <a:pPr algn="ctr" eaLnBrk="1" hangingPunct="1"/>
            <a:r>
              <a:rPr lang="ru-RU" sz="3200" dirty="0" smtClean="0">
                <a:solidFill>
                  <a:srgbClr val="003366"/>
                </a:solidFill>
              </a:rPr>
              <a:t>с. 239-240 </a:t>
            </a:r>
            <a:endParaRPr lang="ru-RU" sz="3200" dirty="0">
              <a:solidFill>
                <a:srgbClr val="003366"/>
              </a:solidFill>
            </a:endParaRPr>
          </a:p>
          <a:p>
            <a:pPr algn="ctr" eaLnBrk="1" hangingPunct="1"/>
            <a:r>
              <a:rPr lang="ru-RU" sz="4000" dirty="0">
                <a:solidFill>
                  <a:srgbClr val="003366"/>
                </a:solidFill>
              </a:rPr>
              <a:t>№ </a:t>
            </a:r>
            <a:r>
              <a:rPr lang="ru-RU" sz="4000" dirty="0" smtClean="0">
                <a:solidFill>
                  <a:srgbClr val="003366"/>
                </a:solidFill>
              </a:rPr>
              <a:t>915,916,</a:t>
            </a:r>
            <a:endParaRPr lang="ru-RU" sz="4000" dirty="0">
              <a:solidFill>
                <a:srgbClr val="003366"/>
              </a:solidFill>
            </a:endParaRPr>
          </a:p>
          <a:p>
            <a:pPr algn="ctr" eaLnBrk="1" hangingPunct="1"/>
            <a:r>
              <a:rPr lang="ru-RU" sz="4000" dirty="0" smtClean="0">
                <a:solidFill>
                  <a:srgbClr val="003366"/>
                </a:solidFill>
              </a:rPr>
              <a:t>964</a:t>
            </a:r>
            <a:endParaRPr lang="ru-RU" sz="4000" dirty="0">
              <a:solidFill>
                <a:srgbClr val="003366"/>
              </a:solidFill>
            </a:endParaRPr>
          </a:p>
        </p:txBody>
      </p:sp>
      <p:pic>
        <p:nvPicPr>
          <p:cNvPr id="1638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713" y="854075"/>
            <a:ext cx="4456112" cy="477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48561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609600"/>
            <a:ext cx="2286000" cy="5516563"/>
          </a:xfrm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buFontTx/>
              <a:buNone/>
            </a:pPr>
            <a:r>
              <a:rPr lang="ru-RU" altLang="ru-RU" sz="2800" smtClean="0"/>
              <a:t>1)1,2+0,35</a:t>
            </a:r>
          </a:p>
          <a:p>
            <a:pPr>
              <a:buFontTx/>
              <a:buNone/>
            </a:pPr>
            <a:r>
              <a:rPr lang="ru-RU" altLang="ru-RU" sz="2800" smtClean="0"/>
              <a:t>2) 4+3,7</a:t>
            </a:r>
          </a:p>
          <a:p>
            <a:pPr>
              <a:buFontTx/>
              <a:buNone/>
            </a:pPr>
            <a:r>
              <a:rPr lang="ru-RU" altLang="ru-RU" sz="2800" smtClean="0"/>
              <a:t>3) 5-0,6</a:t>
            </a:r>
          </a:p>
          <a:p>
            <a:pPr>
              <a:buFontTx/>
              <a:buNone/>
            </a:pPr>
            <a:r>
              <a:rPr lang="ru-RU" altLang="ru-RU" sz="2800" smtClean="0"/>
              <a:t>4) 0,8+2,2</a:t>
            </a:r>
          </a:p>
          <a:p>
            <a:pPr>
              <a:buFontTx/>
              <a:buNone/>
            </a:pPr>
            <a:r>
              <a:rPr lang="ru-RU" altLang="ru-RU" sz="2800" smtClean="0"/>
              <a:t>5) 12,4+10</a:t>
            </a:r>
          </a:p>
          <a:p>
            <a:pPr>
              <a:buFontTx/>
              <a:buNone/>
            </a:pPr>
            <a:r>
              <a:rPr lang="ru-RU" altLang="ru-RU" sz="2800" smtClean="0"/>
              <a:t>6) 1-0,03</a:t>
            </a:r>
          </a:p>
          <a:p>
            <a:pPr>
              <a:buFontTx/>
              <a:buNone/>
            </a:pPr>
            <a:r>
              <a:rPr lang="ru-RU" altLang="ru-RU" sz="2800" smtClean="0"/>
              <a:t>7) 100+35,9</a:t>
            </a:r>
          </a:p>
          <a:p>
            <a:pPr>
              <a:buFontTx/>
              <a:buNone/>
            </a:pPr>
            <a:r>
              <a:rPr lang="ru-RU" altLang="ru-RU" sz="2800" smtClean="0"/>
              <a:t>8) 8-1,2 </a:t>
            </a:r>
          </a:p>
        </p:txBody>
      </p:sp>
      <p:sp>
        <p:nvSpPr>
          <p:cNvPr id="2051" name="Rectangle 4" descr="Диагональный кирпич"/>
          <p:cNvSpPr>
            <a:spLocks noChangeArrowheads="1"/>
          </p:cNvSpPr>
          <p:nvPr/>
        </p:nvSpPr>
        <p:spPr bwMode="auto">
          <a:xfrm>
            <a:off x="2819400" y="381000"/>
            <a:ext cx="2895600" cy="6172200"/>
          </a:xfrm>
          <a:prstGeom prst="rect">
            <a:avLst/>
          </a:prstGeom>
          <a:pattFill prst="diagBrick">
            <a:fgClr>
              <a:schemeClr val="tx1"/>
            </a:fgClr>
            <a:bgClr>
              <a:srgbClr val="CC9900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2971800" y="990600"/>
            <a:ext cx="1066800" cy="381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2971800" y="1676400"/>
            <a:ext cx="1066800" cy="381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2971800" y="2362200"/>
            <a:ext cx="1066800" cy="381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2971800" y="3048000"/>
            <a:ext cx="1066800" cy="381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2971800" y="3810000"/>
            <a:ext cx="1066800" cy="381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2971800" y="4495800"/>
            <a:ext cx="1066800" cy="381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2971800" y="5257800"/>
            <a:ext cx="1066800" cy="381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2971800" y="5943600"/>
            <a:ext cx="1066800" cy="381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4419600" y="990600"/>
            <a:ext cx="1066800" cy="381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182" name="Rectangle 14"/>
          <p:cNvSpPr>
            <a:spLocks noChangeArrowheads="1"/>
          </p:cNvSpPr>
          <p:nvPr/>
        </p:nvSpPr>
        <p:spPr bwMode="auto">
          <a:xfrm>
            <a:off x="4419600" y="1676400"/>
            <a:ext cx="1066800" cy="381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183" name="Rectangle 15"/>
          <p:cNvSpPr>
            <a:spLocks noChangeArrowheads="1"/>
          </p:cNvSpPr>
          <p:nvPr/>
        </p:nvSpPr>
        <p:spPr bwMode="auto">
          <a:xfrm>
            <a:off x="4419600" y="2362200"/>
            <a:ext cx="1066800" cy="381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184" name="Rectangle 16"/>
          <p:cNvSpPr>
            <a:spLocks noChangeArrowheads="1"/>
          </p:cNvSpPr>
          <p:nvPr/>
        </p:nvSpPr>
        <p:spPr bwMode="auto">
          <a:xfrm>
            <a:off x="4419600" y="3048000"/>
            <a:ext cx="1066800" cy="381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185" name="Rectangle 17"/>
          <p:cNvSpPr>
            <a:spLocks noChangeArrowheads="1"/>
          </p:cNvSpPr>
          <p:nvPr/>
        </p:nvSpPr>
        <p:spPr bwMode="auto">
          <a:xfrm>
            <a:off x="4419600" y="3810000"/>
            <a:ext cx="1066800" cy="381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186" name="Rectangle 18"/>
          <p:cNvSpPr>
            <a:spLocks noChangeArrowheads="1"/>
          </p:cNvSpPr>
          <p:nvPr/>
        </p:nvSpPr>
        <p:spPr bwMode="auto">
          <a:xfrm>
            <a:off x="4419600" y="4495800"/>
            <a:ext cx="1066800" cy="381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190" name="Rectangle 22"/>
          <p:cNvSpPr>
            <a:spLocks noChangeArrowheads="1"/>
          </p:cNvSpPr>
          <p:nvPr/>
        </p:nvSpPr>
        <p:spPr bwMode="auto">
          <a:xfrm>
            <a:off x="6172200" y="609600"/>
            <a:ext cx="2514600" cy="551656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Aft>
                <a:spcPct val="0"/>
              </a:spcAft>
              <a:buFontTx/>
              <a:buNone/>
              <a:defRPr/>
            </a:pPr>
            <a:r>
              <a:rPr lang="ru-RU" altLang="ru-RU" sz="2800" dirty="0">
                <a:solidFill>
                  <a:srgbClr val="000000"/>
                </a:solidFill>
              </a:rPr>
              <a:t>9)11,2+1,9</a:t>
            </a:r>
          </a:p>
          <a:p>
            <a:pPr fontAlgn="base">
              <a:spcAft>
                <a:spcPct val="0"/>
              </a:spcAft>
              <a:buFontTx/>
              <a:buNone/>
              <a:defRPr/>
            </a:pPr>
            <a:r>
              <a:rPr lang="ru-RU" altLang="ru-RU" sz="2800" dirty="0">
                <a:solidFill>
                  <a:srgbClr val="000000"/>
                </a:solidFill>
              </a:rPr>
              <a:t>10) 0,8+0,2</a:t>
            </a:r>
          </a:p>
          <a:p>
            <a:pPr fontAlgn="base">
              <a:spcAft>
                <a:spcPct val="0"/>
              </a:spcAft>
              <a:buFontTx/>
              <a:buNone/>
              <a:defRPr/>
            </a:pPr>
            <a:r>
              <a:rPr lang="ru-RU" altLang="ru-RU" sz="2800" dirty="0">
                <a:solidFill>
                  <a:srgbClr val="000000"/>
                </a:solidFill>
              </a:rPr>
              <a:t>11) 16,5+24</a:t>
            </a:r>
          </a:p>
          <a:p>
            <a:pPr fontAlgn="base">
              <a:spcAft>
                <a:spcPct val="0"/>
              </a:spcAft>
              <a:buFontTx/>
              <a:buNone/>
              <a:defRPr/>
            </a:pPr>
            <a:r>
              <a:rPr lang="ru-RU" altLang="ru-RU" sz="2800" dirty="0">
                <a:solidFill>
                  <a:srgbClr val="000000"/>
                </a:solidFill>
              </a:rPr>
              <a:t>12) 4-0,5</a:t>
            </a:r>
          </a:p>
          <a:p>
            <a:pPr fontAlgn="base">
              <a:spcAft>
                <a:spcPct val="0"/>
              </a:spcAft>
              <a:buFontTx/>
              <a:buNone/>
              <a:defRPr/>
            </a:pPr>
            <a:r>
              <a:rPr lang="ru-RU" altLang="ru-RU" sz="2800" dirty="0">
                <a:solidFill>
                  <a:srgbClr val="000000"/>
                </a:solidFill>
              </a:rPr>
              <a:t>13) 5,7+0,5</a:t>
            </a:r>
          </a:p>
          <a:p>
            <a:pPr fontAlgn="base">
              <a:spcAft>
                <a:spcPct val="0"/>
              </a:spcAft>
              <a:buFontTx/>
              <a:buNone/>
              <a:defRPr/>
            </a:pPr>
            <a:r>
              <a:rPr lang="ru-RU" altLang="ru-RU" sz="2800" dirty="0">
                <a:solidFill>
                  <a:srgbClr val="000000"/>
                </a:solidFill>
              </a:rPr>
              <a:t>14) 0,04+1,3</a:t>
            </a:r>
          </a:p>
          <a:p>
            <a:pPr marL="0" indent="0" fontAlgn="base">
              <a:spcAft>
                <a:spcPct val="0"/>
              </a:spcAft>
              <a:buFontTx/>
              <a:buNone/>
              <a:defRPr/>
            </a:pPr>
            <a:endParaRPr lang="ru-RU" altLang="ru-RU" dirty="0">
              <a:solidFill>
                <a:srgbClr val="000000"/>
              </a:solidFill>
            </a:endParaRPr>
          </a:p>
        </p:txBody>
      </p:sp>
      <p:sp>
        <p:nvSpPr>
          <p:cNvPr id="7192" name="WordArt 24"/>
          <p:cNvSpPr>
            <a:spLocks noChangeArrowheads="1" noChangeShapeType="1" noTextEdit="1"/>
          </p:cNvSpPr>
          <p:nvPr/>
        </p:nvSpPr>
        <p:spPr bwMode="auto">
          <a:xfrm>
            <a:off x="3048000" y="6019800"/>
            <a:ext cx="204788" cy="257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cs typeface="Arial"/>
              </a:rPr>
              <a:t>1</a:t>
            </a:r>
          </a:p>
        </p:txBody>
      </p:sp>
      <p:sp>
        <p:nvSpPr>
          <p:cNvPr id="7193" name="WordArt 25"/>
          <p:cNvSpPr>
            <a:spLocks noChangeArrowheads="1" noChangeShapeType="1" noTextEdit="1"/>
          </p:cNvSpPr>
          <p:nvPr/>
        </p:nvSpPr>
        <p:spPr bwMode="auto">
          <a:xfrm>
            <a:off x="2895600" y="6019800"/>
            <a:ext cx="1042988" cy="33337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noFill/>
                <a:cs typeface="Arial"/>
              </a:rPr>
              <a:t> 1,55</a:t>
            </a:r>
          </a:p>
        </p:txBody>
      </p:sp>
      <p:sp>
        <p:nvSpPr>
          <p:cNvPr id="7194" name="WordArt 26"/>
          <p:cNvSpPr>
            <a:spLocks noChangeArrowheads="1" noChangeShapeType="1" noTextEdit="1"/>
          </p:cNvSpPr>
          <p:nvPr/>
        </p:nvSpPr>
        <p:spPr bwMode="auto">
          <a:xfrm>
            <a:off x="3048000" y="5257800"/>
            <a:ext cx="280988" cy="333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cs typeface="Arial"/>
              </a:rPr>
              <a:t>2</a:t>
            </a:r>
          </a:p>
        </p:txBody>
      </p:sp>
      <p:sp>
        <p:nvSpPr>
          <p:cNvPr id="7195" name="WordArt 27"/>
          <p:cNvSpPr>
            <a:spLocks noChangeArrowheads="1" noChangeShapeType="1" noTextEdit="1"/>
          </p:cNvSpPr>
          <p:nvPr/>
        </p:nvSpPr>
        <p:spPr bwMode="auto">
          <a:xfrm>
            <a:off x="3200400" y="5257800"/>
            <a:ext cx="623888" cy="33337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noFill/>
                <a:cs typeface="Arial"/>
              </a:rPr>
              <a:t>7,7</a:t>
            </a:r>
          </a:p>
        </p:txBody>
      </p:sp>
      <p:sp>
        <p:nvSpPr>
          <p:cNvPr id="7196" name="WordArt 28"/>
          <p:cNvSpPr>
            <a:spLocks noChangeArrowheads="1" noChangeShapeType="1" noTextEdit="1"/>
          </p:cNvSpPr>
          <p:nvPr/>
        </p:nvSpPr>
        <p:spPr bwMode="auto">
          <a:xfrm>
            <a:off x="3048000" y="4495800"/>
            <a:ext cx="2286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cs typeface="Arial"/>
              </a:rPr>
              <a:t>3</a:t>
            </a:r>
          </a:p>
        </p:txBody>
      </p:sp>
      <p:sp>
        <p:nvSpPr>
          <p:cNvPr id="7197" name="WordArt 29"/>
          <p:cNvSpPr>
            <a:spLocks noChangeArrowheads="1" noChangeShapeType="1" noTextEdit="1"/>
          </p:cNvSpPr>
          <p:nvPr/>
        </p:nvSpPr>
        <p:spPr bwMode="auto">
          <a:xfrm>
            <a:off x="3352800" y="4572000"/>
            <a:ext cx="623888" cy="333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cs typeface="Arial"/>
              </a:rPr>
              <a:t>4,4</a:t>
            </a:r>
          </a:p>
        </p:txBody>
      </p:sp>
      <p:sp>
        <p:nvSpPr>
          <p:cNvPr id="7198" name="WordArt 30"/>
          <p:cNvSpPr>
            <a:spLocks noChangeArrowheads="1" noChangeShapeType="1" noTextEdit="1"/>
          </p:cNvSpPr>
          <p:nvPr/>
        </p:nvSpPr>
        <p:spPr bwMode="auto">
          <a:xfrm>
            <a:off x="2971800" y="3886200"/>
            <a:ext cx="280988" cy="257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cs typeface="Arial"/>
              </a:rPr>
              <a:t>4</a:t>
            </a:r>
          </a:p>
        </p:txBody>
      </p:sp>
      <p:sp>
        <p:nvSpPr>
          <p:cNvPr id="7199" name="WordArt 31"/>
          <p:cNvSpPr>
            <a:spLocks noChangeArrowheads="1" noChangeShapeType="1" noTextEdit="1"/>
          </p:cNvSpPr>
          <p:nvPr/>
        </p:nvSpPr>
        <p:spPr bwMode="auto">
          <a:xfrm>
            <a:off x="3429000" y="3886200"/>
            <a:ext cx="3810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cs typeface="Arial"/>
              </a:rPr>
              <a:t>3</a:t>
            </a:r>
          </a:p>
        </p:txBody>
      </p:sp>
      <p:sp>
        <p:nvSpPr>
          <p:cNvPr id="7200" name="WordArt 32"/>
          <p:cNvSpPr>
            <a:spLocks noChangeArrowheads="1" noChangeShapeType="1" noTextEdit="1"/>
          </p:cNvSpPr>
          <p:nvPr/>
        </p:nvSpPr>
        <p:spPr bwMode="auto">
          <a:xfrm>
            <a:off x="2971800" y="3124200"/>
            <a:ext cx="280988" cy="257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cs typeface="Arial"/>
              </a:rPr>
              <a:t>5</a:t>
            </a:r>
          </a:p>
        </p:txBody>
      </p:sp>
      <p:sp>
        <p:nvSpPr>
          <p:cNvPr id="7201" name="WordArt 33"/>
          <p:cNvSpPr>
            <a:spLocks noChangeArrowheads="1" noChangeShapeType="1" noTextEdit="1"/>
          </p:cNvSpPr>
          <p:nvPr/>
        </p:nvSpPr>
        <p:spPr bwMode="auto">
          <a:xfrm>
            <a:off x="3124200" y="3124200"/>
            <a:ext cx="904875" cy="257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cs typeface="Arial"/>
              </a:rPr>
              <a:t>22,4</a:t>
            </a:r>
          </a:p>
        </p:txBody>
      </p:sp>
      <p:sp>
        <p:nvSpPr>
          <p:cNvPr id="7202" name="WordArt 34"/>
          <p:cNvSpPr>
            <a:spLocks noChangeArrowheads="1" noChangeShapeType="1" noTextEdit="1"/>
          </p:cNvSpPr>
          <p:nvPr/>
        </p:nvSpPr>
        <p:spPr bwMode="auto">
          <a:xfrm>
            <a:off x="3048000" y="2438400"/>
            <a:ext cx="204788" cy="257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cs typeface="Arial"/>
              </a:rPr>
              <a:t>6</a:t>
            </a:r>
          </a:p>
        </p:txBody>
      </p:sp>
      <p:sp>
        <p:nvSpPr>
          <p:cNvPr id="7203" name="WordArt 35"/>
          <p:cNvSpPr>
            <a:spLocks noChangeArrowheads="1" noChangeShapeType="1" noTextEdit="1"/>
          </p:cNvSpPr>
          <p:nvPr/>
        </p:nvSpPr>
        <p:spPr bwMode="auto">
          <a:xfrm>
            <a:off x="2971800" y="2438400"/>
            <a:ext cx="904875" cy="333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cs typeface="Arial"/>
              </a:rPr>
              <a:t>0,97</a:t>
            </a:r>
          </a:p>
        </p:txBody>
      </p:sp>
      <p:sp>
        <p:nvSpPr>
          <p:cNvPr id="7205" name="WordArt 37"/>
          <p:cNvSpPr>
            <a:spLocks noChangeArrowheads="1" noChangeShapeType="1" noTextEdit="1"/>
          </p:cNvSpPr>
          <p:nvPr/>
        </p:nvSpPr>
        <p:spPr bwMode="auto">
          <a:xfrm>
            <a:off x="3048000" y="990600"/>
            <a:ext cx="1524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cs typeface="Arial"/>
              </a:rPr>
              <a:t>8</a:t>
            </a:r>
          </a:p>
        </p:txBody>
      </p:sp>
      <p:sp>
        <p:nvSpPr>
          <p:cNvPr id="7206" name="WordArt 38"/>
          <p:cNvSpPr>
            <a:spLocks noChangeArrowheads="1" noChangeShapeType="1" noTextEdit="1"/>
          </p:cNvSpPr>
          <p:nvPr/>
        </p:nvSpPr>
        <p:spPr bwMode="auto">
          <a:xfrm>
            <a:off x="3352800" y="990600"/>
            <a:ext cx="623888" cy="333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cs typeface="Arial"/>
              </a:rPr>
              <a:t>6,8</a:t>
            </a:r>
          </a:p>
        </p:txBody>
      </p:sp>
      <p:sp>
        <p:nvSpPr>
          <p:cNvPr id="7207" name="WordArt 39"/>
          <p:cNvSpPr>
            <a:spLocks noChangeArrowheads="1" noChangeShapeType="1" noTextEdit="1"/>
          </p:cNvSpPr>
          <p:nvPr/>
        </p:nvSpPr>
        <p:spPr bwMode="auto">
          <a:xfrm>
            <a:off x="2971800" y="1752600"/>
            <a:ext cx="280988" cy="257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cs typeface="Arial"/>
              </a:rPr>
              <a:t>7</a:t>
            </a:r>
          </a:p>
        </p:txBody>
      </p:sp>
      <p:sp>
        <p:nvSpPr>
          <p:cNvPr id="7208" name="WordArt 40"/>
          <p:cNvSpPr>
            <a:spLocks noChangeArrowheads="1" noChangeShapeType="1" noTextEdit="1"/>
          </p:cNvSpPr>
          <p:nvPr/>
        </p:nvSpPr>
        <p:spPr bwMode="auto">
          <a:xfrm>
            <a:off x="2971800" y="1752600"/>
            <a:ext cx="1109663" cy="333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cs typeface="Arial"/>
              </a:rPr>
              <a:t>135,9</a:t>
            </a:r>
          </a:p>
        </p:txBody>
      </p:sp>
      <p:sp>
        <p:nvSpPr>
          <p:cNvPr id="7209" name="WordArt 41"/>
          <p:cNvSpPr>
            <a:spLocks noChangeArrowheads="1" noChangeShapeType="1" noTextEdit="1"/>
          </p:cNvSpPr>
          <p:nvPr/>
        </p:nvSpPr>
        <p:spPr bwMode="auto">
          <a:xfrm>
            <a:off x="4495800" y="990600"/>
            <a:ext cx="128588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cs typeface="Arial"/>
              </a:rPr>
              <a:t>9</a:t>
            </a:r>
          </a:p>
        </p:txBody>
      </p:sp>
      <p:sp>
        <p:nvSpPr>
          <p:cNvPr id="7210" name="WordArt 42"/>
          <p:cNvSpPr>
            <a:spLocks noChangeArrowheads="1" noChangeShapeType="1" noTextEdit="1"/>
          </p:cNvSpPr>
          <p:nvPr/>
        </p:nvSpPr>
        <p:spPr bwMode="auto">
          <a:xfrm>
            <a:off x="4724400" y="1066800"/>
            <a:ext cx="6096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cs typeface="Arial"/>
              </a:rPr>
              <a:t>13,1</a:t>
            </a:r>
          </a:p>
        </p:txBody>
      </p:sp>
      <p:sp>
        <p:nvSpPr>
          <p:cNvPr id="7211" name="WordArt 43"/>
          <p:cNvSpPr>
            <a:spLocks noChangeArrowheads="1" noChangeShapeType="1" noTextEdit="1"/>
          </p:cNvSpPr>
          <p:nvPr/>
        </p:nvSpPr>
        <p:spPr bwMode="auto">
          <a:xfrm>
            <a:off x="4343400" y="1676400"/>
            <a:ext cx="3810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cs typeface="Arial"/>
              </a:rPr>
              <a:t>10</a:t>
            </a:r>
          </a:p>
        </p:txBody>
      </p:sp>
      <p:sp>
        <p:nvSpPr>
          <p:cNvPr id="7212" name="WordArt 44"/>
          <p:cNvSpPr>
            <a:spLocks noChangeArrowheads="1" noChangeShapeType="1" noTextEdit="1"/>
          </p:cNvSpPr>
          <p:nvPr/>
        </p:nvSpPr>
        <p:spPr bwMode="auto">
          <a:xfrm>
            <a:off x="4876800" y="1752600"/>
            <a:ext cx="2286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cs typeface="Arial"/>
              </a:rPr>
              <a:t>1</a:t>
            </a:r>
          </a:p>
        </p:txBody>
      </p:sp>
      <p:sp>
        <p:nvSpPr>
          <p:cNvPr id="7213" name="WordArt 45"/>
          <p:cNvSpPr>
            <a:spLocks noChangeArrowheads="1" noChangeShapeType="1" noTextEdit="1"/>
          </p:cNvSpPr>
          <p:nvPr/>
        </p:nvSpPr>
        <p:spPr bwMode="auto">
          <a:xfrm>
            <a:off x="4495800" y="2362200"/>
            <a:ext cx="333375" cy="333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cs typeface="Arial"/>
              </a:rPr>
              <a:t>11</a:t>
            </a:r>
          </a:p>
        </p:txBody>
      </p:sp>
      <p:sp>
        <p:nvSpPr>
          <p:cNvPr id="7214" name="WordArt 46"/>
          <p:cNvSpPr>
            <a:spLocks noChangeArrowheads="1" noChangeShapeType="1" noTextEdit="1"/>
          </p:cNvSpPr>
          <p:nvPr/>
        </p:nvSpPr>
        <p:spPr bwMode="auto">
          <a:xfrm>
            <a:off x="4572000" y="2362200"/>
            <a:ext cx="752475" cy="409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cs typeface="Arial"/>
              </a:rPr>
              <a:t>40,5</a:t>
            </a:r>
          </a:p>
        </p:txBody>
      </p:sp>
      <p:sp>
        <p:nvSpPr>
          <p:cNvPr id="7215" name="WordArt 47"/>
          <p:cNvSpPr>
            <a:spLocks noChangeArrowheads="1" noChangeShapeType="1" noTextEdit="1"/>
          </p:cNvSpPr>
          <p:nvPr/>
        </p:nvSpPr>
        <p:spPr bwMode="auto">
          <a:xfrm>
            <a:off x="4419600" y="3048000"/>
            <a:ext cx="333375" cy="333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cs typeface="Arial"/>
              </a:rPr>
              <a:t>12</a:t>
            </a:r>
          </a:p>
        </p:txBody>
      </p:sp>
      <p:sp>
        <p:nvSpPr>
          <p:cNvPr id="7216" name="WordArt 48"/>
          <p:cNvSpPr>
            <a:spLocks noChangeArrowheads="1" noChangeShapeType="1" noTextEdit="1"/>
          </p:cNvSpPr>
          <p:nvPr/>
        </p:nvSpPr>
        <p:spPr bwMode="auto">
          <a:xfrm>
            <a:off x="4648200" y="3124200"/>
            <a:ext cx="623888" cy="333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cs typeface="Arial"/>
              </a:rPr>
              <a:t>3,5</a:t>
            </a:r>
          </a:p>
        </p:txBody>
      </p:sp>
      <p:sp>
        <p:nvSpPr>
          <p:cNvPr id="7217" name="WordArt 49"/>
          <p:cNvSpPr>
            <a:spLocks noChangeArrowheads="1" noChangeShapeType="1" noTextEdit="1"/>
          </p:cNvSpPr>
          <p:nvPr/>
        </p:nvSpPr>
        <p:spPr bwMode="auto">
          <a:xfrm>
            <a:off x="4419600" y="3810000"/>
            <a:ext cx="4572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cs typeface="Arial"/>
              </a:rPr>
              <a:t>13</a:t>
            </a:r>
          </a:p>
        </p:txBody>
      </p:sp>
      <p:sp>
        <p:nvSpPr>
          <p:cNvPr id="7218" name="WordArt 50"/>
          <p:cNvSpPr>
            <a:spLocks noChangeArrowheads="1" noChangeShapeType="1" noTextEdit="1"/>
          </p:cNvSpPr>
          <p:nvPr/>
        </p:nvSpPr>
        <p:spPr bwMode="auto">
          <a:xfrm>
            <a:off x="4800600" y="3810000"/>
            <a:ext cx="457200" cy="381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cs typeface="Arial"/>
              </a:rPr>
              <a:t>6,2</a:t>
            </a:r>
          </a:p>
        </p:txBody>
      </p:sp>
      <p:sp>
        <p:nvSpPr>
          <p:cNvPr id="7219" name="WordArt 51"/>
          <p:cNvSpPr>
            <a:spLocks noChangeArrowheads="1" noChangeShapeType="1" noTextEdit="1"/>
          </p:cNvSpPr>
          <p:nvPr/>
        </p:nvSpPr>
        <p:spPr bwMode="auto">
          <a:xfrm>
            <a:off x="4419600" y="4495800"/>
            <a:ext cx="409575" cy="2952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cs typeface="Arial"/>
              </a:rPr>
              <a:t>14</a:t>
            </a:r>
          </a:p>
        </p:txBody>
      </p:sp>
      <p:sp>
        <p:nvSpPr>
          <p:cNvPr id="7220" name="WordArt 52"/>
          <p:cNvSpPr>
            <a:spLocks noChangeArrowheads="1" noChangeShapeType="1" noTextEdit="1"/>
          </p:cNvSpPr>
          <p:nvPr/>
        </p:nvSpPr>
        <p:spPr bwMode="auto">
          <a:xfrm>
            <a:off x="4572000" y="4572000"/>
            <a:ext cx="7620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cs typeface="Arial"/>
              </a:rPr>
              <a:t>1,34</a:t>
            </a:r>
          </a:p>
        </p:txBody>
      </p:sp>
      <p:sp>
        <p:nvSpPr>
          <p:cNvPr id="2095" name="Text Box 56"/>
          <p:cNvSpPr txBox="1">
            <a:spLocks noChangeArrowheads="1"/>
          </p:cNvSpPr>
          <p:nvPr/>
        </p:nvSpPr>
        <p:spPr bwMode="auto">
          <a:xfrm>
            <a:off x="6842125" y="6284913"/>
            <a:ext cx="12747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>
                <a:solidFill>
                  <a:srgbClr val="FFFFFF"/>
                </a:solidFill>
              </a:rPr>
              <a:t>ашихмина</a:t>
            </a:r>
          </a:p>
        </p:txBody>
      </p:sp>
    </p:spTree>
    <p:extLst>
      <p:ext uri="{BB962C8B-B14F-4D97-AF65-F5344CB8AC3E}">
        <p14:creationId xmlns:p14="http://schemas.microsoft.com/office/powerpoint/2010/main" val="181924507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7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7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3" dur="2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7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7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0" dur="2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51" dur="2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2" dur="2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7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7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5" dur="2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66" dur="2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7" dur="2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7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7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7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7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0" dur="2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81" dur="2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2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7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7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5" dur="2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96" dur="2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7" dur="2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 nodeType="clickPar">
                      <p:stCondLst>
                        <p:cond delay="indefinite"/>
                      </p:stCondLst>
                      <p:childTnLst>
                        <p:par>
                          <p:cTn id="9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7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7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7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7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0" dur="2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11" dur="2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2" dur="2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 nodeType="clickPar">
                      <p:stCondLst>
                        <p:cond delay="indefinite"/>
                      </p:stCondLst>
                      <p:childTnLst>
                        <p:par>
                          <p:cTn id="1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6" dur="500"/>
                                        <p:tgtEl>
                                          <p:spTgt spid="7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7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7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7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7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 nodeType="clickPar">
                      <p:stCondLst>
                        <p:cond delay="indefinite"/>
                      </p:stCondLst>
                      <p:childTnLst>
                        <p:par>
                          <p:cTn id="1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7" dur="2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28" dur="2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9" dur="2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 nodeType="clickPar">
                      <p:stCondLst>
                        <p:cond delay="indefinite"/>
                      </p:stCondLst>
                      <p:childTnLst>
                        <p:par>
                          <p:cTn id="1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2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3" dur="500"/>
                                        <p:tgtEl>
                                          <p:spTgt spid="7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/>
                                        <p:tgtEl>
                                          <p:spTgt spid="7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7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7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7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2" dur="2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43" dur="2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4" dur="2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 nodeType="clickPar">
                      <p:stCondLst>
                        <p:cond delay="indefinite"/>
                      </p:stCondLst>
                      <p:childTnLst>
                        <p:par>
                          <p:cTn id="1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7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8" dur="500"/>
                                        <p:tgtEl>
                                          <p:spTgt spid="7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/>
                                        <p:tgtEl>
                                          <p:spTgt spid="7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7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7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7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7" dur="20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58" dur="20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9" dur="20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 nodeType="clickPar">
                      <p:stCondLst>
                        <p:cond delay="indefinite"/>
                      </p:stCondLst>
                      <p:childTnLst>
                        <p:par>
                          <p:cTn id="1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2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3" dur="500"/>
                                        <p:tgtEl>
                                          <p:spTgt spid="7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/>
                                        <p:tgtEl>
                                          <p:spTgt spid="7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72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72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7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2" dur="2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73" dur="2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4" dur="2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 nodeType="clickPar">
                      <p:stCondLst>
                        <p:cond delay="indefinite"/>
                      </p:stCondLst>
                      <p:childTnLst>
                        <p:par>
                          <p:cTn id="1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7" presetID="2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8" dur="500"/>
                                        <p:tgtEl>
                                          <p:spTgt spid="72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500"/>
                                        <p:tgtEl>
                                          <p:spTgt spid="7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7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7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7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7" dur="20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88" dur="20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9" dur="20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 nodeType="clickPar">
                      <p:stCondLst>
                        <p:cond delay="indefinite"/>
                      </p:stCondLst>
                      <p:childTnLst>
                        <p:par>
                          <p:cTn id="1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3" dur="500"/>
                                        <p:tgtEl>
                                          <p:spTgt spid="7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500"/>
                                        <p:tgtEl>
                                          <p:spTgt spid="7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7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7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0" dur="500"/>
                                        <p:tgtEl>
                                          <p:spTgt spid="7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2" dur="20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03" dur="20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4" dur="20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 nodeType="clickPar">
                      <p:stCondLst>
                        <p:cond delay="indefinite"/>
                      </p:stCondLst>
                      <p:childTnLst>
                        <p:par>
                          <p:cTn id="20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8" dur="500"/>
                                        <p:tgtEl>
                                          <p:spTgt spid="7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9" dur="500"/>
                                        <p:tgtEl>
                                          <p:spTgt spid="7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7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7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5" dur="500"/>
                                        <p:tgtEl>
                                          <p:spTgt spid="7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7" dur="20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218" dur="20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9" dur="20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0" grpId="0" animBg="1"/>
      <p:bldP spid="7192" grpId="0" animBg="1"/>
      <p:bldP spid="7193" grpId="0" animBg="1"/>
      <p:bldP spid="7194" grpId="0" animBg="1"/>
      <p:bldP spid="7195" grpId="0" animBg="1"/>
      <p:bldP spid="7196" grpId="0" animBg="1"/>
      <p:bldP spid="7197" grpId="0" animBg="1"/>
      <p:bldP spid="7198" grpId="0" animBg="1"/>
      <p:bldP spid="7199" grpId="0" animBg="1"/>
      <p:bldP spid="7200" grpId="0" animBg="1"/>
      <p:bldP spid="7201" grpId="0" animBg="1"/>
      <p:bldP spid="7202" grpId="0" animBg="1"/>
      <p:bldP spid="7203" grpId="0" animBg="1"/>
      <p:bldP spid="7205" grpId="0" animBg="1"/>
      <p:bldP spid="7206" grpId="0" animBg="1"/>
      <p:bldP spid="7207" grpId="0" animBg="1"/>
      <p:bldP spid="7208" grpId="0" animBg="1"/>
      <p:bldP spid="7209" grpId="0" animBg="1"/>
      <p:bldP spid="7210" grpId="0" animBg="1"/>
      <p:bldP spid="7211" grpId="0" animBg="1"/>
      <p:bldP spid="7212" grpId="0" animBg="1"/>
      <p:bldP spid="7213" grpId="0" animBg="1"/>
      <p:bldP spid="7214" grpId="0" animBg="1"/>
      <p:bldP spid="7215" grpId="0" animBg="1"/>
      <p:bldP spid="7216" grpId="0" animBg="1"/>
      <p:bldP spid="7217" grpId="0" animBg="1"/>
      <p:bldP spid="7218" grpId="0" animBg="1"/>
      <p:bldP spid="7219" grpId="0" animBg="1"/>
      <p:bldP spid="722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60350"/>
            <a:ext cx="8229600" cy="1143000"/>
          </a:xfrm>
        </p:spPr>
        <p:txBody>
          <a:bodyPr/>
          <a:lstStyle/>
          <a:p>
            <a:r>
              <a:rPr lang="ru-RU" altLang="ru-RU" sz="3200" smtClean="0">
                <a:solidFill>
                  <a:srgbClr val="FF0000"/>
                </a:solidFill>
              </a:rPr>
              <a:t>Чтобы умножить одну десятичную дробь на другую десятичную дробь, надо:</a:t>
            </a:r>
          </a:p>
        </p:txBody>
      </p:sp>
      <p:sp>
        <p:nvSpPr>
          <p:cNvPr id="9219" name="WordArt 4"/>
          <p:cNvSpPr>
            <a:spLocks noChangeArrowheads="1" noChangeShapeType="1" noTextEdit="1"/>
          </p:cNvSpPr>
          <p:nvPr/>
        </p:nvSpPr>
        <p:spPr bwMode="auto">
          <a:xfrm>
            <a:off x="1752600" y="1828800"/>
            <a:ext cx="1828800" cy="1828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80"/>
                </a:solidFill>
                <a:latin typeface="Arial"/>
                <a:cs typeface="Arial"/>
              </a:rPr>
              <a:t>  4,6</a:t>
            </a:r>
          </a:p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80"/>
                </a:solidFill>
                <a:latin typeface="Arial"/>
                <a:cs typeface="Arial"/>
              </a:rPr>
              <a:t>  0,3</a:t>
            </a:r>
          </a:p>
        </p:txBody>
      </p:sp>
      <p:sp>
        <p:nvSpPr>
          <p:cNvPr id="8197" name="WordArt 5"/>
          <p:cNvSpPr>
            <a:spLocks noChangeArrowheads="1" noChangeShapeType="1" noTextEdit="1"/>
          </p:cNvSpPr>
          <p:nvPr/>
        </p:nvSpPr>
        <p:spPr bwMode="auto">
          <a:xfrm>
            <a:off x="4644008" y="1556792"/>
            <a:ext cx="3816424" cy="20166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514350" indent="-514350" algn="ctr">
              <a:buFontTx/>
              <a:buAutoNum type="arabicParenR"/>
              <a:defRPr/>
            </a:pPr>
            <a:r>
              <a:rPr lang="ru-RU" sz="292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Перемножить их </a:t>
            </a:r>
          </a:p>
          <a:p>
            <a:pPr algn="ctr">
              <a:defRPr/>
            </a:pPr>
            <a:r>
              <a:rPr lang="ru-RU" sz="292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как натуральные числа,</a:t>
            </a:r>
          </a:p>
          <a:p>
            <a:pPr algn="ctr">
              <a:defRPr/>
            </a:pPr>
            <a:r>
              <a:rPr lang="ru-RU" sz="292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 не обращая</a:t>
            </a:r>
          </a:p>
          <a:p>
            <a:pPr algn="ctr">
              <a:defRPr/>
            </a:pPr>
            <a:r>
              <a:rPr lang="ru-RU" sz="292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 внимания на запятую</a:t>
            </a:r>
            <a:r>
              <a:rPr lang="ru-RU" sz="28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;</a:t>
            </a:r>
          </a:p>
          <a:p>
            <a:pPr algn="ctr">
              <a:defRPr/>
            </a:pPr>
            <a:endParaRPr lang="ru-RU" sz="28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tx2"/>
              </a:solidFill>
              <a:latin typeface="Arial"/>
              <a:cs typeface="Arial"/>
            </a:endParaRPr>
          </a:p>
          <a:p>
            <a:pPr algn="ctr">
              <a:defRPr/>
            </a:pPr>
            <a:r>
              <a:rPr lang="ru-RU" sz="28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 </a:t>
            </a:r>
          </a:p>
        </p:txBody>
      </p:sp>
      <p:sp>
        <p:nvSpPr>
          <p:cNvPr id="9221" name="WordArt 6"/>
          <p:cNvSpPr>
            <a:spLocks noChangeArrowheads="1" noChangeShapeType="1" noTextEdit="1"/>
          </p:cNvSpPr>
          <p:nvPr/>
        </p:nvSpPr>
        <p:spPr bwMode="auto">
          <a:xfrm>
            <a:off x="1219200" y="2438400"/>
            <a:ext cx="395288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80"/>
                </a:solidFill>
                <a:latin typeface="Arial"/>
                <a:cs typeface="Arial"/>
              </a:rPr>
              <a:t>*</a:t>
            </a:r>
          </a:p>
        </p:txBody>
      </p:sp>
      <p:sp>
        <p:nvSpPr>
          <p:cNvPr id="9222" name="Line 7"/>
          <p:cNvSpPr>
            <a:spLocks noChangeShapeType="1"/>
          </p:cNvSpPr>
          <p:nvPr/>
        </p:nvSpPr>
        <p:spPr bwMode="auto">
          <a:xfrm>
            <a:off x="1066800" y="3886200"/>
            <a:ext cx="2743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01" name="WordArt 9"/>
          <p:cNvSpPr>
            <a:spLocks noChangeArrowheads="1" noChangeShapeType="1" noTextEdit="1"/>
          </p:cNvSpPr>
          <p:nvPr/>
        </p:nvSpPr>
        <p:spPr bwMode="auto">
          <a:xfrm>
            <a:off x="3124200" y="3962400"/>
            <a:ext cx="6096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80"/>
                </a:solidFill>
                <a:latin typeface="Arial"/>
                <a:cs typeface="Arial"/>
              </a:rPr>
              <a:t>8</a:t>
            </a:r>
          </a:p>
        </p:txBody>
      </p:sp>
      <p:sp>
        <p:nvSpPr>
          <p:cNvPr id="8202" name="WordArt 10"/>
          <p:cNvSpPr>
            <a:spLocks noChangeArrowheads="1" noChangeShapeType="1" noTextEdit="1"/>
          </p:cNvSpPr>
          <p:nvPr/>
        </p:nvSpPr>
        <p:spPr bwMode="auto">
          <a:xfrm>
            <a:off x="2438400" y="3962400"/>
            <a:ext cx="433388" cy="714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80"/>
                </a:solidFill>
                <a:latin typeface="Arial"/>
                <a:cs typeface="Arial"/>
              </a:rPr>
              <a:t>3</a:t>
            </a:r>
          </a:p>
        </p:txBody>
      </p:sp>
      <p:sp>
        <p:nvSpPr>
          <p:cNvPr id="8203" name="WordArt 11"/>
          <p:cNvSpPr>
            <a:spLocks noChangeArrowheads="1" noChangeShapeType="1" noTextEdit="1"/>
          </p:cNvSpPr>
          <p:nvPr/>
        </p:nvSpPr>
        <p:spPr bwMode="auto">
          <a:xfrm>
            <a:off x="1908175" y="3962400"/>
            <a:ext cx="277813" cy="714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80"/>
                </a:solidFill>
                <a:latin typeface="Arial"/>
                <a:cs typeface="Arial"/>
              </a:rPr>
              <a:t>1</a:t>
            </a:r>
          </a:p>
        </p:txBody>
      </p:sp>
      <p:sp>
        <p:nvSpPr>
          <p:cNvPr id="8204" name="WordArt 12"/>
          <p:cNvSpPr>
            <a:spLocks noChangeArrowheads="1" noChangeShapeType="1" noTextEdit="1"/>
          </p:cNvSpPr>
          <p:nvPr/>
        </p:nvSpPr>
        <p:spPr bwMode="auto">
          <a:xfrm>
            <a:off x="4038600" y="3573463"/>
            <a:ext cx="4724400" cy="1511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2) отделить запятой столько цифр</a:t>
            </a:r>
          </a:p>
          <a:p>
            <a:pPr algn="ctr"/>
            <a:r>
              <a:rPr lang="ru-RU" sz="2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 справа, сколько их стоит после запятой</a:t>
            </a:r>
          </a:p>
          <a:p>
            <a:pPr algn="ctr"/>
            <a:r>
              <a:rPr lang="ru-RU" sz="28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в обоих множителях вместе.</a:t>
            </a:r>
          </a:p>
        </p:txBody>
      </p:sp>
      <p:sp>
        <p:nvSpPr>
          <p:cNvPr id="8205" name="Line 13"/>
          <p:cNvSpPr>
            <a:spLocks noChangeShapeType="1"/>
          </p:cNvSpPr>
          <p:nvPr/>
        </p:nvSpPr>
        <p:spPr bwMode="auto">
          <a:xfrm flipH="1">
            <a:off x="3100388" y="2700338"/>
            <a:ext cx="457200" cy="0"/>
          </a:xfrm>
          <a:prstGeom prst="line">
            <a:avLst/>
          </a:prstGeom>
          <a:noFill/>
          <a:ln w="38100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07" name="WordArt 15"/>
          <p:cNvSpPr>
            <a:spLocks noChangeArrowheads="1" noChangeShapeType="1" noTextEdit="1"/>
          </p:cNvSpPr>
          <p:nvPr/>
        </p:nvSpPr>
        <p:spPr bwMode="auto">
          <a:xfrm>
            <a:off x="3810000" y="4495800"/>
            <a:ext cx="1524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80"/>
                </a:solidFill>
                <a:latin typeface="Arial"/>
                <a:cs typeface="Arial"/>
              </a:rPr>
              <a:t>,</a:t>
            </a:r>
          </a:p>
        </p:txBody>
      </p:sp>
      <p:sp>
        <p:nvSpPr>
          <p:cNvPr id="9229" name="Text Box 16"/>
          <p:cNvSpPr txBox="1">
            <a:spLocks noChangeArrowheads="1"/>
          </p:cNvSpPr>
          <p:nvPr/>
        </p:nvSpPr>
        <p:spPr bwMode="auto">
          <a:xfrm>
            <a:off x="6842125" y="6284913"/>
            <a:ext cx="12747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>
                <a:solidFill>
                  <a:schemeClr val="bg1"/>
                </a:solidFill>
              </a:rPr>
              <a:t>ашихмина</a:t>
            </a:r>
          </a:p>
        </p:txBody>
      </p:sp>
      <p:sp>
        <p:nvSpPr>
          <p:cNvPr id="16" name="Line 13"/>
          <p:cNvSpPr>
            <a:spLocks noChangeShapeType="1"/>
          </p:cNvSpPr>
          <p:nvPr/>
        </p:nvSpPr>
        <p:spPr bwMode="auto">
          <a:xfrm flipH="1">
            <a:off x="3159125" y="3657600"/>
            <a:ext cx="457200" cy="0"/>
          </a:xfrm>
          <a:prstGeom prst="line">
            <a:avLst/>
          </a:prstGeom>
          <a:noFill/>
          <a:ln w="38100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72715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2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30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165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0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30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-0.02219 C -0.00069 -0.00255 0.00278 0.03167 -0.00608 0.04993 C -0.01042 0.05917 -0.0191 0.06334 -0.02413 0.06703 C -0.02604 0.06819 -0.03021 0.07143 -0.03021 0.07166 C -0.03958 0.06981 -0.04913 0.07189 -0.05833 0.06703 C -0.06302 0.06472 -0.07031 0.04993 -0.07031 0.05016 C -0.07569 0.03167 -0.08281 0.02011 -0.08611 -0.00116 C -0.08681 0.01895 -0.08646 0.0386 -0.08837 0.05825 C -0.08941 0.07166 -0.10434 0.07952 -0.10434 0.07975 C -0.11788 0.07813 -0.13333 0.08715 -0.14444 0.07143 C -0.16007 0.04923 -0.14184 0.06472 -0.1566 0.05386 C -0.16128 0.03953 -0.1658 0.02959 -0.17274 0.02011 C -0.175 0.00347 -0.17465 0.01202 -0.17465 -0.00555 " pathEditMode="relative" rAng="0" ptsTypes="ffffffffffffA">
                                      <p:cBhvr>
                                        <p:cTn id="47" dur="20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11" y="54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1" grpId="0" animBg="1"/>
      <p:bldP spid="8202" grpId="0" animBg="1"/>
      <p:bldP spid="8203" grpId="0" animBg="1"/>
      <p:bldP spid="8204" grpId="0" animBg="1"/>
      <p:bldP spid="8205" grpId="0" animBg="1"/>
      <p:bldP spid="8207" grpId="0" animBg="1"/>
      <p:bldP spid="8207" grpId="1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Text Box 2"/>
          <p:cNvSpPr txBox="1">
            <a:spLocks noChangeArrowheads="1"/>
          </p:cNvSpPr>
          <p:nvPr/>
        </p:nvSpPr>
        <p:spPr bwMode="auto">
          <a:xfrm>
            <a:off x="0" y="836613"/>
            <a:ext cx="914400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900" b="1" i="1">
                <a:solidFill>
                  <a:srgbClr val="FF0000"/>
                </a:solidFill>
                <a:latin typeface="Bookman Old Style" pitchFamily="18" charset="0"/>
              </a:rPr>
              <a:t>УМНОЖИТЬ ЧИСЛО НА 0,1; 0,01; 0,001 </a:t>
            </a:r>
            <a:r>
              <a:rPr lang="ru-RU" altLang="ru-RU" sz="2900" b="1" i="1">
                <a:latin typeface="Bookman Old Style" pitchFamily="18" charset="0"/>
              </a:rPr>
              <a:t>– то же самое, что разделить его </a:t>
            </a:r>
            <a:br>
              <a:rPr lang="ru-RU" altLang="ru-RU" sz="2900" b="1" i="1">
                <a:latin typeface="Bookman Old Style" pitchFamily="18" charset="0"/>
              </a:rPr>
            </a:br>
            <a:r>
              <a:rPr lang="ru-RU" altLang="ru-RU" sz="2900" b="1" i="1">
                <a:latin typeface="Bookman Old Style" pitchFamily="18" charset="0"/>
              </a:rPr>
              <a:t>на 10, 100, 1000 </a:t>
            </a:r>
          </a:p>
        </p:txBody>
      </p:sp>
      <p:sp>
        <p:nvSpPr>
          <p:cNvPr id="196615" name="Text Box 7"/>
          <p:cNvSpPr txBox="1">
            <a:spLocks noChangeArrowheads="1"/>
          </p:cNvSpPr>
          <p:nvPr/>
        </p:nvSpPr>
        <p:spPr bwMode="auto">
          <a:xfrm>
            <a:off x="0" y="3068638"/>
            <a:ext cx="9144000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900" b="1" i="1">
                <a:latin typeface="Bookman Old Style" pitchFamily="18" charset="0"/>
              </a:rPr>
              <a:t>для этого надо ПЕРЕНЕСТИ ЗАПЯТУЮ ВЛЕВО на столько цифр, сколько нулей стоит перед единицей в множителе</a:t>
            </a:r>
          </a:p>
        </p:txBody>
      </p:sp>
      <p:sp>
        <p:nvSpPr>
          <p:cNvPr id="196616" name="Text Box 8"/>
          <p:cNvSpPr txBox="1">
            <a:spLocks noChangeArrowheads="1"/>
          </p:cNvSpPr>
          <p:nvPr/>
        </p:nvSpPr>
        <p:spPr bwMode="auto">
          <a:xfrm>
            <a:off x="2740025" y="4868863"/>
            <a:ext cx="33845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800" b="1" i="1">
                <a:latin typeface="Bookman Old Style" pitchFamily="18" charset="0"/>
              </a:rPr>
              <a:t>4,6 </a:t>
            </a:r>
            <a:r>
              <a:rPr lang="en-US" altLang="ru-RU" sz="2800" b="1" i="1">
                <a:latin typeface="Bookman Old Style" pitchFamily="18" charset="0"/>
              </a:rPr>
              <a:t>·</a:t>
            </a:r>
            <a:r>
              <a:rPr lang="ru-RU" altLang="ru-RU" sz="2800" b="1" i="1">
                <a:latin typeface="Bookman Old Style" pitchFamily="18" charset="0"/>
              </a:rPr>
              <a:t> 0,1 = 0,46</a:t>
            </a:r>
            <a:endParaRPr lang="en-US" altLang="ru-RU" sz="2800" b="1" i="1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322398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66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66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966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966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966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6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610" grpId="0"/>
      <p:bldP spid="196615" grpId="0"/>
      <p:bldP spid="1966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609600"/>
            <a:ext cx="7772400" cy="1470025"/>
          </a:xfrm>
        </p:spPr>
        <p:txBody>
          <a:bodyPr/>
          <a:lstStyle/>
          <a:p>
            <a:r>
              <a:rPr lang="ru-RU" altLang="ru-RU" sz="4000" smtClean="0"/>
              <a:t>Чтобы умножить десятичную дробь на 10, 100, 1000 и т.д., надо…перенести запятую вправо на 1, 2, 3 и т.д цифры.</a:t>
            </a:r>
          </a:p>
        </p:txBody>
      </p:sp>
      <p:sp>
        <p:nvSpPr>
          <p:cNvPr id="11267" name="WordArt 4"/>
          <p:cNvSpPr>
            <a:spLocks noChangeArrowheads="1" noChangeShapeType="1" noTextEdit="1"/>
          </p:cNvSpPr>
          <p:nvPr/>
        </p:nvSpPr>
        <p:spPr bwMode="auto">
          <a:xfrm>
            <a:off x="1219200" y="2819400"/>
            <a:ext cx="41910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80"/>
                </a:solidFill>
                <a:latin typeface="Arial"/>
                <a:cs typeface="Arial"/>
              </a:rPr>
              <a:t> 0,0596*100=</a:t>
            </a:r>
          </a:p>
        </p:txBody>
      </p:sp>
      <p:sp>
        <p:nvSpPr>
          <p:cNvPr id="11269" name="Line 5"/>
          <p:cNvSpPr>
            <a:spLocks noChangeShapeType="1"/>
          </p:cNvSpPr>
          <p:nvPr/>
        </p:nvSpPr>
        <p:spPr bwMode="auto">
          <a:xfrm>
            <a:off x="4724400" y="3657600"/>
            <a:ext cx="304800" cy="0"/>
          </a:xfrm>
          <a:prstGeom prst="line">
            <a:avLst/>
          </a:prstGeom>
          <a:noFill/>
          <a:ln w="38100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70" name="Line 6"/>
          <p:cNvSpPr>
            <a:spLocks noChangeShapeType="1"/>
          </p:cNvSpPr>
          <p:nvPr/>
        </p:nvSpPr>
        <p:spPr bwMode="auto">
          <a:xfrm>
            <a:off x="4343400" y="3657600"/>
            <a:ext cx="304800" cy="0"/>
          </a:xfrm>
          <a:prstGeom prst="line">
            <a:avLst/>
          </a:prstGeom>
          <a:noFill/>
          <a:ln w="38100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71" name="WordArt 7"/>
          <p:cNvSpPr>
            <a:spLocks noChangeArrowheads="1" noChangeShapeType="1" noTextEdit="1"/>
          </p:cNvSpPr>
          <p:nvPr/>
        </p:nvSpPr>
        <p:spPr bwMode="auto">
          <a:xfrm>
            <a:off x="1828800" y="3429000"/>
            <a:ext cx="762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80"/>
                </a:solidFill>
                <a:latin typeface="Arial"/>
                <a:cs typeface="Arial"/>
              </a:rPr>
              <a:t>,</a:t>
            </a:r>
          </a:p>
        </p:txBody>
      </p:sp>
      <p:sp>
        <p:nvSpPr>
          <p:cNvPr id="11272" name="WordArt 8"/>
          <p:cNvSpPr>
            <a:spLocks noChangeArrowheads="1" noChangeShapeType="1" noTextEdit="1"/>
          </p:cNvSpPr>
          <p:nvPr/>
        </p:nvSpPr>
        <p:spPr bwMode="auto">
          <a:xfrm>
            <a:off x="5562600" y="2819400"/>
            <a:ext cx="12192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80"/>
                </a:solidFill>
                <a:latin typeface="Arial"/>
                <a:cs typeface="Arial"/>
              </a:rPr>
              <a:t>5,96</a:t>
            </a:r>
          </a:p>
        </p:txBody>
      </p:sp>
      <p:sp>
        <p:nvSpPr>
          <p:cNvPr id="2" name="WordArt 9"/>
          <p:cNvSpPr>
            <a:spLocks noChangeArrowheads="1" noChangeShapeType="1" noTextEdit="1"/>
          </p:cNvSpPr>
          <p:nvPr/>
        </p:nvSpPr>
        <p:spPr bwMode="auto">
          <a:xfrm>
            <a:off x="1295400" y="4419600"/>
            <a:ext cx="41910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80"/>
                </a:solidFill>
                <a:latin typeface="Arial"/>
                <a:cs typeface="Arial"/>
              </a:rPr>
              <a:t>3,8   *1000=</a:t>
            </a:r>
          </a:p>
        </p:txBody>
      </p:sp>
      <p:sp>
        <p:nvSpPr>
          <p:cNvPr id="11274" name="Line 10"/>
          <p:cNvSpPr>
            <a:spLocks noChangeShapeType="1"/>
          </p:cNvSpPr>
          <p:nvPr/>
        </p:nvSpPr>
        <p:spPr bwMode="auto">
          <a:xfrm>
            <a:off x="4724400" y="5257800"/>
            <a:ext cx="304800" cy="0"/>
          </a:xfrm>
          <a:prstGeom prst="line">
            <a:avLst/>
          </a:prstGeom>
          <a:noFill/>
          <a:ln w="38100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75" name="Line 11"/>
          <p:cNvSpPr>
            <a:spLocks noChangeShapeType="1"/>
          </p:cNvSpPr>
          <p:nvPr/>
        </p:nvSpPr>
        <p:spPr bwMode="auto">
          <a:xfrm>
            <a:off x="4191000" y="5257800"/>
            <a:ext cx="304800" cy="0"/>
          </a:xfrm>
          <a:prstGeom prst="line">
            <a:avLst/>
          </a:prstGeom>
          <a:noFill/>
          <a:ln w="38100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76" name="Line 12"/>
          <p:cNvSpPr>
            <a:spLocks noChangeShapeType="1"/>
          </p:cNvSpPr>
          <p:nvPr/>
        </p:nvSpPr>
        <p:spPr bwMode="auto">
          <a:xfrm>
            <a:off x="3733800" y="5257800"/>
            <a:ext cx="304800" cy="0"/>
          </a:xfrm>
          <a:prstGeom prst="line">
            <a:avLst/>
          </a:prstGeom>
          <a:noFill/>
          <a:ln w="38100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77" name="WordArt 13"/>
          <p:cNvSpPr>
            <a:spLocks noChangeArrowheads="1" noChangeShapeType="1" noTextEdit="1"/>
          </p:cNvSpPr>
          <p:nvPr/>
        </p:nvSpPr>
        <p:spPr bwMode="auto">
          <a:xfrm>
            <a:off x="1828800" y="5029200"/>
            <a:ext cx="762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80"/>
                </a:solidFill>
                <a:latin typeface="Arial"/>
                <a:cs typeface="Arial"/>
              </a:rPr>
              <a:t>,</a:t>
            </a:r>
          </a:p>
        </p:txBody>
      </p:sp>
      <p:sp>
        <p:nvSpPr>
          <p:cNvPr id="11278" name="WordArt 14"/>
          <p:cNvSpPr>
            <a:spLocks noChangeArrowheads="1" noChangeShapeType="1" noTextEdit="1"/>
          </p:cNvSpPr>
          <p:nvPr/>
        </p:nvSpPr>
        <p:spPr bwMode="auto">
          <a:xfrm>
            <a:off x="2514600" y="4419600"/>
            <a:ext cx="514350" cy="6762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80"/>
                </a:solidFill>
                <a:latin typeface="Arial"/>
                <a:cs typeface="Arial"/>
              </a:rPr>
              <a:t>00</a:t>
            </a:r>
          </a:p>
        </p:txBody>
      </p:sp>
      <p:sp>
        <p:nvSpPr>
          <p:cNvPr id="11279" name="WordArt 15"/>
          <p:cNvSpPr>
            <a:spLocks noChangeArrowheads="1" noChangeShapeType="1" noTextEdit="1"/>
          </p:cNvSpPr>
          <p:nvPr/>
        </p:nvSpPr>
        <p:spPr bwMode="auto">
          <a:xfrm>
            <a:off x="5638800" y="4419600"/>
            <a:ext cx="15240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80"/>
                </a:solidFill>
                <a:latin typeface="Arial"/>
                <a:cs typeface="Arial"/>
              </a:rPr>
              <a:t>3800</a:t>
            </a:r>
          </a:p>
        </p:txBody>
      </p:sp>
      <p:sp>
        <p:nvSpPr>
          <p:cNvPr id="3" name="WordArt 16"/>
          <p:cNvSpPr>
            <a:spLocks noChangeArrowheads="1" noChangeShapeType="1" noTextEdit="1"/>
          </p:cNvSpPr>
          <p:nvPr/>
        </p:nvSpPr>
        <p:spPr bwMode="auto">
          <a:xfrm>
            <a:off x="1371600" y="5638800"/>
            <a:ext cx="41910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80"/>
                </a:solidFill>
                <a:latin typeface="Arial"/>
                <a:cs typeface="Arial"/>
              </a:rPr>
              <a:t> 12,4*10=</a:t>
            </a:r>
          </a:p>
        </p:txBody>
      </p:sp>
      <p:sp>
        <p:nvSpPr>
          <p:cNvPr id="11281" name="Line 17"/>
          <p:cNvSpPr>
            <a:spLocks noChangeShapeType="1"/>
          </p:cNvSpPr>
          <p:nvPr/>
        </p:nvSpPr>
        <p:spPr bwMode="auto">
          <a:xfrm>
            <a:off x="4648200" y="6477000"/>
            <a:ext cx="304800" cy="0"/>
          </a:xfrm>
          <a:prstGeom prst="line">
            <a:avLst/>
          </a:prstGeom>
          <a:noFill/>
          <a:ln w="38100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282" name="WordArt 18"/>
          <p:cNvSpPr>
            <a:spLocks noChangeArrowheads="1" noChangeShapeType="1" noTextEdit="1"/>
          </p:cNvSpPr>
          <p:nvPr/>
        </p:nvSpPr>
        <p:spPr bwMode="auto">
          <a:xfrm>
            <a:off x="2819400" y="6248400"/>
            <a:ext cx="76200" cy="228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80"/>
                </a:solidFill>
                <a:latin typeface="Arial"/>
                <a:cs typeface="Arial"/>
              </a:rPr>
              <a:t>,</a:t>
            </a:r>
          </a:p>
        </p:txBody>
      </p:sp>
      <p:sp>
        <p:nvSpPr>
          <p:cNvPr id="11283" name="WordArt 19"/>
          <p:cNvSpPr>
            <a:spLocks noChangeArrowheads="1" noChangeShapeType="1" noTextEdit="1"/>
          </p:cNvSpPr>
          <p:nvPr/>
        </p:nvSpPr>
        <p:spPr bwMode="auto">
          <a:xfrm>
            <a:off x="5791200" y="5638800"/>
            <a:ext cx="12954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80"/>
                </a:solidFill>
                <a:latin typeface="Arial"/>
                <a:cs typeface="Arial"/>
              </a:rPr>
              <a:t>124</a:t>
            </a:r>
          </a:p>
        </p:txBody>
      </p:sp>
      <p:sp>
        <p:nvSpPr>
          <p:cNvPr id="4" name="Text Box 20"/>
          <p:cNvSpPr txBox="1">
            <a:spLocks noChangeArrowheads="1"/>
          </p:cNvSpPr>
          <p:nvPr/>
        </p:nvSpPr>
        <p:spPr bwMode="auto">
          <a:xfrm>
            <a:off x="6842125" y="6284913"/>
            <a:ext cx="12747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>
                <a:solidFill>
                  <a:schemeClr val="bg1"/>
                </a:solidFill>
              </a:rPr>
              <a:t>ашихмина</a:t>
            </a:r>
          </a:p>
        </p:txBody>
      </p:sp>
    </p:spTree>
    <p:extLst>
      <p:ext uri="{BB962C8B-B14F-4D97-AF65-F5344CB8AC3E}">
        <p14:creationId xmlns:p14="http://schemas.microsoft.com/office/powerpoint/2010/main" val="418996056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01711E-7 C 0.00521 0.0208 0.00243 0.01965 0.01788 0.02658 C 0.02673 0.02566 0.03593 0.02681 0.04444 0.02358 C 0.04705 0.02265 0.04635 0.01479 0.04896 0.01479 C 0.05121 0.01479 0.04948 0.0215 0.05121 0.02358 C 0.05503 0.02866 0.06458 0.03537 0.06458 0.03537 C 0.07899 0.03282 0.0934 0.03028 0.0934 0.00578 " pathEditMode="relative" ptsTypes="ffffffA">
                                      <p:cBhvr>
                                        <p:cTn id="17" dur="5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5" dur="5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30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3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30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9000"/>
                            </p:stCondLst>
                            <p:childTnLst>
                              <p:par>
                                <p:cTn id="4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30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22000"/>
                            </p:stCondLst>
                            <p:childTnLst>
                              <p:par>
                                <p:cTn id="46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33148E-6 C 0.00365 0.01433 0.00712 0.02473 0.01771 0.02959 C 0.02743 0.02866 0.03733 0.02982 0.0467 0.02658 C 0.05191 0.02473 0.05469 0.00185 0.05556 -0.00301 C 0.05625 0.00485 0.05434 0.0141 0.05781 0.02057 C 0.06059 0.02566 0.07118 0.02658 0.07118 0.02658 C 0.07865 0.02566 0.08663 0.02774 0.0934 0.02358 C 0.09618 0.02196 0.09253 0.01179 0.09549 0.01179 C 0.10087 0.01179 0.10885 0.02358 0.10885 0.02358 C 0.12309 0.01734 0.12847 0.0245 0.13993 0.00878 C 0.14063 0.00485 0.14219 -0.00301 0.14219 -0.00301 " pathEditMode="relative" ptsTypes="ffffffffffA">
                                      <p:cBhvr>
                                        <p:cTn id="47" dur="50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27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30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30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300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30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0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30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33000"/>
                            </p:stCondLst>
                            <p:childTnLst>
                              <p:par>
                                <p:cTn id="61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2" dur="30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8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5" dur="20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36000"/>
                            </p:stCondLst>
                            <p:childTnLst>
                              <p:par>
                                <p:cTn id="6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41000"/>
                            </p:stCondLst>
                            <p:childTnLst>
                              <p:par>
                                <p:cTn id="74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50254E-6 C 0.00538 0.0111 0.00851 0.03699 0.01545 0.04438 C 0.01736 0.04646 0.01996 0.04646 0.02222 0.04739 C 0.04219 0.04646 0.06232 0.04785 0.08212 0.04438 C 0.09392 0.0423 0.09323 0.01387 0.09323 0.003 " pathEditMode="relative" ptsTypes="ffffA">
                                      <p:cBhvr>
                                        <p:cTn id="75" dur="50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460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3000" fill="hold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000" fill="hold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3000"/>
                                        <p:tgtEl>
                                          <p:spTgt spid="11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49000"/>
                            </p:stCondLst>
                            <p:childTnLst>
                              <p:par>
                                <p:cTn id="83" presetID="8" presetClass="exit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84" dur="5000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 animBg="1"/>
      <p:bldP spid="11270" grpId="0" animBg="1"/>
      <p:bldP spid="11271" grpId="0" animBg="1"/>
      <p:bldP spid="11271" grpId="1" animBg="1"/>
      <p:bldP spid="11272" grpId="0" animBg="1"/>
      <p:bldP spid="11274" grpId="0" animBg="1"/>
      <p:bldP spid="11275" grpId="0" animBg="1"/>
      <p:bldP spid="11276" grpId="0" animBg="1"/>
      <p:bldP spid="11277" grpId="0" animBg="1"/>
      <p:bldP spid="11277" grpId="1" animBg="1"/>
      <p:bldP spid="11278" grpId="0" animBg="1"/>
      <p:bldP spid="11278" grpId="1" animBg="1"/>
      <p:bldP spid="11279" grpId="0" animBg="1"/>
      <p:bldP spid="11281" grpId="0" animBg="1"/>
      <p:bldP spid="11282" grpId="0" animBg="1"/>
      <p:bldP spid="11282" grpId="1" animBg="1"/>
      <p:bldP spid="1128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4"/>
          <p:cNvSpPr txBox="1">
            <a:spLocks noChangeArrowheads="1"/>
          </p:cNvSpPr>
          <p:nvPr/>
        </p:nvSpPr>
        <p:spPr bwMode="auto">
          <a:xfrm>
            <a:off x="1941173" y="302192"/>
            <a:ext cx="511333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800" b="1" dirty="0"/>
              <a:t>Вычисли устно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2339975" y="1366838"/>
            <a:ext cx="2952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>
                <a:solidFill>
                  <a:schemeClr val="accent6">
                    <a:lumMod val="75000"/>
                  </a:schemeClr>
                </a:solidFill>
              </a:rPr>
              <a:t>12,78 </a:t>
            </a:r>
            <a:r>
              <a:rPr lang="en-US" sz="2800" b="1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·</a:t>
            </a:r>
            <a:r>
              <a:rPr lang="ru-RU" sz="2800" b="1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 10 =</a:t>
            </a:r>
            <a:endParaRPr lang="en-US" sz="2800" b="1">
              <a:solidFill>
                <a:schemeClr val="accent6">
                  <a:lumMod val="75000"/>
                </a:schemeClr>
              </a:solidFill>
              <a:cs typeface="Arial" charset="0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2339975" y="2198688"/>
            <a:ext cx="2952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>
                <a:solidFill>
                  <a:schemeClr val="accent6">
                    <a:lumMod val="75000"/>
                  </a:schemeClr>
                </a:solidFill>
              </a:rPr>
              <a:t>14,52 </a:t>
            </a:r>
            <a:r>
              <a:rPr lang="en-US" sz="2800" b="1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·</a:t>
            </a:r>
            <a:r>
              <a:rPr lang="ru-RU" sz="2800" b="1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 100 =</a:t>
            </a:r>
            <a:endParaRPr lang="en-US" sz="2800" b="1">
              <a:solidFill>
                <a:schemeClr val="accent6">
                  <a:lumMod val="75000"/>
                </a:schemeClr>
              </a:solidFill>
              <a:cs typeface="Arial" charset="0"/>
            </a:endParaRP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2339975" y="3030538"/>
            <a:ext cx="2952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>
                <a:solidFill>
                  <a:schemeClr val="accent6">
                    <a:lumMod val="75000"/>
                  </a:schemeClr>
                </a:solidFill>
              </a:rPr>
              <a:t>2,5 </a:t>
            </a:r>
            <a:r>
              <a:rPr lang="en-US" sz="2800" b="1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·</a:t>
            </a:r>
            <a:r>
              <a:rPr lang="ru-RU" sz="2800" b="1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 100 =</a:t>
            </a:r>
            <a:endParaRPr lang="en-US" sz="2800" b="1">
              <a:solidFill>
                <a:schemeClr val="accent6">
                  <a:lumMod val="75000"/>
                </a:schemeClr>
              </a:solidFill>
              <a:cs typeface="Arial" charset="0"/>
            </a:endParaRP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2339975" y="3863975"/>
            <a:ext cx="2952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>
                <a:solidFill>
                  <a:schemeClr val="accent6">
                    <a:lumMod val="75000"/>
                  </a:schemeClr>
                </a:solidFill>
              </a:rPr>
              <a:t>9,745 </a:t>
            </a:r>
            <a:r>
              <a:rPr lang="en-US" sz="2800" b="1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·</a:t>
            </a:r>
            <a:r>
              <a:rPr lang="ru-RU" sz="2800" b="1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 100 =</a:t>
            </a:r>
            <a:endParaRPr lang="en-US" sz="2800" b="1">
              <a:solidFill>
                <a:schemeClr val="accent6">
                  <a:lumMod val="75000"/>
                </a:schemeClr>
              </a:solidFill>
              <a:cs typeface="Arial" charset="0"/>
            </a:endParaRPr>
          </a:p>
        </p:txBody>
      </p:sp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2339975" y="4695825"/>
            <a:ext cx="2952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</a:rPr>
              <a:t>0,0021 </a:t>
            </a: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·</a:t>
            </a: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 1000 =</a:t>
            </a:r>
            <a:endParaRPr lang="en-US" sz="2800" b="1" dirty="0">
              <a:solidFill>
                <a:schemeClr val="accent6">
                  <a:lumMod val="75000"/>
                </a:schemeClr>
              </a:solidFill>
              <a:cs typeface="Arial" charset="0"/>
            </a:endParaRP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2339975" y="5529263"/>
            <a:ext cx="2952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>
                <a:solidFill>
                  <a:schemeClr val="accent6">
                    <a:lumMod val="75000"/>
                  </a:schemeClr>
                </a:solidFill>
              </a:rPr>
              <a:t>0,74 </a:t>
            </a:r>
            <a:r>
              <a:rPr lang="en-US" sz="2800" b="1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·</a:t>
            </a:r>
            <a:r>
              <a:rPr lang="ru-RU" sz="2800" b="1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 1000 =</a:t>
            </a:r>
            <a:endParaRPr lang="en-US" sz="2800" b="1">
              <a:solidFill>
                <a:schemeClr val="accent6">
                  <a:lumMod val="75000"/>
                </a:schemeClr>
              </a:solidFill>
              <a:cs typeface="Arial" charset="0"/>
            </a:endParaRPr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1692275" y="1366838"/>
            <a:ext cx="720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1)</a:t>
            </a: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1692275" y="3036888"/>
            <a:ext cx="720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3)</a:t>
            </a:r>
          </a:p>
        </p:txBody>
      </p:sp>
      <p:sp>
        <p:nvSpPr>
          <p:cNvPr id="5133" name="Text Box 13"/>
          <p:cNvSpPr txBox="1">
            <a:spLocks noChangeArrowheads="1"/>
          </p:cNvSpPr>
          <p:nvPr/>
        </p:nvSpPr>
        <p:spPr bwMode="auto">
          <a:xfrm>
            <a:off x="1692275" y="3871913"/>
            <a:ext cx="720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4)</a:t>
            </a:r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1692275" y="4706938"/>
            <a:ext cx="720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5)</a:t>
            </a:r>
          </a:p>
        </p:txBody>
      </p:sp>
      <p:sp>
        <p:nvSpPr>
          <p:cNvPr id="5136" name="Text Box 16"/>
          <p:cNvSpPr txBox="1">
            <a:spLocks noChangeArrowheads="1"/>
          </p:cNvSpPr>
          <p:nvPr/>
        </p:nvSpPr>
        <p:spPr bwMode="auto">
          <a:xfrm>
            <a:off x="1692275" y="5543550"/>
            <a:ext cx="720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6)</a:t>
            </a:r>
          </a:p>
        </p:txBody>
      </p:sp>
      <p:sp>
        <p:nvSpPr>
          <p:cNvPr id="5137" name="Text Box 17"/>
          <p:cNvSpPr txBox="1">
            <a:spLocks noChangeArrowheads="1"/>
          </p:cNvSpPr>
          <p:nvPr/>
        </p:nvSpPr>
        <p:spPr bwMode="auto">
          <a:xfrm>
            <a:off x="1692275" y="2201863"/>
            <a:ext cx="720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2)</a:t>
            </a:r>
          </a:p>
        </p:txBody>
      </p:sp>
      <p:sp>
        <p:nvSpPr>
          <p:cNvPr id="5138" name="AutoShape 18"/>
          <p:cNvSpPr>
            <a:spLocks noChangeArrowheads="1"/>
          </p:cNvSpPr>
          <p:nvPr/>
        </p:nvSpPr>
        <p:spPr bwMode="auto">
          <a:xfrm>
            <a:off x="5122863" y="1341438"/>
            <a:ext cx="1754187" cy="56515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/>
              <a:t>127,8</a:t>
            </a:r>
          </a:p>
        </p:txBody>
      </p:sp>
      <p:sp>
        <p:nvSpPr>
          <p:cNvPr id="5139" name="AutoShape 19"/>
          <p:cNvSpPr>
            <a:spLocks noChangeArrowheads="1"/>
          </p:cNvSpPr>
          <p:nvPr/>
        </p:nvSpPr>
        <p:spPr bwMode="auto">
          <a:xfrm>
            <a:off x="5122863" y="2166938"/>
            <a:ext cx="1754187" cy="56515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/>
              <a:t>1452</a:t>
            </a:r>
          </a:p>
        </p:txBody>
      </p:sp>
      <p:sp>
        <p:nvSpPr>
          <p:cNvPr id="5140" name="AutoShape 20"/>
          <p:cNvSpPr>
            <a:spLocks noChangeArrowheads="1"/>
          </p:cNvSpPr>
          <p:nvPr/>
        </p:nvSpPr>
        <p:spPr bwMode="auto">
          <a:xfrm>
            <a:off x="5122863" y="2992438"/>
            <a:ext cx="1754187" cy="56515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/>
              <a:t>250</a:t>
            </a:r>
          </a:p>
        </p:txBody>
      </p:sp>
      <p:sp>
        <p:nvSpPr>
          <p:cNvPr id="5141" name="AutoShape 21"/>
          <p:cNvSpPr>
            <a:spLocks noChangeArrowheads="1"/>
          </p:cNvSpPr>
          <p:nvPr/>
        </p:nvSpPr>
        <p:spPr bwMode="auto">
          <a:xfrm>
            <a:off x="5122863" y="3819525"/>
            <a:ext cx="1754187" cy="56515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/>
              <a:t>974,5</a:t>
            </a:r>
          </a:p>
        </p:txBody>
      </p:sp>
      <p:sp>
        <p:nvSpPr>
          <p:cNvPr id="5142" name="AutoShape 22"/>
          <p:cNvSpPr>
            <a:spLocks noChangeArrowheads="1"/>
          </p:cNvSpPr>
          <p:nvPr/>
        </p:nvSpPr>
        <p:spPr bwMode="auto">
          <a:xfrm>
            <a:off x="5122863" y="4645025"/>
            <a:ext cx="1754187" cy="579438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/>
              <a:t>2,1</a:t>
            </a:r>
          </a:p>
        </p:txBody>
      </p:sp>
      <p:sp>
        <p:nvSpPr>
          <p:cNvPr id="5143" name="AutoShape 23"/>
          <p:cNvSpPr>
            <a:spLocks noChangeArrowheads="1"/>
          </p:cNvSpPr>
          <p:nvPr/>
        </p:nvSpPr>
        <p:spPr bwMode="auto">
          <a:xfrm>
            <a:off x="5122863" y="5472113"/>
            <a:ext cx="1754187" cy="579437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/>
              <a:t>740</a:t>
            </a:r>
          </a:p>
        </p:txBody>
      </p:sp>
    </p:spTree>
    <p:extLst>
      <p:ext uri="{BB962C8B-B14F-4D97-AF65-F5344CB8AC3E}">
        <p14:creationId xmlns:p14="http://schemas.microsoft.com/office/powerpoint/2010/main" val="394192292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5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/>
      <p:bldP spid="5126" grpId="0"/>
      <p:bldP spid="5127" grpId="0"/>
      <p:bldP spid="5128" grpId="0"/>
      <p:bldP spid="5129" grpId="0"/>
      <p:bldP spid="5130" grpId="0"/>
      <p:bldP spid="5131" grpId="0"/>
      <p:bldP spid="5132" grpId="0"/>
      <p:bldP spid="5133" grpId="0"/>
      <p:bldP spid="5134" grpId="0"/>
      <p:bldP spid="5136" grpId="0"/>
      <p:bldP spid="5137" grpId="0"/>
      <p:bldP spid="5138" grpId="0" animBg="1"/>
      <p:bldP spid="5139" grpId="0" animBg="1"/>
      <p:bldP spid="5140" grpId="0" animBg="1"/>
      <p:bldP spid="5141" grpId="0" animBg="1"/>
      <p:bldP spid="5142" grpId="0" animBg="1"/>
      <p:bldP spid="514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501650" y="428625"/>
            <a:ext cx="86423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800" b="1" dirty="0"/>
              <a:t>Математический</a:t>
            </a:r>
            <a:r>
              <a:rPr lang="ru-RU" dirty="0"/>
              <a:t> </a:t>
            </a:r>
            <a:r>
              <a:rPr lang="ru-RU" sz="2800" b="1" dirty="0"/>
              <a:t>диктант с самопроверкой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2339975" y="1366838"/>
            <a:ext cx="2952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>
                <a:solidFill>
                  <a:schemeClr val="accent6">
                    <a:lumMod val="75000"/>
                  </a:schemeClr>
                </a:solidFill>
              </a:rPr>
              <a:t>0,052 </a:t>
            </a:r>
            <a:r>
              <a:rPr lang="en-US" sz="2800" b="1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·</a:t>
            </a:r>
            <a:r>
              <a:rPr lang="ru-RU" sz="2800" b="1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 100 =</a:t>
            </a:r>
            <a:endParaRPr lang="en-US" sz="2800" b="1">
              <a:solidFill>
                <a:schemeClr val="accent6">
                  <a:lumMod val="75000"/>
                </a:schemeClr>
              </a:solidFill>
              <a:cs typeface="Arial" charset="0"/>
            </a:endParaRP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2339975" y="2198688"/>
            <a:ext cx="2952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>
                <a:solidFill>
                  <a:schemeClr val="accent6">
                    <a:lumMod val="75000"/>
                  </a:schemeClr>
                </a:solidFill>
              </a:rPr>
              <a:t>843,5 </a:t>
            </a:r>
            <a:r>
              <a:rPr lang="en-US" sz="2800" b="1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·</a:t>
            </a:r>
            <a:r>
              <a:rPr lang="ru-RU" sz="2800" b="1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 10 =</a:t>
            </a:r>
            <a:endParaRPr lang="en-US" sz="2800" b="1">
              <a:solidFill>
                <a:schemeClr val="accent6">
                  <a:lumMod val="75000"/>
                </a:schemeClr>
              </a:solidFill>
              <a:cs typeface="Arial" charset="0"/>
            </a:endParaRP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2339975" y="3030538"/>
            <a:ext cx="2952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>
                <a:solidFill>
                  <a:schemeClr val="accent6">
                    <a:lumMod val="75000"/>
                  </a:schemeClr>
                </a:solidFill>
              </a:rPr>
              <a:t>3,08 </a:t>
            </a:r>
            <a:r>
              <a:rPr lang="en-US" sz="2800" b="1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·</a:t>
            </a:r>
            <a:r>
              <a:rPr lang="ru-RU" sz="2800" b="1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 100 =</a:t>
            </a:r>
            <a:endParaRPr lang="en-US" sz="2800" b="1">
              <a:solidFill>
                <a:schemeClr val="accent6">
                  <a:lumMod val="75000"/>
                </a:schemeClr>
              </a:solidFill>
              <a:cs typeface="Arial" charset="0"/>
            </a:endParaRP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2339975" y="3863975"/>
            <a:ext cx="2952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>
                <a:solidFill>
                  <a:schemeClr val="accent6">
                    <a:lumMod val="75000"/>
                  </a:schemeClr>
                </a:solidFill>
              </a:rPr>
              <a:t>0,0084 </a:t>
            </a:r>
            <a:r>
              <a:rPr lang="en-US" sz="2800" b="1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·</a:t>
            </a:r>
            <a:r>
              <a:rPr lang="ru-RU" sz="2800" b="1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 100 =</a:t>
            </a:r>
            <a:endParaRPr lang="en-US" sz="2800" b="1">
              <a:solidFill>
                <a:schemeClr val="accent6">
                  <a:lumMod val="75000"/>
                </a:schemeClr>
              </a:solidFill>
              <a:cs typeface="Arial" charset="0"/>
            </a:endParaRP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2339975" y="4695825"/>
            <a:ext cx="2952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>
                <a:solidFill>
                  <a:schemeClr val="accent6">
                    <a:lumMod val="75000"/>
                  </a:schemeClr>
                </a:solidFill>
              </a:rPr>
              <a:t>45,006 </a:t>
            </a:r>
            <a:r>
              <a:rPr lang="en-US" sz="2800" b="1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·</a:t>
            </a:r>
            <a:r>
              <a:rPr lang="ru-RU" sz="2800" b="1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 1000 =</a:t>
            </a:r>
            <a:endParaRPr lang="en-US" sz="2800" b="1">
              <a:solidFill>
                <a:schemeClr val="accent6">
                  <a:lumMod val="75000"/>
                </a:schemeClr>
              </a:solidFill>
              <a:cs typeface="Arial" charset="0"/>
            </a:endParaRP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2339975" y="5529263"/>
            <a:ext cx="2952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>
                <a:solidFill>
                  <a:schemeClr val="accent6">
                    <a:lumMod val="75000"/>
                  </a:schemeClr>
                </a:solidFill>
              </a:rPr>
              <a:t>203,1</a:t>
            </a:r>
            <a:r>
              <a:rPr lang="en-US" sz="2800" b="1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·</a:t>
            </a:r>
            <a:r>
              <a:rPr lang="ru-RU" sz="2800" b="1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 1000 =</a:t>
            </a:r>
            <a:endParaRPr lang="en-US" sz="2800" b="1">
              <a:solidFill>
                <a:schemeClr val="accent6">
                  <a:lumMod val="75000"/>
                </a:schemeClr>
              </a:solidFill>
              <a:cs typeface="Arial" charset="0"/>
            </a:endParaRP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1692275" y="1366838"/>
            <a:ext cx="720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1)</a:t>
            </a:r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1692275" y="3036888"/>
            <a:ext cx="720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3)</a:t>
            </a: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1692275" y="3871913"/>
            <a:ext cx="720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4)</a:t>
            </a:r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1692275" y="4706938"/>
            <a:ext cx="720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5)</a:t>
            </a:r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1692275" y="5543550"/>
            <a:ext cx="720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6)</a:t>
            </a:r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1692275" y="2201863"/>
            <a:ext cx="720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2)</a:t>
            </a:r>
          </a:p>
        </p:txBody>
      </p:sp>
      <p:sp>
        <p:nvSpPr>
          <p:cNvPr id="7183" name="AutoShape 15"/>
          <p:cNvSpPr>
            <a:spLocks noChangeArrowheads="1"/>
          </p:cNvSpPr>
          <p:nvPr/>
        </p:nvSpPr>
        <p:spPr bwMode="auto">
          <a:xfrm>
            <a:off x="5122863" y="1341438"/>
            <a:ext cx="1754187" cy="56515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/>
              <a:t>5,2</a:t>
            </a:r>
          </a:p>
        </p:txBody>
      </p:sp>
      <p:sp>
        <p:nvSpPr>
          <p:cNvPr id="7184" name="AutoShape 16"/>
          <p:cNvSpPr>
            <a:spLocks noChangeArrowheads="1"/>
          </p:cNvSpPr>
          <p:nvPr/>
        </p:nvSpPr>
        <p:spPr bwMode="auto">
          <a:xfrm>
            <a:off x="5122863" y="2166938"/>
            <a:ext cx="1754187" cy="56515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/>
              <a:t>8435</a:t>
            </a:r>
          </a:p>
        </p:txBody>
      </p:sp>
      <p:sp>
        <p:nvSpPr>
          <p:cNvPr id="7185" name="AutoShape 17"/>
          <p:cNvSpPr>
            <a:spLocks noChangeArrowheads="1"/>
          </p:cNvSpPr>
          <p:nvPr/>
        </p:nvSpPr>
        <p:spPr bwMode="auto">
          <a:xfrm>
            <a:off x="5122863" y="2992438"/>
            <a:ext cx="1754187" cy="56515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/>
              <a:t>308</a:t>
            </a:r>
          </a:p>
        </p:txBody>
      </p:sp>
      <p:sp>
        <p:nvSpPr>
          <p:cNvPr id="7186" name="AutoShape 18"/>
          <p:cNvSpPr>
            <a:spLocks noChangeArrowheads="1"/>
          </p:cNvSpPr>
          <p:nvPr/>
        </p:nvSpPr>
        <p:spPr bwMode="auto">
          <a:xfrm>
            <a:off x="5122863" y="3819525"/>
            <a:ext cx="1754187" cy="56515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/>
              <a:t>0,84</a:t>
            </a:r>
          </a:p>
        </p:txBody>
      </p:sp>
      <p:sp>
        <p:nvSpPr>
          <p:cNvPr id="7187" name="AutoShape 19"/>
          <p:cNvSpPr>
            <a:spLocks noChangeArrowheads="1"/>
          </p:cNvSpPr>
          <p:nvPr/>
        </p:nvSpPr>
        <p:spPr bwMode="auto">
          <a:xfrm>
            <a:off x="5122863" y="4645025"/>
            <a:ext cx="1754187" cy="56515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/>
              <a:t>45 006</a:t>
            </a:r>
          </a:p>
        </p:txBody>
      </p:sp>
      <p:sp>
        <p:nvSpPr>
          <p:cNvPr id="7188" name="AutoShape 20"/>
          <p:cNvSpPr>
            <a:spLocks noChangeArrowheads="1"/>
          </p:cNvSpPr>
          <p:nvPr/>
        </p:nvSpPr>
        <p:spPr bwMode="auto">
          <a:xfrm>
            <a:off x="5122863" y="5472113"/>
            <a:ext cx="2017712" cy="579437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/>
              <a:t>203 100</a:t>
            </a:r>
          </a:p>
        </p:txBody>
      </p:sp>
    </p:spTree>
    <p:extLst>
      <p:ext uri="{BB962C8B-B14F-4D97-AF65-F5344CB8AC3E}">
        <p14:creationId xmlns:p14="http://schemas.microsoft.com/office/powerpoint/2010/main" val="348098484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10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10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10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10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1000"/>
                                        <p:tgtEl>
                                          <p:spTgt spid="7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  <p:bldP spid="7172" grpId="0"/>
      <p:bldP spid="7173" grpId="0"/>
      <p:bldP spid="7174" grpId="0"/>
      <p:bldP spid="7175" grpId="0"/>
      <p:bldP spid="7176" grpId="0"/>
      <p:bldP spid="7177" grpId="0"/>
      <p:bldP spid="7178" grpId="0"/>
      <p:bldP spid="7179" grpId="0"/>
      <p:bldP spid="7180" grpId="0"/>
      <p:bldP spid="7181" grpId="0"/>
      <p:bldP spid="7182" grpId="0"/>
      <p:bldP spid="7183" grpId="0" animBg="1"/>
      <p:bldP spid="7184" grpId="0" animBg="1"/>
      <p:bldP spid="7185" grpId="0" animBg="1"/>
      <p:bldP spid="7186" grpId="0" animBg="1"/>
      <p:bldP spid="7187" grpId="0" animBg="1"/>
      <p:bldP spid="718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Line 2"/>
          <p:cNvSpPr>
            <a:spLocks noChangeShapeType="1"/>
          </p:cNvSpPr>
          <p:nvPr/>
        </p:nvSpPr>
        <p:spPr bwMode="auto">
          <a:xfrm>
            <a:off x="3062288" y="1806575"/>
            <a:ext cx="360362" cy="360363"/>
          </a:xfrm>
          <a:prstGeom prst="line">
            <a:avLst/>
          </a:prstGeom>
          <a:noFill/>
          <a:ln w="38100">
            <a:solidFill>
              <a:srgbClr val="FFFFCC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ru-RU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267" name="Line 3"/>
          <p:cNvSpPr>
            <a:spLocks noChangeShapeType="1"/>
          </p:cNvSpPr>
          <p:nvPr/>
        </p:nvSpPr>
        <p:spPr bwMode="auto">
          <a:xfrm>
            <a:off x="3638550" y="1806575"/>
            <a:ext cx="360363" cy="360363"/>
          </a:xfrm>
          <a:prstGeom prst="line">
            <a:avLst/>
          </a:prstGeom>
          <a:noFill/>
          <a:ln w="38100">
            <a:solidFill>
              <a:srgbClr val="FFFFCC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ru-RU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268" name="Line 4"/>
          <p:cNvSpPr>
            <a:spLocks noChangeShapeType="1"/>
          </p:cNvSpPr>
          <p:nvPr/>
        </p:nvSpPr>
        <p:spPr bwMode="auto">
          <a:xfrm>
            <a:off x="4214813" y="1806575"/>
            <a:ext cx="360362" cy="360363"/>
          </a:xfrm>
          <a:prstGeom prst="line">
            <a:avLst/>
          </a:prstGeom>
          <a:noFill/>
          <a:ln w="38100">
            <a:solidFill>
              <a:srgbClr val="FFFFCC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ru-RU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269" name="Line 5"/>
          <p:cNvSpPr>
            <a:spLocks noChangeShapeType="1"/>
          </p:cNvSpPr>
          <p:nvPr/>
        </p:nvSpPr>
        <p:spPr bwMode="auto">
          <a:xfrm>
            <a:off x="4791075" y="1806575"/>
            <a:ext cx="360363" cy="360363"/>
          </a:xfrm>
          <a:prstGeom prst="line">
            <a:avLst/>
          </a:prstGeom>
          <a:noFill/>
          <a:ln w="38100">
            <a:solidFill>
              <a:srgbClr val="FFFFCC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ru-RU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3208338" y="2095500"/>
            <a:ext cx="2592387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4800" b="1">
                <a:solidFill>
                  <a:schemeClr val="accent6">
                    <a:lumMod val="75000"/>
                  </a:schemeClr>
                </a:solidFill>
              </a:rPr>
              <a:t>5 6 ,7 8</a:t>
            </a: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2776538" y="982663"/>
            <a:ext cx="2592387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4800" b="1">
                <a:solidFill>
                  <a:schemeClr val="accent6">
                    <a:lumMod val="75000"/>
                  </a:schemeClr>
                </a:solidFill>
              </a:rPr>
              <a:t>5 6 7, 8</a:t>
            </a: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2074863" y="4383088"/>
            <a:ext cx="360045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4800" b="1" dirty="0">
                <a:solidFill>
                  <a:schemeClr val="accent6">
                    <a:lumMod val="75000"/>
                  </a:schemeClr>
                </a:solidFill>
              </a:rPr>
              <a:t>567</a:t>
            </a:r>
            <a:r>
              <a:rPr lang="ru-RU" sz="4800" b="1" dirty="0">
                <a:solidFill>
                  <a:schemeClr val="accent6">
                    <a:lumMod val="75000"/>
                  </a:schemeClr>
                </a:solidFill>
              </a:rPr>
              <a:t>,</a:t>
            </a:r>
            <a:r>
              <a:rPr lang="en-US" sz="4800" b="1" dirty="0">
                <a:solidFill>
                  <a:schemeClr val="accent6">
                    <a:lumMod val="75000"/>
                  </a:schemeClr>
                </a:solidFill>
              </a:rPr>
              <a:t>8</a:t>
            </a:r>
            <a:r>
              <a:rPr lang="ru-RU" sz="48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4800" b="1" dirty="0">
                <a:solidFill>
                  <a:srgbClr val="C00000"/>
                </a:solidFill>
                <a:cs typeface="Arial" charset="0"/>
              </a:rPr>
              <a:t>: 10 </a:t>
            </a:r>
            <a:r>
              <a:rPr lang="ru-RU" sz="4800" b="1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=</a:t>
            </a:r>
            <a:endParaRPr lang="en-US" sz="4800" b="1" dirty="0">
              <a:solidFill>
                <a:schemeClr val="accent6">
                  <a:lumMod val="75000"/>
                </a:schemeClr>
              </a:solidFill>
              <a:cs typeface="Arial" charset="0"/>
            </a:endParaRPr>
          </a:p>
        </p:txBody>
      </p:sp>
      <p:sp>
        <p:nvSpPr>
          <p:cNvPr id="11273" name="Freeform 9"/>
          <p:cNvSpPr>
            <a:spLocks/>
          </p:cNvSpPr>
          <p:nvPr/>
        </p:nvSpPr>
        <p:spPr bwMode="auto">
          <a:xfrm>
            <a:off x="2794000" y="5030788"/>
            <a:ext cx="360363" cy="714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6" y="45"/>
              </a:cxn>
              <a:cxn ang="0">
                <a:pos x="136" y="91"/>
              </a:cxn>
              <a:cxn ang="0">
                <a:pos x="227" y="45"/>
              </a:cxn>
              <a:cxn ang="0">
                <a:pos x="273" y="0"/>
              </a:cxn>
            </a:cxnLst>
            <a:rect l="0" t="0" r="r" b="b"/>
            <a:pathLst>
              <a:path w="273" h="91">
                <a:moveTo>
                  <a:pt x="0" y="0"/>
                </a:moveTo>
                <a:cubicBezTo>
                  <a:pt x="11" y="15"/>
                  <a:pt x="23" y="30"/>
                  <a:pt x="46" y="45"/>
                </a:cubicBezTo>
                <a:cubicBezTo>
                  <a:pt x="69" y="60"/>
                  <a:pt x="106" y="91"/>
                  <a:pt x="136" y="91"/>
                </a:cubicBezTo>
                <a:cubicBezTo>
                  <a:pt x="166" y="91"/>
                  <a:pt x="204" y="60"/>
                  <a:pt x="227" y="45"/>
                </a:cubicBezTo>
                <a:cubicBezTo>
                  <a:pt x="250" y="30"/>
                  <a:pt x="258" y="7"/>
                  <a:pt x="273" y="0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 type="triangl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ru-RU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5530850" y="4351338"/>
            <a:ext cx="1712913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4800" b="1">
                <a:solidFill>
                  <a:schemeClr val="accent6">
                    <a:lumMod val="75000"/>
                  </a:schemeClr>
                </a:solidFill>
              </a:rPr>
              <a:t>56</a:t>
            </a:r>
            <a:r>
              <a:rPr lang="ru-RU" sz="4800" b="1">
                <a:solidFill>
                  <a:schemeClr val="accent6">
                    <a:lumMod val="75000"/>
                  </a:schemeClr>
                </a:solidFill>
              </a:rPr>
              <a:t>,</a:t>
            </a:r>
            <a:r>
              <a:rPr lang="en-US" sz="4800" b="1">
                <a:solidFill>
                  <a:schemeClr val="accent6">
                    <a:lumMod val="75000"/>
                  </a:schemeClr>
                </a:solidFill>
              </a:rPr>
              <a:t>78</a:t>
            </a: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1714500" y="5429250"/>
            <a:ext cx="381635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4800" b="1" dirty="0">
                <a:solidFill>
                  <a:schemeClr val="accent6">
                    <a:lumMod val="75000"/>
                  </a:schemeClr>
                </a:solidFill>
              </a:rPr>
              <a:t>567</a:t>
            </a:r>
            <a:r>
              <a:rPr lang="ru-RU" sz="4800" b="1" dirty="0">
                <a:solidFill>
                  <a:schemeClr val="accent6">
                    <a:lumMod val="75000"/>
                  </a:schemeClr>
                </a:solidFill>
              </a:rPr>
              <a:t>,</a:t>
            </a:r>
            <a:r>
              <a:rPr lang="en-US" sz="4800" b="1" dirty="0">
                <a:solidFill>
                  <a:schemeClr val="accent6">
                    <a:lumMod val="75000"/>
                  </a:schemeClr>
                </a:solidFill>
              </a:rPr>
              <a:t>8</a:t>
            </a:r>
            <a:r>
              <a:rPr lang="ru-RU" sz="48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4800" b="1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: </a:t>
            </a:r>
            <a:r>
              <a:rPr lang="ru-RU" sz="4800" b="1" dirty="0">
                <a:solidFill>
                  <a:srgbClr val="C00000"/>
                </a:solidFill>
                <a:cs typeface="Arial" charset="0"/>
              </a:rPr>
              <a:t>100</a:t>
            </a:r>
            <a:r>
              <a:rPr lang="ru-RU" sz="4800" b="1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 =</a:t>
            </a:r>
            <a:endParaRPr lang="en-US" sz="4800" b="1" dirty="0">
              <a:solidFill>
                <a:schemeClr val="accent6">
                  <a:lumMod val="75000"/>
                </a:schemeClr>
              </a:solidFill>
              <a:cs typeface="Arial" charset="0"/>
            </a:endParaRPr>
          </a:p>
        </p:txBody>
      </p:sp>
      <p:sp>
        <p:nvSpPr>
          <p:cNvPr id="11276" name="Rectangle 12"/>
          <p:cNvSpPr>
            <a:spLocks noChangeArrowheads="1"/>
          </p:cNvSpPr>
          <p:nvPr/>
        </p:nvSpPr>
        <p:spPr bwMode="auto">
          <a:xfrm>
            <a:off x="5602288" y="5430838"/>
            <a:ext cx="1712912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4800" b="1">
                <a:solidFill>
                  <a:schemeClr val="accent6">
                    <a:lumMod val="75000"/>
                  </a:schemeClr>
                </a:solidFill>
              </a:rPr>
              <a:t>5</a:t>
            </a:r>
            <a:r>
              <a:rPr lang="ru-RU" sz="4800" b="1">
                <a:solidFill>
                  <a:schemeClr val="accent6">
                    <a:lumMod val="75000"/>
                  </a:schemeClr>
                </a:solidFill>
              </a:rPr>
              <a:t>,</a:t>
            </a:r>
            <a:r>
              <a:rPr lang="en-US" sz="4800" b="1">
                <a:solidFill>
                  <a:schemeClr val="accent6">
                    <a:lumMod val="75000"/>
                  </a:schemeClr>
                </a:solidFill>
              </a:rPr>
              <a:t>678</a:t>
            </a:r>
          </a:p>
        </p:txBody>
      </p:sp>
      <p:sp>
        <p:nvSpPr>
          <p:cNvPr id="11277" name="Freeform 13"/>
          <p:cNvSpPr>
            <a:spLocks/>
          </p:cNvSpPr>
          <p:nvPr/>
        </p:nvSpPr>
        <p:spPr bwMode="auto">
          <a:xfrm>
            <a:off x="2433638" y="6151563"/>
            <a:ext cx="360362" cy="714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6" y="45"/>
              </a:cxn>
              <a:cxn ang="0">
                <a:pos x="136" y="91"/>
              </a:cxn>
              <a:cxn ang="0">
                <a:pos x="227" y="45"/>
              </a:cxn>
              <a:cxn ang="0">
                <a:pos x="273" y="0"/>
              </a:cxn>
            </a:cxnLst>
            <a:rect l="0" t="0" r="r" b="b"/>
            <a:pathLst>
              <a:path w="273" h="91">
                <a:moveTo>
                  <a:pt x="0" y="0"/>
                </a:moveTo>
                <a:cubicBezTo>
                  <a:pt x="11" y="15"/>
                  <a:pt x="23" y="30"/>
                  <a:pt x="46" y="45"/>
                </a:cubicBezTo>
                <a:cubicBezTo>
                  <a:pt x="69" y="60"/>
                  <a:pt x="106" y="91"/>
                  <a:pt x="136" y="91"/>
                </a:cubicBezTo>
                <a:cubicBezTo>
                  <a:pt x="166" y="91"/>
                  <a:pt x="204" y="60"/>
                  <a:pt x="227" y="45"/>
                </a:cubicBezTo>
                <a:cubicBezTo>
                  <a:pt x="250" y="30"/>
                  <a:pt x="258" y="7"/>
                  <a:pt x="273" y="0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 type="triangl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ru-RU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278" name="Freeform 14"/>
          <p:cNvSpPr>
            <a:spLocks/>
          </p:cNvSpPr>
          <p:nvPr/>
        </p:nvSpPr>
        <p:spPr bwMode="auto">
          <a:xfrm>
            <a:off x="2144713" y="6151563"/>
            <a:ext cx="360362" cy="714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6" y="45"/>
              </a:cxn>
              <a:cxn ang="0">
                <a:pos x="136" y="91"/>
              </a:cxn>
              <a:cxn ang="0">
                <a:pos x="227" y="45"/>
              </a:cxn>
              <a:cxn ang="0">
                <a:pos x="273" y="0"/>
              </a:cxn>
            </a:cxnLst>
            <a:rect l="0" t="0" r="r" b="b"/>
            <a:pathLst>
              <a:path w="273" h="91">
                <a:moveTo>
                  <a:pt x="0" y="0"/>
                </a:moveTo>
                <a:cubicBezTo>
                  <a:pt x="11" y="15"/>
                  <a:pt x="23" y="30"/>
                  <a:pt x="46" y="45"/>
                </a:cubicBezTo>
                <a:cubicBezTo>
                  <a:pt x="69" y="60"/>
                  <a:pt x="106" y="91"/>
                  <a:pt x="136" y="91"/>
                </a:cubicBezTo>
                <a:cubicBezTo>
                  <a:pt x="166" y="91"/>
                  <a:pt x="204" y="60"/>
                  <a:pt x="227" y="45"/>
                </a:cubicBezTo>
                <a:cubicBezTo>
                  <a:pt x="250" y="30"/>
                  <a:pt x="258" y="7"/>
                  <a:pt x="273" y="0"/>
                </a:cubicBezTo>
              </a:path>
            </a:pathLst>
          </a:custGeom>
          <a:noFill/>
          <a:ln w="28575" cmpd="sng">
            <a:solidFill>
              <a:srgbClr val="FF0000"/>
            </a:solidFill>
            <a:round/>
            <a:headEnd type="triangl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ru-RU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279" name="Rectangle 15"/>
          <p:cNvSpPr>
            <a:spLocks noChangeArrowheads="1"/>
          </p:cNvSpPr>
          <p:nvPr/>
        </p:nvSpPr>
        <p:spPr bwMode="auto">
          <a:xfrm>
            <a:off x="4000500" y="3214688"/>
            <a:ext cx="222250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4800" b="1">
                <a:solidFill>
                  <a:schemeClr val="accent6">
                    <a:lumMod val="75000"/>
                  </a:schemeClr>
                </a:solidFill>
              </a:rPr>
              <a:t>5</a:t>
            </a:r>
            <a:r>
              <a:rPr lang="ru-RU" sz="4800" b="1">
                <a:solidFill>
                  <a:schemeClr val="accent6">
                    <a:lumMod val="75000"/>
                  </a:schemeClr>
                </a:solidFill>
              </a:rPr>
              <a:t>,</a:t>
            </a:r>
            <a:r>
              <a:rPr lang="en-US" sz="4800" b="1">
                <a:solidFill>
                  <a:schemeClr val="accent6">
                    <a:lumMod val="75000"/>
                  </a:schemeClr>
                </a:solidFill>
              </a:rPr>
              <a:t> 6 7 8</a:t>
            </a:r>
          </a:p>
        </p:txBody>
      </p:sp>
      <p:sp>
        <p:nvSpPr>
          <p:cNvPr id="11280" name="Line 16"/>
          <p:cNvSpPr>
            <a:spLocks noChangeShapeType="1"/>
          </p:cNvSpPr>
          <p:nvPr/>
        </p:nvSpPr>
        <p:spPr bwMode="auto">
          <a:xfrm>
            <a:off x="3065463" y="1846263"/>
            <a:ext cx="1150937" cy="1441450"/>
          </a:xfrm>
          <a:prstGeom prst="line">
            <a:avLst/>
          </a:prstGeom>
          <a:noFill/>
          <a:ln w="38100">
            <a:solidFill>
              <a:srgbClr val="FF9933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ru-RU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281" name="Line 17"/>
          <p:cNvSpPr>
            <a:spLocks noChangeShapeType="1"/>
          </p:cNvSpPr>
          <p:nvPr/>
        </p:nvSpPr>
        <p:spPr bwMode="auto">
          <a:xfrm>
            <a:off x="3641725" y="1846263"/>
            <a:ext cx="1150938" cy="1441450"/>
          </a:xfrm>
          <a:prstGeom prst="line">
            <a:avLst/>
          </a:prstGeom>
          <a:noFill/>
          <a:ln w="38100">
            <a:solidFill>
              <a:srgbClr val="FF9933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ru-RU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282" name="Line 18"/>
          <p:cNvSpPr>
            <a:spLocks noChangeShapeType="1"/>
          </p:cNvSpPr>
          <p:nvPr/>
        </p:nvSpPr>
        <p:spPr bwMode="auto">
          <a:xfrm>
            <a:off x="4144963" y="1774825"/>
            <a:ext cx="1223962" cy="1512888"/>
          </a:xfrm>
          <a:prstGeom prst="line">
            <a:avLst/>
          </a:prstGeom>
          <a:noFill/>
          <a:ln w="38100">
            <a:solidFill>
              <a:srgbClr val="FF9933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ru-RU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283" name="Line 19"/>
          <p:cNvSpPr>
            <a:spLocks noChangeShapeType="1"/>
          </p:cNvSpPr>
          <p:nvPr/>
        </p:nvSpPr>
        <p:spPr bwMode="auto">
          <a:xfrm>
            <a:off x="4792663" y="1774825"/>
            <a:ext cx="1152525" cy="1512888"/>
          </a:xfrm>
          <a:prstGeom prst="line">
            <a:avLst/>
          </a:prstGeom>
          <a:noFill/>
          <a:ln w="38100">
            <a:solidFill>
              <a:srgbClr val="FF9933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ru-RU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284" name="Freeform 20"/>
          <p:cNvSpPr>
            <a:spLocks/>
          </p:cNvSpPr>
          <p:nvPr/>
        </p:nvSpPr>
        <p:spPr bwMode="auto">
          <a:xfrm>
            <a:off x="3857625" y="1666875"/>
            <a:ext cx="360363" cy="698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6" y="45"/>
              </a:cxn>
              <a:cxn ang="0">
                <a:pos x="136" y="91"/>
              </a:cxn>
              <a:cxn ang="0">
                <a:pos x="227" y="45"/>
              </a:cxn>
              <a:cxn ang="0">
                <a:pos x="273" y="0"/>
              </a:cxn>
            </a:cxnLst>
            <a:rect l="0" t="0" r="r" b="b"/>
            <a:pathLst>
              <a:path w="273" h="91">
                <a:moveTo>
                  <a:pt x="0" y="0"/>
                </a:moveTo>
                <a:cubicBezTo>
                  <a:pt x="11" y="15"/>
                  <a:pt x="23" y="30"/>
                  <a:pt x="46" y="45"/>
                </a:cubicBezTo>
                <a:cubicBezTo>
                  <a:pt x="69" y="60"/>
                  <a:pt x="106" y="91"/>
                  <a:pt x="136" y="91"/>
                </a:cubicBezTo>
                <a:cubicBezTo>
                  <a:pt x="166" y="91"/>
                  <a:pt x="204" y="60"/>
                  <a:pt x="227" y="45"/>
                </a:cubicBezTo>
                <a:cubicBezTo>
                  <a:pt x="250" y="30"/>
                  <a:pt x="258" y="7"/>
                  <a:pt x="273" y="0"/>
                </a:cubicBezTo>
              </a:path>
            </a:pathLst>
          </a:custGeom>
          <a:noFill/>
          <a:ln w="28575" cmpd="sng">
            <a:solidFill>
              <a:srgbClr val="FFFFCC"/>
            </a:solidFill>
            <a:round/>
            <a:headEnd type="triangl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ru-RU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285" name="Freeform 21"/>
          <p:cNvSpPr>
            <a:spLocks/>
          </p:cNvSpPr>
          <p:nvPr/>
        </p:nvSpPr>
        <p:spPr bwMode="auto">
          <a:xfrm>
            <a:off x="3281363" y="1630363"/>
            <a:ext cx="431800" cy="10636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6" y="45"/>
              </a:cxn>
              <a:cxn ang="0">
                <a:pos x="136" y="91"/>
              </a:cxn>
              <a:cxn ang="0">
                <a:pos x="227" y="45"/>
              </a:cxn>
              <a:cxn ang="0">
                <a:pos x="273" y="0"/>
              </a:cxn>
            </a:cxnLst>
            <a:rect l="0" t="0" r="r" b="b"/>
            <a:pathLst>
              <a:path w="273" h="91">
                <a:moveTo>
                  <a:pt x="0" y="0"/>
                </a:moveTo>
                <a:cubicBezTo>
                  <a:pt x="11" y="15"/>
                  <a:pt x="23" y="30"/>
                  <a:pt x="46" y="45"/>
                </a:cubicBezTo>
                <a:cubicBezTo>
                  <a:pt x="69" y="60"/>
                  <a:pt x="106" y="91"/>
                  <a:pt x="136" y="91"/>
                </a:cubicBezTo>
                <a:cubicBezTo>
                  <a:pt x="166" y="91"/>
                  <a:pt x="204" y="60"/>
                  <a:pt x="227" y="45"/>
                </a:cubicBezTo>
                <a:cubicBezTo>
                  <a:pt x="250" y="30"/>
                  <a:pt x="258" y="7"/>
                  <a:pt x="273" y="0"/>
                </a:cubicBezTo>
              </a:path>
            </a:pathLst>
          </a:custGeom>
          <a:noFill/>
          <a:ln w="28575" cmpd="sng">
            <a:solidFill>
              <a:srgbClr val="FFFFCC"/>
            </a:solidFill>
            <a:round/>
            <a:headEnd type="triangl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ru-RU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238" name="TextBox 21"/>
          <p:cNvSpPr txBox="1">
            <a:spLocks noChangeArrowheads="1"/>
          </p:cNvSpPr>
          <p:nvPr/>
        </p:nvSpPr>
        <p:spPr bwMode="auto">
          <a:xfrm>
            <a:off x="1643063" y="214313"/>
            <a:ext cx="642937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400" b="1">
                <a:solidFill>
                  <a:schemeClr val="bg1"/>
                </a:solidFill>
              </a:rPr>
              <a:t>Что произойдет с числом, если запятую </a:t>
            </a:r>
          </a:p>
          <a:p>
            <a:pPr algn="ctr" eaLnBrk="1" hangingPunct="1"/>
            <a:r>
              <a:rPr lang="ru-RU" sz="2400" b="1">
                <a:solidFill>
                  <a:schemeClr val="bg1"/>
                </a:solidFill>
              </a:rPr>
              <a:t>перенести на 1 разряд влево?</a:t>
            </a: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rot="5400000">
            <a:off x="2963069" y="2607469"/>
            <a:ext cx="2930525" cy="158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1"/>
          <p:cNvSpPr txBox="1">
            <a:spLocks noChangeArrowheads="1"/>
          </p:cNvSpPr>
          <p:nvPr/>
        </p:nvSpPr>
        <p:spPr bwMode="auto">
          <a:xfrm>
            <a:off x="1643063" y="214313"/>
            <a:ext cx="642937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400" b="1">
                <a:solidFill>
                  <a:schemeClr val="bg1"/>
                </a:solidFill>
              </a:rPr>
              <a:t>Что произойдет с числом, если запятую </a:t>
            </a:r>
          </a:p>
          <a:p>
            <a:pPr algn="ctr" eaLnBrk="1" hangingPunct="1"/>
            <a:r>
              <a:rPr lang="ru-RU" sz="2400" b="1">
                <a:solidFill>
                  <a:schemeClr val="bg1"/>
                </a:solidFill>
              </a:rPr>
              <a:t>перенести на 2 разряда влево?</a:t>
            </a:r>
          </a:p>
        </p:txBody>
      </p:sp>
    </p:spTree>
    <p:extLst>
      <p:ext uri="{BB962C8B-B14F-4D97-AF65-F5344CB8AC3E}">
        <p14:creationId xmlns:p14="http://schemas.microsoft.com/office/powerpoint/2010/main" val="35616765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3000"/>
                                        <p:tgtEl>
                                          <p:spTgt spid="11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2000"/>
                                        <p:tgtEl>
                                          <p:spTgt spid="11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30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20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50" dur="5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3000"/>
                                        <p:tgtEl>
                                          <p:spTgt spid="11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20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10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10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1000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1000"/>
                                        <p:tgtEl>
                                          <p:spTgt spid="11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2000"/>
                                        <p:tgtEl>
                                          <p:spTgt spid="11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0" dur="30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5" dur="30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 nodeType="clickPar">
                      <p:stCondLst>
                        <p:cond delay="indefinite"/>
                      </p:stCondLst>
                      <p:childTnLst>
                        <p:par>
                          <p:cTn id="9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20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0"/>
      <p:bldP spid="11271" grpId="0"/>
      <p:bldP spid="11272" grpId="0" build="p"/>
      <p:bldP spid="11274" grpId="0"/>
      <p:bldP spid="11275" grpId="0" build="p"/>
      <p:bldP spid="11276" grpId="0"/>
      <p:bldP spid="11279" grpId="0"/>
      <p:bldP spid="9238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1906588" y="333375"/>
            <a:ext cx="511333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sz="2800" b="1" dirty="0"/>
              <a:t>Вычисли устно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2339975" y="1366838"/>
            <a:ext cx="2952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>
                <a:solidFill>
                  <a:schemeClr val="accent6">
                    <a:lumMod val="75000"/>
                  </a:schemeClr>
                </a:solidFill>
              </a:rPr>
              <a:t>12,78 </a:t>
            </a:r>
            <a:r>
              <a:rPr lang="ru-RU" sz="2800" b="1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: 10 =</a:t>
            </a:r>
            <a:endParaRPr lang="en-US" sz="2800" b="1">
              <a:solidFill>
                <a:schemeClr val="accent6">
                  <a:lumMod val="75000"/>
                </a:schemeClr>
              </a:solidFill>
              <a:cs typeface="Arial" charset="0"/>
            </a:endParaRP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2339975" y="2198688"/>
            <a:ext cx="2952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>
                <a:solidFill>
                  <a:schemeClr val="accent6">
                    <a:lumMod val="75000"/>
                  </a:schemeClr>
                </a:solidFill>
              </a:rPr>
              <a:t>14,52 </a:t>
            </a:r>
            <a:r>
              <a:rPr lang="ru-RU" sz="2800" b="1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: 100 =</a:t>
            </a:r>
            <a:endParaRPr lang="en-US" sz="2800" b="1">
              <a:solidFill>
                <a:schemeClr val="accent6">
                  <a:lumMod val="75000"/>
                </a:schemeClr>
              </a:solidFill>
              <a:cs typeface="Arial" charset="0"/>
            </a:endParaRP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2339975" y="3030538"/>
            <a:ext cx="2952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>
                <a:solidFill>
                  <a:schemeClr val="accent6">
                    <a:lumMod val="75000"/>
                  </a:schemeClr>
                </a:solidFill>
              </a:rPr>
              <a:t>2,5 </a:t>
            </a:r>
            <a:r>
              <a:rPr lang="ru-RU" sz="2800" b="1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: 100 =</a:t>
            </a:r>
            <a:endParaRPr lang="en-US" sz="2800" b="1">
              <a:solidFill>
                <a:schemeClr val="accent6">
                  <a:lumMod val="75000"/>
                </a:schemeClr>
              </a:solidFill>
              <a:cs typeface="Arial" charset="0"/>
            </a:endParaRP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2339975" y="3863975"/>
            <a:ext cx="2952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>
                <a:solidFill>
                  <a:schemeClr val="accent6">
                    <a:lumMod val="75000"/>
                  </a:schemeClr>
                </a:solidFill>
              </a:rPr>
              <a:t>974,5 </a:t>
            </a:r>
            <a:r>
              <a:rPr lang="ru-RU" sz="2800" b="1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: 100 =</a:t>
            </a:r>
            <a:endParaRPr lang="en-US" sz="2800" b="1">
              <a:solidFill>
                <a:schemeClr val="accent6">
                  <a:lumMod val="75000"/>
                </a:schemeClr>
              </a:solidFill>
              <a:cs typeface="Arial" charset="0"/>
            </a:endParaRP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2339975" y="4695825"/>
            <a:ext cx="29527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>
                <a:solidFill>
                  <a:schemeClr val="accent6">
                    <a:lumMod val="75000"/>
                  </a:schemeClr>
                </a:solidFill>
              </a:rPr>
              <a:t>0,21 </a:t>
            </a:r>
            <a:r>
              <a:rPr lang="ru-RU" sz="2800" b="1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: 1000 =</a:t>
            </a:r>
            <a:endParaRPr lang="en-US" sz="2800" b="1">
              <a:solidFill>
                <a:schemeClr val="accent6">
                  <a:lumMod val="75000"/>
                </a:schemeClr>
              </a:solidFill>
              <a:cs typeface="Arial" charset="0"/>
            </a:endParaRP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2339975" y="5529263"/>
            <a:ext cx="2952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</a:rPr>
              <a:t>0,074 </a:t>
            </a: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: 1000 =</a:t>
            </a:r>
            <a:endParaRPr lang="en-US" sz="2800" b="1" dirty="0">
              <a:solidFill>
                <a:schemeClr val="accent6">
                  <a:lumMod val="75000"/>
                </a:schemeClr>
              </a:solidFill>
              <a:cs typeface="Arial" charset="0"/>
            </a:endParaRP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1692275" y="1366838"/>
            <a:ext cx="720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1)</a:t>
            </a: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1692275" y="3036888"/>
            <a:ext cx="720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3)</a:t>
            </a: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1692275" y="3871913"/>
            <a:ext cx="720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4)</a:t>
            </a: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1692275" y="4706938"/>
            <a:ext cx="720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5)</a:t>
            </a:r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1692275" y="5543550"/>
            <a:ext cx="7207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6)</a:t>
            </a:r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1692275" y="2201863"/>
            <a:ext cx="7207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2)</a:t>
            </a:r>
          </a:p>
        </p:txBody>
      </p:sp>
      <p:sp>
        <p:nvSpPr>
          <p:cNvPr id="8207" name="AutoShape 15"/>
          <p:cNvSpPr>
            <a:spLocks noChangeArrowheads="1"/>
          </p:cNvSpPr>
          <p:nvPr/>
        </p:nvSpPr>
        <p:spPr bwMode="auto">
          <a:xfrm>
            <a:off x="5122863" y="1341438"/>
            <a:ext cx="1754187" cy="56515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/>
              <a:t>1,278</a:t>
            </a:r>
          </a:p>
        </p:txBody>
      </p:sp>
      <p:sp>
        <p:nvSpPr>
          <p:cNvPr id="8208" name="AutoShape 16"/>
          <p:cNvSpPr>
            <a:spLocks noChangeArrowheads="1"/>
          </p:cNvSpPr>
          <p:nvPr/>
        </p:nvSpPr>
        <p:spPr bwMode="auto">
          <a:xfrm>
            <a:off x="5122863" y="2166938"/>
            <a:ext cx="1754187" cy="56515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/>
              <a:t>0,1452</a:t>
            </a:r>
          </a:p>
        </p:txBody>
      </p:sp>
      <p:sp>
        <p:nvSpPr>
          <p:cNvPr id="8209" name="AutoShape 17"/>
          <p:cNvSpPr>
            <a:spLocks noChangeArrowheads="1"/>
          </p:cNvSpPr>
          <p:nvPr/>
        </p:nvSpPr>
        <p:spPr bwMode="auto">
          <a:xfrm>
            <a:off x="5122863" y="2992438"/>
            <a:ext cx="1754187" cy="56515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/>
              <a:t>0,025</a:t>
            </a:r>
          </a:p>
        </p:txBody>
      </p:sp>
      <p:sp>
        <p:nvSpPr>
          <p:cNvPr id="8210" name="AutoShape 18"/>
          <p:cNvSpPr>
            <a:spLocks noChangeArrowheads="1"/>
          </p:cNvSpPr>
          <p:nvPr/>
        </p:nvSpPr>
        <p:spPr bwMode="auto">
          <a:xfrm>
            <a:off x="5122863" y="3819525"/>
            <a:ext cx="1754187" cy="56515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/>
              <a:t>9,745</a:t>
            </a:r>
          </a:p>
        </p:txBody>
      </p:sp>
      <p:sp>
        <p:nvSpPr>
          <p:cNvPr id="8211" name="AutoShape 19"/>
          <p:cNvSpPr>
            <a:spLocks noChangeArrowheads="1"/>
          </p:cNvSpPr>
          <p:nvPr/>
        </p:nvSpPr>
        <p:spPr bwMode="auto">
          <a:xfrm>
            <a:off x="5122863" y="4645025"/>
            <a:ext cx="1754187" cy="56515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/>
              <a:t>0,00021</a:t>
            </a:r>
          </a:p>
        </p:txBody>
      </p:sp>
      <p:sp>
        <p:nvSpPr>
          <p:cNvPr id="8212" name="AutoShape 20"/>
          <p:cNvSpPr>
            <a:spLocks noChangeArrowheads="1"/>
          </p:cNvSpPr>
          <p:nvPr/>
        </p:nvSpPr>
        <p:spPr bwMode="auto">
          <a:xfrm>
            <a:off x="5122863" y="5472113"/>
            <a:ext cx="1754187" cy="565150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800" b="1"/>
              <a:t>0,000074</a:t>
            </a:r>
          </a:p>
        </p:txBody>
      </p:sp>
    </p:spTree>
    <p:extLst>
      <p:ext uri="{BB962C8B-B14F-4D97-AF65-F5344CB8AC3E}">
        <p14:creationId xmlns:p14="http://schemas.microsoft.com/office/powerpoint/2010/main" val="18163873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8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8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8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  <p:bldP spid="8196" grpId="0"/>
      <p:bldP spid="8197" grpId="0"/>
      <p:bldP spid="8201" grpId="0"/>
      <p:bldP spid="8202" grpId="0"/>
      <p:bldP spid="8203" grpId="0"/>
      <p:bldP spid="8204" grpId="0"/>
      <p:bldP spid="8205" grpId="0"/>
      <p:bldP spid="8206" grpId="0"/>
      <p:bldP spid="8207" grpId="0" animBg="1"/>
      <p:bldP spid="8208" grpId="0" animBg="1"/>
      <p:bldP spid="8209" grpId="0" animBg="1"/>
      <p:bldP spid="8210" grpId="0" animBg="1"/>
      <p:bldP spid="8211" grpId="0" animBg="1"/>
      <p:bldP spid="821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робная презентация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</TotalTime>
  <Words>514</Words>
  <Application>Microsoft Office PowerPoint</Application>
  <PresentationFormat>Экран (4:3)</PresentationFormat>
  <Paragraphs>180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Тема Office</vt:lpstr>
      <vt:lpstr>пробная презентация</vt:lpstr>
      <vt:lpstr>Презентация PowerPoint</vt:lpstr>
      <vt:lpstr>Презентация PowerPoint</vt:lpstr>
      <vt:lpstr>Чтобы умножить одну десятичную дробь на другую десятичную дробь, надо:</vt:lpstr>
      <vt:lpstr>Презентация PowerPoint</vt:lpstr>
      <vt:lpstr>Чтобы умножить десятичную дробь на 10, 100, 1000 и т.д., надо…перенести запятую вправо на 1, 2, 3 и т.д цифры.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User_1</dc:creator>
  <cp:lastModifiedBy>User_1</cp:lastModifiedBy>
  <cp:revision>3</cp:revision>
  <dcterms:created xsi:type="dcterms:W3CDTF">2018-04-12T12:40:35Z</dcterms:created>
  <dcterms:modified xsi:type="dcterms:W3CDTF">2018-04-12T13:05:48Z</dcterms:modified>
</cp:coreProperties>
</file>