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2" r:id="rId3"/>
    <p:sldId id="268" r:id="rId4"/>
    <p:sldId id="267" r:id="rId5"/>
    <p:sldId id="273" r:id="rId6"/>
    <p:sldId id="266" r:id="rId7"/>
    <p:sldId id="269" r:id="rId8"/>
    <p:sldId id="258" r:id="rId9"/>
    <p:sldId id="259" r:id="rId10"/>
    <p:sldId id="260" r:id="rId11"/>
    <p:sldId id="262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3933056"/>
            <a:ext cx="4499992" cy="2520280"/>
          </a:xfrm>
        </p:spPr>
        <p:txBody>
          <a:bodyPr>
            <a:noAutofit/>
          </a:bodyPr>
          <a:lstStyle/>
          <a:p>
            <a:pPr lvl="0"/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br>
              <a:rPr lang="ru-RU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МДОУ «Оршинский детский сад»</a:t>
            </a:r>
            <a:r>
              <a:rPr lang="ru-RU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err="1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Логунова</a:t>
            </a:r>
            <a:r>
              <a:rPr lang="ru-RU" sz="24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Андреевна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196752"/>
            <a:ext cx="81472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Духовно нравственное </a:t>
            </a:r>
          </a:p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воспитание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6146" name="Picture 2" descr="http://animashki.org/uploads/posts/2016-07/1467658913_316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1619250" cy="13335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43808" y="1886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B0F0"/>
                </a:solidFill>
              </a:rPr>
              <a:t>МДОУ «Оршинский детский сад»</a:t>
            </a:r>
            <a:endParaRPr lang="ru-RU" b="1" u="sng" dirty="0">
              <a:solidFill>
                <a:srgbClr val="00B0F0"/>
              </a:solidFill>
            </a:endParaRPr>
          </a:p>
        </p:txBody>
      </p:sp>
      <p:pic>
        <p:nvPicPr>
          <p:cNvPr id="6148" name="Picture 4" descr="https://ds03.infourok.ru/uploads/ex/02b6/0003719d-38a2b061/hello_html_708e9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7013"/>
            <a:ext cx="4067944" cy="385098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572000" y="63813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2017 - 2018 </a:t>
            </a:r>
            <a:r>
              <a:rPr lang="ru-RU" b="1" dirty="0" err="1" smtClean="0">
                <a:solidFill>
                  <a:srgbClr val="00B0F0"/>
                </a:solidFill>
              </a:rPr>
              <a:t>уч</a:t>
            </a:r>
            <a:r>
              <a:rPr lang="ru-RU" b="1" dirty="0" smtClean="0">
                <a:solidFill>
                  <a:srgbClr val="00B0F0"/>
                </a:solidFill>
              </a:rPr>
              <a:t>. год</a:t>
            </a:r>
            <a:endParaRPr lang="ru-RU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6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Методическая работа\Презентации\2017-2018 год\пасха\Easter-Eggs-Polka-Dot-1024x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380" y="5334"/>
            <a:ext cx="9161379" cy="68526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Picture 1" descr="C:\Users\Раевская\Desktop\Преемственность со школой на сайт 2017-2018 уч.год\Пасхальная неделя\Средняя групп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88640"/>
            <a:ext cx="4464496" cy="3196603"/>
          </a:xfrm>
          <a:prstGeom prst="rect">
            <a:avLst/>
          </a:prstGeom>
          <a:noFill/>
        </p:spPr>
      </p:pic>
      <p:pic>
        <p:nvPicPr>
          <p:cNvPr id="11266" name="Picture 2" descr="C:\Users\Раевская\Desktop\Преемственность со школой на сайт 2017-2018 уч.год\Пасхальная неделя\Старш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89040"/>
            <a:ext cx="4592606" cy="27089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3429000"/>
            <a:ext cx="468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Совместное творчество детей и родителей Средняя группа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4067944" y="6453336"/>
            <a:ext cx="48965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Совместное творчество детей и родителей Старшая группа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989806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" y="0"/>
            <a:ext cx="916695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1" descr="C:\Users\Раевская\Desktop\Преемственность со школой на сайт 2017-2018 уч.год\Пасхальная неделя\1 подготовительн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8388424" cy="2842562"/>
          </a:xfrm>
          <a:prstGeom prst="rect">
            <a:avLst/>
          </a:prstGeom>
          <a:noFill/>
        </p:spPr>
      </p:pic>
      <p:pic>
        <p:nvPicPr>
          <p:cNvPr id="4" name="Picture 2" descr="C:\Users\Раевская\Desktop\Преемственность со школой на сайт 2017-2018 уч.год\Пасхальная неделя\2  подготовиетльн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3573016"/>
            <a:ext cx="4655717" cy="22369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3212976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Совместное творчество детей и родителей 1 Подготовительная группа</a:t>
            </a:r>
            <a:endParaRPr lang="ru-RU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5877272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Совместное творчество детей и родителей </a:t>
            </a:r>
          </a:p>
          <a:p>
            <a:pPr algn="ctr"/>
            <a:r>
              <a:rPr lang="ru-RU" sz="1400" b="1" dirty="0" smtClean="0"/>
              <a:t>2 Подготовительная группа</a:t>
            </a:r>
            <a:endParaRPr lang="ru-RU" sz="1400" b="1" dirty="0"/>
          </a:p>
        </p:txBody>
      </p:sp>
    </p:spTree>
    <p:extLst>
      <p:ext uri="{BB962C8B-B14F-4D97-AF65-F5344CB8AC3E}">
        <p14:creationId xmlns="" xmlns:p14="http://schemas.microsoft.com/office/powerpoint/2010/main" val="1845091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im0-tub-ru.yandex.net/i?id=36d4d44d049a6f56c7e18fd3eeb33025&amp;n=1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Picture 2" descr="C:\Users\Раевская\Desktop\мир цветов презентация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00232" y="285728"/>
            <a:ext cx="47299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День космонавтики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142984"/>
            <a:ext cx="5406128" cy="5100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1486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987824" y="260648"/>
            <a:ext cx="33279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введение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496944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В настоящее время Россия переживает один из непростых исторических периодов. И самая большая опасность, подстерегающая наше общество сегодня, - не в развале экономики, не в смене политической системы, а в разрушении личности. Ныне материальные ценности доминируют над духовными, поэтому у молодых людей искажены представления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ο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доброте, милосердии, великодушии, справедливости, гражданственности и патриотизме. 	Под духовно-нравственным воспитанием понимается передача детям тех знаний, которые формируют их нравственность на основе традиционной для Отечества духовности, формирование опыта поведения и жизнедеятельности на базе духовно-нравственных ценностей, выработанных христианской культурой в течение двух тысячелетий.</a:t>
            </a:r>
          </a:p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	Духовно-нравственное воспитание должно базироваться на изучении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опыта предшествующих поколений, представленного в культурно-исторической традиции. Система ценностей традиции складывалась на протяжении многих столетий. Она вбирала в себя опыт поколений, под влиянием истории, природы, географических особенностей территории, на которых жили народы России.</a:t>
            </a:r>
          </a:p>
          <a:p>
            <a:pPr algn="just"/>
            <a:endParaRPr lang="ru-RU" sz="2800" dirty="0"/>
          </a:p>
        </p:txBody>
      </p:sp>
      <p:sp>
        <p:nvSpPr>
          <p:cNvPr id="26626" name="AutoShape 2" descr="https://im0-tub-ru.yandex.net/i?id=36d4d44d049a6f56c7e18fd3eeb33025&amp;n=1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7" name="Picture 3" descr="C:\Users\Раевская\Desktop\мир цветов презентация\mosk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188640"/>
            <a:ext cx="2165751" cy="1459344"/>
          </a:xfrm>
          <a:prstGeom prst="rect">
            <a:avLst/>
          </a:prstGeom>
          <a:noFill/>
        </p:spPr>
      </p:pic>
      <p:pic>
        <p:nvPicPr>
          <p:cNvPr id="7" name="Picture 2" descr="http://animashki.org/uploads/posts/2016-07/1467658913_316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-99392"/>
            <a:ext cx="2304256" cy="1897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6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11760" y="620688"/>
            <a:ext cx="4900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Актуальность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1772816"/>
            <a:ext cx="777686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600" dirty="0" smtClean="0"/>
              <a:t>Актуальность проблемы духовно-нравственного воспитания связана с тем, что в современном мире человек живет и развивается, окруженный множеством разнообразных источников сильного воздействия на него как позитивного, так и негативного характера (это в первую очередь средства массовой коммуникации и информации, неорганизованные события окружающей среды), которые ежедневно обрушиваются на неокрепший интеллект и чувства молодого человека, на его формирующуюся сферу нравственности.</a:t>
            </a:r>
            <a:endParaRPr lang="ru-RU" sz="2600" dirty="0"/>
          </a:p>
        </p:txBody>
      </p:sp>
      <p:pic>
        <p:nvPicPr>
          <p:cNvPr id="8" name="Picture 2" descr="http://www.hqwallpapers.ru/wallpapers/flags/trik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6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1628800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	Основной </a:t>
            </a:r>
            <a:r>
              <a:rPr lang="ru-RU" b="1" dirty="0" smtClean="0"/>
              <a:t>целью</a:t>
            </a:r>
            <a:r>
              <a:rPr lang="ru-RU" dirty="0" smtClean="0"/>
              <a:t> духовно-нравственного воспитания является воспитание духовно-нравственной личности ребенка, содействие обретению им нравственного востребованного духовного опыта, основанного на обычаях и традициях народа.</a:t>
            </a:r>
          </a:p>
          <a:p>
            <a:pPr algn="just"/>
            <a:endParaRPr lang="ru-RU" sz="800" b="1" dirty="0" smtClean="0"/>
          </a:p>
          <a:p>
            <a:pPr algn="just"/>
            <a:r>
              <a:rPr lang="ru-RU" b="1" dirty="0" smtClean="0">
                <a:solidFill>
                  <a:srgbClr val="00B0F0"/>
                </a:solidFill>
              </a:rPr>
              <a:t>Задачи:</a:t>
            </a:r>
            <a:endParaRPr lang="ru-RU" dirty="0" smtClean="0">
              <a:solidFill>
                <a:srgbClr val="00B0F0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Приобщение детей к традиционным для православной России духовно-нравственным ценностям,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Раскрытие духовной одаренности ребенка и его личностных дарований,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Активизация позитивных, гармоничных, иерархически выстроенных отношений ребенка к социальному миру взрослых и сверстников, к окружающей среде, опосредованных отношением к Творцу,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Формирование гражданского самосознания, любви к Родине и русскому народу,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Охрана и укрепление душевного, духовного и физического здоровья детей,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/>
              <a:t> Создание одухотворенного игрового и образовательного пространства жизнедеятельности ребенка.</a:t>
            </a:r>
            <a:endParaRPr lang="ru-RU" dirty="0"/>
          </a:p>
        </p:txBody>
      </p:sp>
      <p:pic>
        <p:nvPicPr>
          <p:cNvPr id="5122" name="Picture 2" descr="http://www.hqwallpapers.ru/wallpapers/flags/trik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42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75656" y="620688"/>
            <a:ext cx="720080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Цели и задачи </a:t>
            </a:r>
          </a:p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духовно нравственного воспитания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86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908720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692696"/>
            <a:ext cx="849694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Приоритеты педагогической работы в ДОУ по духовно нравственному воспитанию</a:t>
            </a:r>
            <a:endParaRPr lang="ru-RU" sz="2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772816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smtClean="0"/>
              <a:t>Сформировать элементарные знания традиций русского народа, познакомить с укладом жизни, социальным бытом, национальными праздниками.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2996952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</a:t>
            </a:r>
            <a:r>
              <a:rPr lang="ru-RU" sz="2400" dirty="0" smtClean="0"/>
              <a:t>Воспитательно-образовательная работа осуществляется через  проведение тематических народных праздников и развлечений:  праздник осени, День матери, Новый год, Рождество, 23 Февраля, Встреча масленицы, Пасхальная неделя, День космонавтики, День Победы, Выпускной балл, День защиты детей. Проведение экскурсий в природу, достопримечательности посёлка, проведение бесед по данной тематики…</a:t>
            </a:r>
            <a:endParaRPr lang="ru-RU" sz="2400" dirty="0"/>
          </a:p>
        </p:txBody>
      </p:sp>
      <p:pic>
        <p:nvPicPr>
          <p:cNvPr id="10" name="Picture 2" descr="http://www.hqwallpapers.ru/wallpapers/flags/trik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244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4861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етодическая работа\Презентации\2017-2018 год\пасха\масленниц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41"/>
            <a:ext cx="9165514" cy="6840759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700808"/>
            <a:ext cx="6084580" cy="1778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87624" y="6669360"/>
            <a:ext cx="2736304" cy="1886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188640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Фото - отчёт</a:t>
            </a:r>
            <a:endParaRPr lang="ru-RU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80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Методическая работа\Презентации\2017-2018 год\пасха\масленниц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5514" cy="684075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87624" y="6669360"/>
            <a:ext cx="2736304" cy="18864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3" name="Picture 1" descr="C:\Users\Раевская\Desktop\Преемственность со школой на сайт 2017-2018 уч.год\масленница\масленница кук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620688"/>
            <a:ext cx="2256976" cy="3041576"/>
          </a:xfrm>
          <a:prstGeom prst="rect">
            <a:avLst/>
          </a:prstGeom>
          <a:noFill/>
        </p:spPr>
      </p:pic>
      <p:pic>
        <p:nvPicPr>
          <p:cNvPr id="3074" name="Picture 2" descr="C:\Users\Раевская\Desktop\Преемственность со школой на сайт 2017-2018 уч.год\масленница\масленницу принесл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068960"/>
            <a:ext cx="2363424" cy="3442288"/>
          </a:xfrm>
          <a:prstGeom prst="rect">
            <a:avLst/>
          </a:prstGeom>
          <a:noFill/>
        </p:spPr>
      </p:pic>
      <p:pic>
        <p:nvPicPr>
          <p:cNvPr id="3075" name="Picture 3" descr="C:\Users\Раевская\Desktop\Преемственность со школой на сайт 2017-2018 уч.год\масленница\хоровод с масленнице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7824" y="1484784"/>
            <a:ext cx="3157384" cy="40496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7807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етодическая работа\Презентации\2017-2018 год\пасха\Slide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343" y="0"/>
            <a:ext cx="917034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9797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89" name="Picture 1" descr="C:\Users\Раевская\Desktop\Преемственность со школой на сайт 2017-2018 уч.год\Пасхальная неделя\1 Младш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92696"/>
            <a:ext cx="4114825" cy="4795271"/>
          </a:xfrm>
          <a:prstGeom prst="rect">
            <a:avLst/>
          </a:prstGeom>
          <a:noFill/>
        </p:spPr>
      </p:pic>
      <p:pic>
        <p:nvPicPr>
          <p:cNvPr id="12290" name="Picture 2" descr="C:\Users\Раевская\Desktop\Преемственность со школой на сайт 2017-2018 уч.год\Пасхальная неделя\2 Младш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692696"/>
            <a:ext cx="3563888" cy="279863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66124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Совместное творчество детей и родителей 1 Младшая группа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Совместное творчество детей и родителей 2 Младшая группа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292766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85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lena</cp:lastModifiedBy>
  <cp:revision>57</cp:revision>
  <dcterms:modified xsi:type="dcterms:W3CDTF">2018-04-13T15:23:43Z</dcterms:modified>
</cp:coreProperties>
</file>