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7" r:id="rId4"/>
    <p:sldId id="275" r:id="rId5"/>
    <p:sldId id="270" r:id="rId6"/>
    <p:sldId id="266" r:id="rId7"/>
    <p:sldId id="269" r:id="rId8"/>
    <p:sldId id="268" r:id="rId9"/>
    <p:sldId id="271" r:id="rId10"/>
    <p:sldId id="267" r:id="rId11"/>
    <p:sldId id="27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36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87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BF81351-44D9-44F3-9BE7-181871C6CBF3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14DE55-38BC-4ED0-9AC9-E23C007FB9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396044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свойствА</a:t>
            </a:r>
            <a:r>
              <a:rPr lang="ru-RU" dirty="0" smtClean="0">
                <a:solidFill>
                  <a:srgbClr val="002060"/>
                </a:solidFill>
              </a:rPr>
              <a:t> мелованной бумаги </a:t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509120"/>
            <a:ext cx="72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</a:rPr>
              <a:t>Преподаватель техникума:  Журавлева А.В.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Поверхность бумаги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89929"/>
            <a:ext cx="8229600" cy="4329066"/>
          </a:xfrm>
        </p:spPr>
      </p:pic>
    </p:spTree>
    <p:extLst>
      <p:ext uri="{BB962C8B-B14F-4D97-AF65-F5344CB8AC3E}">
        <p14:creationId xmlns="" xmlns:p14="http://schemas.microsoft.com/office/powerpoint/2010/main" val="31752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Сравнение печатного изображения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268760"/>
            <a:ext cx="8496944" cy="4852942"/>
          </a:xfrm>
        </p:spPr>
      </p:pic>
    </p:spTree>
    <p:extLst>
      <p:ext uri="{BB962C8B-B14F-4D97-AF65-F5344CB8AC3E}">
        <p14:creationId xmlns="" xmlns:p14="http://schemas.microsoft.com/office/powerpoint/2010/main" val="117646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92696"/>
            <a:ext cx="7776864" cy="5352797"/>
          </a:xfrm>
        </p:spPr>
      </p:pic>
    </p:spTree>
    <p:extLst>
      <p:ext uri="{BB962C8B-B14F-4D97-AF65-F5344CB8AC3E}">
        <p14:creationId xmlns="" xmlns:p14="http://schemas.microsoft.com/office/powerpoint/2010/main" val="5494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Цели и задачи: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</a:rPr>
              <a:t>изучить предприятие, изготовляемую продукцию и технологический процесс производства;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выявить проблемы предприятия;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разработать модернизацию;</a:t>
            </a:r>
          </a:p>
          <a:p>
            <a:r>
              <a:rPr lang="ru-RU" sz="3200" dirty="0" smtClean="0">
                <a:solidFill>
                  <a:srgbClr val="002060"/>
                </a:solidFill>
              </a:rPr>
              <a:t>проанализировать актуальность введения мелкодисперсного </a:t>
            </a:r>
            <a:r>
              <a:rPr lang="en-US" sz="3200" dirty="0" err="1" smtClean="0">
                <a:solidFill>
                  <a:srgbClr val="002060"/>
                </a:solidFill>
              </a:rPr>
              <a:t>CaCO</a:t>
            </a:r>
            <a:r>
              <a:rPr lang="ru-RU" sz="3200" baseline="-25000" dirty="0" smtClean="0">
                <a:solidFill>
                  <a:srgbClr val="002060"/>
                </a:solidFill>
              </a:rPr>
              <a:t>3</a:t>
            </a:r>
            <a:r>
              <a:rPr lang="ru-RU" sz="3200" dirty="0" smtClean="0">
                <a:solidFill>
                  <a:srgbClr val="00206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E:\машинки\машины\Машина- к рис1а_7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641" y="1628800"/>
            <a:ext cx="6696744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Суть </a:t>
            </a:r>
            <a:r>
              <a:rPr lang="ru-RU" dirty="0" err="1">
                <a:solidFill>
                  <a:srgbClr val="002060"/>
                </a:solidFill>
              </a:rPr>
              <a:t>мелования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>
            <a:normAutofit fontScale="92500" lnSpcReduction="10000"/>
          </a:bodyPr>
          <a:lstStyle/>
          <a:p>
            <a:pPr marL="137160" indent="0" algn="just">
              <a:buNone/>
            </a:pPr>
            <a:r>
              <a:rPr lang="ru-RU" dirty="0" smtClean="0"/>
              <a:t>      </a:t>
            </a:r>
            <a:r>
              <a:rPr lang="ru-RU" dirty="0" smtClean="0">
                <a:solidFill>
                  <a:srgbClr val="7030A0"/>
                </a:solidFill>
              </a:rPr>
              <a:t>На </a:t>
            </a:r>
            <a:r>
              <a:rPr lang="ru-RU" dirty="0">
                <a:solidFill>
                  <a:srgbClr val="7030A0"/>
                </a:solidFill>
              </a:rPr>
              <a:t>бумагу-основу наносят пасту для </a:t>
            </a:r>
            <a:r>
              <a:rPr lang="ru-RU" dirty="0" err="1">
                <a:solidFill>
                  <a:srgbClr val="7030A0"/>
                </a:solidFill>
              </a:rPr>
              <a:t>мелования</a:t>
            </a:r>
            <a:r>
              <a:rPr lang="ru-RU" dirty="0">
                <a:solidFill>
                  <a:srgbClr val="7030A0"/>
                </a:solidFill>
              </a:rPr>
              <a:t>. </a:t>
            </a:r>
          </a:p>
          <a:p>
            <a:pPr marL="137160" indent="0" algn="just">
              <a:buNone/>
            </a:pPr>
            <a:r>
              <a:rPr lang="ru-RU" dirty="0">
                <a:solidFill>
                  <a:srgbClr val="7030A0"/>
                </a:solidFill>
              </a:rPr>
              <a:t>Выполняют данную операцию с помощью устройств для </a:t>
            </a:r>
            <a:r>
              <a:rPr lang="ru-RU" dirty="0" smtClean="0">
                <a:solidFill>
                  <a:srgbClr val="7030A0"/>
                </a:solidFill>
              </a:rPr>
              <a:t>нанесения </a:t>
            </a:r>
            <a:r>
              <a:rPr lang="ru-RU" dirty="0">
                <a:solidFill>
                  <a:srgbClr val="7030A0"/>
                </a:solidFill>
              </a:rPr>
              <a:t>покрытий, таких, как: клеильный пресс, </a:t>
            </a:r>
          </a:p>
          <a:p>
            <a:pPr marL="137160" indent="0" algn="just">
              <a:buNone/>
            </a:pPr>
            <a:r>
              <a:rPr lang="ru-RU" dirty="0">
                <a:solidFill>
                  <a:srgbClr val="7030A0"/>
                </a:solidFill>
              </a:rPr>
              <a:t>устройства с воздушным шабером, с механическим </a:t>
            </a:r>
          </a:p>
          <a:p>
            <a:pPr marL="137160" indent="0" algn="just">
              <a:buNone/>
            </a:pPr>
            <a:r>
              <a:rPr lang="ru-RU" dirty="0">
                <a:solidFill>
                  <a:srgbClr val="7030A0"/>
                </a:solidFill>
              </a:rPr>
              <a:t>шабером и т.д.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rgbClr val="7030A0"/>
                </a:solidFill>
              </a:rPr>
              <a:t>     Затем </a:t>
            </a:r>
            <a:r>
              <a:rPr lang="ru-RU" dirty="0">
                <a:solidFill>
                  <a:srgbClr val="7030A0"/>
                </a:solidFill>
              </a:rPr>
              <a:t>мелованная бумага высушивается (например </a:t>
            </a:r>
          </a:p>
          <a:p>
            <a:pPr marL="137160" indent="0" algn="just">
              <a:buNone/>
            </a:pPr>
            <a:r>
              <a:rPr lang="ru-RU" dirty="0">
                <a:solidFill>
                  <a:srgbClr val="7030A0"/>
                </a:solidFill>
              </a:rPr>
              <a:t>горячим воздухом, инфракрасным излучением, </a:t>
            </a:r>
          </a:p>
          <a:p>
            <a:pPr marL="137160" indent="0" algn="just">
              <a:buNone/>
            </a:pPr>
            <a:r>
              <a:rPr lang="ru-RU" dirty="0">
                <a:solidFill>
                  <a:srgbClr val="7030A0"/>
                </a:solidFill>
              </a:rPr>
              <a:t>сушильными цилиндрами) и каландрируется до </a:t>
            </a:r>
            <a:r>
              <a:rPr lang="ru-RU" dirty="0" smtClean="0">
                <a:solidFill>
                  <a:srgbClr val="7030A0"/>
                </a:solidFill>
              </a:rPr>
              <a:t>получения </a:t>
            </a:r>
            <a:r>
              <a:rPr lang="ru-RU" dirty="0">
                <a:solidFill>
                  <a:srgbClr val="7030A0"/>
                </a:solidFill>
              </a:rPr>
              <a:t>высокой степени гладкости. Это свойство </a:t>
            </a:r>
            <a:r>
              <a:rPr lang="ru-RU" dirty="0" smtClean="0">
                <a:solidFill>
                  <a:srgbClr val="7030A0"/>
                </a:solidFill>
              </a:rPr>
              <a:t>обеспечивает </a:t>
            </a:r>
            <a:r>
              <a:rPr lang="ru-RU" dirty="0">
                <a:solidFill>
                  <a:srgbClr val="7030A0"/>
                </a:solidFill>
              </a:rPr>
              <a:t>высокую разрешающую способность и </a:t>
            </a:r>
            <a:r>
              <a:rPr lang="ru-RU" dirty="0" smtClean="0">
                <a:solidFill>
                  <a:srgbClr val="7030A0"/>
                </a:solidFill>
              </a:rPr>
              <a:t>снижение </a:t>
            </a:r>
            <a:r>
              <a:rPr lang="ru-RU" dirty="0" err="1">
                <a:solidFill>
                  <a:srgbClr val="7030A0"/>
                </a:solidFill>
              </a:rPr>
              <a:t>впитываемости</a:t>
            </a:r>
            <a:r>
              <a:rPr lang="ru-RU" dirty="0">
                <a:solidFill>
                  <a:srgbClr val="7030A0"/>
                </a:solidFill>
              </a:rPr>
              <a:t> краски, следовательно, </a:t>
            </a:r>
            <a:r>
              <a:rPr lang="ru-RU" dirty="0" smtClean="0">
                <a:solidFill>
                  <a:srgbClr val="7030A0"/>
                </a:solidFill>
              </a:rPr>
              <a:t>позволяет </a:t>
            </a:r>
            <a:r>
              <a:rPr lang="ru-RU" dirty="0">
                <a:solidFill>
                  <a:srgbClr val="7030A0"/>
                </a:solidFill>
              </a:rPr>
              <a:t>печатать изображения с </a:t>
            </a:r>
            <a:r>
              <a:rPr lang="ru-RU" dirty="0" smtClean="0">
                <a:solidFill>
                  <a:srgbClr val="7030A0"/>
                </a:solidFill>
              </a:rPr>
              <a:t>большими </a:t>
            </a:r>
            <a:r>
              <a:rPr lang="ru-RU" dirty="0" err="1" smtClean="0">
                <a:solidFill>
                  <a:srgbClr val="7030A0"/>
                </a:solidFill>
              </a:rPr>
              <a:t>линеатурами</a:t>
            </a:r>
            <a:r>
              <a:rPr lang="ru-RU" dirty="0">
                <a:solidFill>
                  <a:srgbClr val="7030A0"/>
                </a:solidFill>
              </a:rPr>
              <a:t>, что очень важно при изготовлении </a:t>
            </a:r>
            <a:r>
              <a:rPr lang="ru-RU" dirty="0" smtClean="0">
                <a:solidFill>
                  <a:srgbClr val="7030A0"/>
                </a:solidFill>
              </a:rPr>
              <a:t>многоцветной </a:t>
            </a:r>
            <a:r>
              <a:rPr lang="ru-RU" dirty="0">
                <a:solidFill>
                  <a:srgbClr val="7030A0"/>
                </a:solidFill>
              </a:rPr>
              <a:t>художественной и рекламной продукции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61325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4400" dirty="0" smtClean="0">
                <a:solidFill>
                  <a:srgbClr val="FF0000"/>
                </a:solidFill>
              </a:rPr>
              <a:t> задача </a:t>
            </a:r>
            <a:r>
              <a:rPr lang="ru-RU" sz="4400" dirty="0" err="1" smtClean="0">
                <a:solidFill>
                  <a:srgbClr val="FF0000"/>
                </a:solidFill>
              </a:rPr>
              <a:t>мелования</a:t>
            </a:r>
            <a:r>
              <a:rPr lang="ru-RU" sz="4400" dirty="0" smtClean="0">
                <a:solidFill>
                  <a:srgbClr val="FF0000"/>
                </a:solidFill>
              </a:rPr>
              <a:t> бумаги и картона - это улучшение: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  </a:t>
            </a:r>
            <a:endParaRPr lang="ru-RU" sz="2400" b="1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dirty="0">
                <a:solidFill>
                  <a:srgbClr val="002060"/>
                </a:solidFill>
              </a:rPr>
              <a:t>• оптических свойств (белизна, лоск, </a:t>
            </a:r>
          </a:p>
          <a:p>
            <a:pPr marL="137160" indent="0">
              <a:buNone/>
            </a:pPr>
            <a:r>
              <a:rPr lang="ru-RU" dirty="0">
                <a:solidFill>
                  <a:srgbClr val="002060"/>
                </a:solidFill>
              </a:rPr>
              <a:t>непрозрачность)</a:t>
            </a:r>
          </a:p>
          <a:p>
            <a:pPr marL="137160" indent="0">
              <a:buNone/>
            </a:pPr>
            <a:r>
              <a:rPr lang="ru-RU" dirty="0">
                <a:solidFill>
                  <a:srgbClr val="002060"/>
                </a:solidFill>
              </a:rPr>
              <a:t>• печатных свойств (гладкость, </a:t>
            </a:r>
          </a:p>
          <a:p>
            <a:pPr marL="137160" indent="0">
              <a:buNone/>
            </a:pPr>
            <a:r>
              <a:rPr lang="ru-RU" dirty="0">
                <a:solidFill>
                  <a:srgbClr val="002060"/>
                </a:solidFill>
              </a:rPr>
              <a:t>шероховатость, впитываемость печатной </a:t>
            </a:r>
          </a:p>
          <a:p>
            <a:pPr marL="137160" indent="0">
              <a:buNone/>
            </a:pPr>
            <a:r>
              <a:rPr lang="ru-RU" dirty="0">
                <a:solidFill>
                  <a:srgbClr val="002060"/>
                </a:solidFill>
              </a:rPr>
              <a:t>краски)</a:t>
            </a:r>
          </a:p>
          <a:p>
            <a:pPr marL="137160" indent="0">
              <a:buNone/>
            </a:pPr>
            <a:r>
              <a:rPr lang="ru-RU" dirty="0">
                <a:solidFill>
                  <a:srgbClr val="002060"/>
                </a:solidFill>
              </a:rPr>
              <a:t>• прочности поверхности, снижения </a:t>
            </a:r>
          </a:p>
          <a:p>
            <a:pPr marL="137160" indent="0">
              <a:buNone/>
            </a:pPr>
            <a:r>
              <a:rPr lang="ru-RU" dirty="0" err="1">
                <a:solidFill>
                  <a:srgbClr val="002060"/>
                </a:solidFill>
              </a:rPr>
              <a:t>пылимости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331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rgbClr val="002368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В целом </a:t>
            </a:r>
            <a:r>
              <a:rPr lang="ru-RU" b="1" dirty="0" smtClean="0">
                <a:solidFill>
                  <a:srgbClr val="002368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целью</a:t>
            </a:r>
            <a:r>
              <a:rPr lang="ru-RU" dirty="0">
                <a:solidFill>
                  <a:srgbClr val="002368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  <a:r>
              <a:rPr lang="ru-RU" b="1" dirty="0" err="1">
                <a:solidFill>
                  <a:srgbClr val="002368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мелования</a:t>
            </a:r>
            <a:r>
              <a:rPr lang="ru-RU" dirty="0">
                <a:solidFill>
                  <a:srgbClr val="002368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  <a:r>
              <a:rPr lang="ru-RU" dirty="0" smtClean="0">
                <a:solidFill>
                  <a:srgbClr val="002368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является- </a:t>
            </a:r>
            <a:r>
              <a:rPr lang="ru-RU" dirty="0">
                <a:solidFill>
                  <a:srgbClr val="002368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создание на поверхности листа бумаги или картона ровного, гладкого и одновременно эластичного слоя с </a:t>
            </a:r>
            <a:r>
              <a:rPr lang="ru-RU" dirty="0" smtClean="0">
                <a:solidFill>
                  <a:srgbClr val="002368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равномерным</a:t>
            </a:r>
            <a:r>
              <a:rPr lang="ru-RU" dirty="0">
                <a:solidFill>
                  <a:srgbClr val="002368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 просветом</a:t>
            </a:r>
            <a:r>
              <a:rPr lang="ru-RU" dirty="0" smtClean="0">
                <a:solidFill>
                  <a:srgbClr val="002368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rPr>
              <a:t>.</a:t>
            </a:r>
          </a:p>
          <a:p>
            <a:pPr marL="137160" indent="0">
              <a:buNone/>
            </a:pPr>
            <a:endParaRPr lang="ru-RU" dirty="0">
              <a:solidFill>
                <a:srgbClr val="002368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04864"/>
            <a:ext cx="8424936" cy="41764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5324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Однослойное </a:t>
            </a:r>
            <a:r>
              <a:rPr lang="ru-RU" dirty="0" err="1" smtClean="0">
                <a:solidFill>
                  <a:srgbClr val="002060"/>
                </a:solidFill>
              </a:rPr>
              <a:t>мелование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7920879" cy="4968551"/>
          </a:xfrm>
        </p:spPr>
      </p:pic>
    </p:spTree>
    <p:extLst>
      <p:ext uri="{BB962C8B-B14F-4D97-AF65-F5344CB8AC3E}">
        <p14:creationId xmlns="" xmlns:p14="http://schemas.microsoft.com/office/powerpoint/2010/main" val="57141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Двухслойное </a:t>
            </a:r>
            <a:r>
              <a:rPr lang="ru-RU" dirty="0" err="1" smtClean="0">
                <a:solidFill>
                  <a:srgbClr val="002060"/>
                </a:solidFill>
              </a:rPr>
              <a:t>мелование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24744"/>
            <a:ext cx="8280920" cy="5328592"/>
          </a:xfrm>
        </p:spPr>
      </p:pic>
    </p:spTree>
    <p:extLst>
      <p:ext uri="{BB962C8B-B14F-4D97-AF65-F5344CB8AC3E}">
        <p14:creationId xmlns="" xmlns:p14="http://schemas.microsoft.com/office/powerpoint/2010/main" val="120959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Влияние </a:t>
            </a:r>
            <a:r>
              <a:rPr lang="ru-RU" dirty="0" err="1">
                <a:solidFill>
                  <a:srgbClr val="002060"/>
                </a:solidFill>
              </a:rPr>
              <a:t>мелования</a:t>
            </a:r>
            <a:r>
              <a:rPr lang="ru-RU" dirty="0">
                <a:solidFill>
                  <a:srgbClr val="002060"/>
                </a:solidFill>
              </a:rPr>
              <a:t> на свойства 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бумаги</a:t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• </a:t>
            </a:r>
            <a:r>
              <a:rPr lang="ru-RU" dirty="0"/>
              <a:t>Увеличение гладкости</a:t>
            </a:r>
          </a:p>
          <a:p>
            <a:pPr marL="137160" indent="0">
              <a:buNone/>
            </a:pPr>
            <a:r>
              <a:rPr lang="ru-RU" dirty="0"/>
              <a:t>• Увеличение непрозрачности и белизны</a:t>
            </a:r>
          </a:p>
          <a:p>
            <a:pPr marL="137160" indent="0">
              <a:buNone/>
            </a:pPr>
            <a:r>
              <a:rPr lang="ru-RU" dirty="0"/>
              <a:t>• Уменьшение адсорбции и потребности в </a:t>
            </a:r>
          </a:p>
          <a:p>
            <a:pPr marL="137160" indent="0">
              <a:buNone/>
            </a:pPr>
            <a:r>
              <a:rPr lang="ru-RU" dirty="0"/>
              <a:t>печатной краске</a:t>
            </a:r>
          </a:p>
          <a:p>
            <a:pPr marL="137160" indent="0">
              <a:buNone/>
            </a:pPr>
            <a:r>
              <a:rPr lang="ru-RU" dirty="0"/>
              <a:t>• Увеличение прочности поверхности и </a:t>
            </a:r>
          </a:p>
          <a:p>
            <a:pPr marL="137160" indent="0">
              <a:buNone/>
            </a:pPr>
            <a:r>
              <a:rPr lang="ru-RU" dirty="0"/>
              <a:t>уменьшение </a:t>
            </a:r>
            <a:r>
              <a:rPr lang="ru-RU" dirty="0" err="1"/>
              <a:t>пылимости</a:t>
            </a:r>
            <a:endParaRPr lang="ru-RU" dirty="0"/>
          </a:p>
          <a:p>
            <a:pPr marL="137160" indent="0">
              <a:buNone/>
            </a:pPr>
            <a:r>
              <a:rPr lang="ru-RU" dirty="0"/>
              <a:t>• Уменьшение жесткости</a:t>
            </a:r>
          </a:p>
          <a:p>
            <a:pPr marL="137160" indent="0">
              <a:buNone/>
            </a:pPr>
            <a:r>
              <a:rPr lang="ru-RU" dirty="0"/>
              <a:t>• Увеличение лоска листа и лоска печати</a:t>
            </a:r>
          </a:p>
        </p:txBody>
      </p:sp>
    </p:spTree>
    <p:extLst>
      <p:ext uri="{BB962C8B-B14F-4D97-AF65-F5344CB8AC3E}">
        <p14:creationId xmlns="" xmlns:p14="http://schemas.microsoft.com/office/powerpoint/2010/main" val="255690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475</TotalTime>
  <Words>205</Words>
  <Application>Microsoft Office PowerPoint</Application>
  <PresentationFormat>Экран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  свойствА мелованной бумаги  </vt:lpstr>
      <vt:lpstr>Цели и задачи:</vt:lpstr>
      <vt:lpstr>Слайд 3</vt:lpstr>
      <vt:lpstr>Суть мелования </vt:lpstr>
      <vt:lpstr>  задача мелования бумаги и картона - это улучшение:</vt:lpstr>
      <vt:lpstr>Слайд 6</vt:lpstr>
      <vt:lpstr>Однослойное мелование</vt:lpstr>
      <vt:lpstr>Двухслойное мелование</vt:lpstr>
      <vt:lpstr>Влияние мелования на свойства  бумаги </vt:lpstr>
      <vt:lpstr>Поверхность бумаги</vt:lpstr>
      <vt:lpstr>Сравнение печатного изображения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Анна</cp:lastModifiedBy>
  <cp:revision>51</cp:revision>
  <dcterms:created xsi:type="dcterms:W3CDTF">2016-06-21T07:56:27Z</dcterms:created>
  <dcterms:modified xsi:type="dcterms:W3CDTF">2018-04-12T21:03:52Z</dcterms:modified>
</cp:coreProperties>
</file>