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charset="0"/>
        <a:ea typeface="Arial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charset="0"/>
        <a:ea typeface="Arial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charset="0"/>
        <a:ea typeface="Arial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charset="0"/>
        <a:ea typeface="Arial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Palatino Linotype" charset="0"/>
        <a:ea typeface="Arial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Palatino Linotype" charset="0"/>
        <a:ea typeface="Arial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Palatino Linotype" charset="0"/>
        <a:ea typeface="Arial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Palatino Linotype" charset="0"/>
        <a:ea typeface="Arial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Palatino Linotype" charset="0"/>
        <a:ea typeface="Arial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BFD6E-A6AD-3D45-8E85-6BFA3A92B8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9397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F637D9-B12D-0F41-B21A-9E0FCC26974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12193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C36257-2BCF-8A43-9E1D-AFE54DBB29D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850095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3841D2-4C99-D74E-A882-24CEB156FE5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3759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2B9896-57C3-E048-A5C9-1F0FA0B3FA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740645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1DA0DD-FB82-2E47-B5B8-3165C5051F4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21943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2CD1F1-3E07-CB47-9EDF-FA2A778736B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3216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9B35DB-C11F-0547-8A30-2AEE0AC78A7E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863154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AC1041-112A-1241-954C-489F2A7A200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3243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D40061-BBF6-2544-8095-913BA261B38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35978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Чтобы добавить рисунок, перетащите его на заполнитель или щелкните значок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605B9F-D463-8748-A27B-6BCEEDC31E0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6163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Palatino Linotype" pitchFamily="18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Palatino Linotype" pitchFamily="18" charset="0"/>
                <a:ea typeface="+mn-ea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19DD70F-0C07-1942-87D4-9494F8DF872F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Arial" charset="0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  <a:ea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  <a:ea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  <a:ea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  <a:ea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3200">
          <a:solidFill>
            <a:schemeClr val="tx1"/>
          </a:solidFill>
          <a:latin typeface="+mn-lt"/>
          <a:ea typeface="Arial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800">
          <a:solidFill>
            <a:schemeClr val="tx1"/>
          </a:solidFill>
          <a:latin typeface="+mn-lt"/>
          <a:ea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•"/>
        <a:defRPr sz="2400">
          <a:solidFill>
            <a:schemeClr val="tx1"/>
          </a:solidFill>
          <a:latin typeface="+mn-lt"/>
          <a:ea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–"/>
        <a:defRPr sz="2000">
          <a:solidFill>
            <a:schemeClr val="tx1"/>
          </a:solidFill>
          <a:latin typeface="+mn-lt"/>
          <a:ea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  <a:ea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FFCC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7" Type="http://schemas.openxmlformats.org/officeDocument/2006/relationships/image" Target="../media/image22.gi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5" Type="http://schemas.openxmlformats.org/officeDocument/2006/relationships/image" Target="../media/image20.gif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228600" y="2971801"/>
            <a:ext cx="8686800" cy="1295400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Palatino Linotype" charset="0"/>
              </a:rPr>
              <a:t>Перелетные и зимующие птицы</a:t>
            </a:r>
            <a:endParaRPr lang="ru-RU" dirty="0">
              <a:latin typeface="Palatino Linotype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36816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Государственное бюджетное дошкольное образовательное учреждение</a:t>
            </a:r>
          </a:p>
          <a:p>
            <a:pPr algn="ctr"/>
            <a:r>
              <a:rPr lang="ru-RU" sz="1600" dirty="0">
                <a:solidFill>
                  <a:schemeClr val="accent6">
                    <a:lumMod val="75000"/>
                  </a:schemeClr>
                </a:solidFill>
              </a:rPr>
              <a:t>д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етский сад № 37 комбинированного вида Красносельского района</a:t>
            </a:r>
          </a:p>
          <a:p>
            <a:pPr algn="ctr"/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</a:rPr>
              <a:t>Санкт-Петербурга</a:t>
            </a:r>
            <a:endParaRPr lang="ru-RU" sz="1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62200" y="6096000"/>
            <a:ext cx="45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Составил:</a:t>
            </a:r>
          </a:p>
          <a:p>
            <a:pPr algn="r"/>
            <a:r>
              <a:rPr lang="ru-RU" sz="2000" dirty="0">
                <a:solidFill>
                  <a:schemeClr val="accent6">
                    <a:lumMod val="75000"/>
                  </a:schemeClr>
                </a:solidFill>
              </a:rPr>
              <a:t>в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оспитатель Дудорова О.В.</a:t>
            </a:r>
          </a:p>
          <a:p>
            <a:pPr algn="r"/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982623"/>
            <a:ext cx="2286000" cy="1505902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609600"/>
            <a:ext cx="4191000" cy="1830070"/>
          </a:xfrm>
          <a:prstGeom prst="rect">
            <a:avLst/>
          </a:prstGeom>
        </p:spPr>
      </p:pic>
      <p:pic>
        <p:nvPicPr>
          <p:cNvPr id="6" name="Изображение 5" descr="Без имени-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60800" y="4241800"/>
            <a:ext cx="1397000" cy="1397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228600" y="5562600"/>
            <a:ext cx="868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Arial" charset="0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r>
              <a:rPr lang="ru-RU" sz="2000" dirty="0" smtClean="0">
                <a:latin typeface="Palatino Linotype" charset="0"/>
              </a:rPr>
              <a:t>Использование электронных ресурсов (ЭОР) в образовательном процессе</a:t>
            </a:r>
            <a:endParaRPr lang="ru-RU" sz="2000" dirty="0">
              <a:latin typeface="Palatino Linotype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 bwMode="auto">
          <a:xfrm>
            <a:off x="228600" y="2362200"/>
            <a:ext cx="8686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Arial" charset="0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  <a:ea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Palatino Linotype" pitchFamily="18" charset="0"/>
              </a:defRPr>
            </a:lvl9pPr>
          </a:lstStyle>
          <a:p>
            <a:r>
              <a:rPr lang="ru-RU" sz="2000" dirty="0" smtClean="0">
                <a:latin typeface="Palatino Linotype" charset="0"/>
              </a:rPr>
              <a:t>Компьютерная презентация  </a:t>
            </a:r>
            <a:endParaRPr lang="ru-RU" sz="2000" dirty="0">
              <a:latin typeface="Palatino Linotype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3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300"/>
                            </p:stCondLst>
                            <p:childTnLst>
                              <p:par>
                                <p:cTn id="2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350"/>
                            </p:stCondLst>
                            <p:childTnLst>
                              <p:par>
                                <p:cTn id="37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350"/>
                            </p:stCondLst>
                            <p:childTnLst>
                              <p:par>
                                <p:cTn id="44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04800" y="152400"/>
            <a:ext cx="3962400" cy="1371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4F4F3"/>
                </a:solidFill>
              </a:rPr>
              <a:t>ПТИЦЫ</a:t>
            </a:r>
            <a:endParaRPr lang="ru-RU" sz="4400" dirty="0">
              <a:solidFill>
                <a:srgbClr val="F4F4F3"/>
              </a:solidFill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3733800" y="2057400"/>
            <a:ext cx="3505200" cy="4800600"/>
            <a:chOff x="3733800" y="2057400"/>
            <a:chExt cx="3505200" cy="4800600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3733800" y="2057400"/>
              <a:ext cx="3505200" cy="48006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b="1" dirty="0" smtClean="0">
                  <a:solidFill>
                    <a:srgbClr val="F4F4F3"/>
                  </a:solidFill>
                </a:rPr>
                <a:t>ЗИМУЮЩИЕ</a:t>
              </a:r>
              <a:endParaRPr lang="ru-RU" b="1" dirty="0">
                <a:solidFill>
                  <a:srgbClr val="F4F4F3"/>
                </a:solidFill>
              </a:endParaRPr>
            </a:p>
          </p:txBody>
        </p:sp>
        <p:pic>
          <p:nvPicPr>
            <p:cNvPr id="11" name="Изображение 10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810000" y="2590800"/>
              <a:ext cx="3425576" cy="41021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2" name="Группа 1"/>
          <p:cNvGrpSpPr/>
          <p:nvPr/>
        </p:nvGrpSpPr>
        <p:grpSpPr>
          <a:xfrm>
            <a:off x="228600" y="2057400"/>
            <a:ext cx="3429000" cy="4724400"/>
            <a:chOff x="228600" y="2057400"/>
            <a:chExt cx="3429000" cy="4724400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28600" y="2057400"/>
              <a:ext cx="3429000" cy="4724400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ru-RU" b="1" dirty="0" smtClean="0">
                  <a:solidFill>
                    <a:srgbClr val="F4F4F3"/>
                  </a:solidFill>
                </a:rPr>
                <a:t>ПЕРЕЛЕТНЫЕ</a:t>
              </a:r>
              <a:endParaRPr lang="ru-RU" b="1" dirty="0">
                <a:solidFill>
                  <a:srgbClr val="F4F4F3"/>
                </a:solidFill>
              </a:endParaRPr>
            </a:p>
          </p:txBody>
        </p:sp>
        <p:pic>
          <p:nvPicPr>
            <p:cNvPr id="12" name="Изображение 1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28601" y="2590800"/>
              <a:ext cx="3352800" cy="411480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3" name="Выноска со стрелкой вниз 12"/>
          <p:cNvSpPr/>
          <p:nvPr/>
        </p:nvSpPr>
        <p:spPr>
          <a:xfrm rot="19048199">
            <a:off x="4236096" y="1287514"/>
            <a:ext cx="609600" cy="1047024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35314"/>
            </a:avLst>
          </a:prstGeom>
          <a:solidFill>
            <a:schemeClr val="tx2">
              <a:lumMod val="25000"/>
              <a:lumOff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ьная выноска 15"/>
          <p:cNvSpPr/>
          <p:nvPr/>
        </p:nvSpPr>
        <p:spPr>
          <a:xfrm flipH="1">
            <a:off x="4572000" y="-27398"/>
            <a:ext cx="4495800" cy="2008598"/>
          </a:xfrm>
          <a:prstGeom prst="wedgeEllipseCallout">
            <a:avLst>
              <a:gd name="adj1" fmla="val -44237"/>
              <a:gd name="adj2" fmla="val 8705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Всех птиц можно разделить на две большие группы: перелетные и зимующие</a:t>
            </a:r>
          </a:p>
        </p:txBody>
      </p:sp>
      <p:pic>
        <p:nvPicPr>
          <p:cNvPr id="17" name="Изображение 16" descr="Без имени-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6849" y="2743200"/>
            <a:ext cx="1837151" cy="1676400"/>
          </a:xfrm>
          <a:prstGeom prst="rect">
            <a:avLst/>
          </a:prstGeom>
        </p:spPr>
      </p:pic>
      <p:sp>
        <p:nvSpPr>
          <p:cNvPr id="9" name="Выноска со стрелкой вниз 8"/>
          <p:cNvSpPr/>
          <p:nvPr/>
        </p:nvSpPr>
        <p:spPr>
          <a:xfrm>
            <a:off x="1905000" y="1371600"/>
            <a:ext cx="609600" cy="9144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35314"/>
            </a:avLst>
          </a:prstGeom>
          <a:solidFill>
            <a:schemeClr val="tx2">
              <a:lumMod val="25000"/>
              <a:lumOff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09934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3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152400"/>
            <a:ext cx="8610600" cy="1371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>
                <a:solidFill>
                  <a:srgbClr val="F4F4F3"/>
                </a:solidFill>
              </a:rPr>
              <a:t>Перелётные птицы-птицы, улетающие зимой в тёплые края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752600"/>
            <a:ext cx="8610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Перелётные птицы совершают регулярные сезонные перемещения между местами гнездовий и местами зимовок. Переселения могут совершаться как на близкие, так и на дальние расстояния.</a:t>
            </a:r>
          </a:p>
        </p:txBody>
      </p:sp>
      <p:pic>
        <p:nvPicPr>
          <p:cNvPr id="9" name="Изображение 8" descr="e072c027ef8cf3e4f5fa9be452833d43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9000" y="3733800"/>
            <a:ext cx="5500186" cy="2959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0514828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152400"/>
            <a:ext cx="8610600" cy="685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Виды перелётных птиц.</a:t>
            </a:r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762000"/>
            <a:ext cx="2286000" cy="2505205"/>
          </a:xfrm>
          <a:prstGeom prst="rect">
            <a:avLst/>
          </a:prstGeom>
        </p:spPr>
      </p:pic>
      <p:pic>
        <p:nvPicPr>
          <p:cNvPr id="3" name="Изображение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838200"/>
            <a:ext cx="3026176" cy="1981200"/>
          </a:xfrm>
          <a:prstGeom prst="rect">
            <a:avLst/>
          </a:prstGeom>
        </p:spPr>
      </p:pic>
      <p:pic>
        <p:nvPicPr>
          <p:cNvPr id="5" name="Изображение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1000" y="4265788"/>
            <a:ext cx="2590800" cy="2350912"/>
          </a:xfrm>
          <a:prstGeom prst="rect">
            <a:avLst/>
          </a:prstGeom>
        </p:spPr>
      </p:pic>
      <p:pic>
        <p:nvPicPr>
          <p:cNvPr id="7" name="Изображение 6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0400" y="2743200"/>
            <a:ext cx="2794000" cy="1446893"/>
          </a:xfrm>
          <a:prstGeom prst="rect">
            <a:avLst/>
          </a:prstGeom>
        </p:spPr>
      </p:pic>
      <p:pic>
        <p:nvPicPr>
          <p:cNvPr id="8" name="Изображение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0" y="3886200"/>
            <a:ext cx="2168081" cy="2895600"/>
          </a:xfrm>
          <a:prstGeom prst="rect">
            <a:avLst/>
          </a:prstGeom>
        </p:spPr>
      </p:pic>
      <p:pic>
        <p:nvPicPr>
          <p:cNvPr id="10" name="Изображение 9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3352800" y="4724400"/>
            <a:ext cx="3124200" cy="24078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981200" y="1143000"/>
            <a:ext cx="114406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Утка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91400" y="914400"/>
            <a:ext cx="165401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Лебедь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29000" y="2209800"/>
            <a:ext cx="21098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Ласточка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810000"/>
            <a:ext cx="194716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Скворец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62400" y="4343400"/>
            <a:ext cx="10843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Гусь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3352800"/>
            <a:ext cx="15169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Цапля</a:t>
            </a: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4027865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152400"/>
            <a:ext cx="8610600" cy="13716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Зимующие</a:t>
            </a:r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 </a:t>
            </a:r>
            <a:r>
              <a:rPr lang="ru-RU" sz="32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птицы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1752600"/>
            <a:ext cx="8610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Зимующие</a:t>
            </a:r>
            <a:r>
              <a:rPr lang="ru-RU" sz="2800" dirty="0"/>
              <a:t> </a:t>
            </a:r>
            <a:r>
              <a:rPr lang="ru-RU" sz="2800" b="1" dirty="0"/>
              <a:t>птицы</a:t>
            </a:r>
            <a:r>
              <a:rPr lang="ru-RU" sz="2800" dirty="0"/>
              <a:t> - </a:t>
            </a:r>
            <a:r>
              <a:rPr lang="ru-RU" sz="2800" b="1" dirty="0"/>
              <a:t>это</a:t>
            </a:r>
            <a:r>
              <a:rPr lang="ru-RU" sz="2800" dirty="0"/>
              <a:t> те </a:t>
            </a:r>
            <a:r>
              <a:rPr lang="ru-RU" sz="2800" b="1" dirty="0"/>
              <a:t>птицы</a:t>
            </a:r>
            <a:r>
              <a:rPr lang="ru-RU" sz="2800" dirty="0"/>
              <a:t>, </a:t>
            </a:r>
            <a:r>
              <a:rPr lang="ru-RU" sz="2800" b="1" dirty="0"/>
              <a:t>которые</a:t>
            </a:r>
            <a:r>
              <a:rPr lang="ru-RU" sz="2800" dirty="0"/>
              <a:t> с приходом </a:t>
            </a:r>
            <a:r>
              <a:rPr lang="ru-RU" sz="2800" b="1" dirty="0"/>
              <a:t>зимы</a:t>
            </a:r>
            <a:r>
              <a:rPr lang="ru-RU" sz="2800" dirty="0"/>
              <a:t> не улетают на юг, а остаются </a:t>
            </a:r>
            <a:r>
              <a:rPr lang="ru-RU" sz="2800" b="1" dirty="0"/>
              <a:t>зимовать</a:t>
            </a:r>
            <a:r>
              <a:rPr lang="ru-RU" sz="2800" dirty="0"/>
              <a:t> в своем родном краю </a:t>
            </a:r>
          </a:p>
        </p:txBody>
      </p:sp>
      <p:pic>
        <p:nvPicPr>
          <p:cNvPr id="2" name="Изображение 1" descr="95194500_sinica_snegpadaet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3124200"/>
            <a:ext cx="4318000" cy="36098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843506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152400"/>
            <a:ext cx="8610600" cy="6858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Виды </a:t>
            </a:r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зимующих птиц</a:t>
            </a:r>
            <a:r>
              <a:rPr lang="ru-RU" sz="3200" b="1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.</a:t>
            </a:r>
            <a:r>
              <a:rPr lang="ru-RU" sz="3200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1143000"/>
            <a:ext cx="17954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Синица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86600" y="914400"/>
            <a:ext cx="192031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Снегирь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114800" y="1828800"/>
            <a:ext cx="163097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Голубь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04800" y="3810000"/>
            <a:ext cx="11679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Сова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962400" y="4343400"/>
            <a:ext cx="17235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Ворона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3352800"/>
            <a:ext cx="143741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Дятел</a:t>
            </a:r>
            <a:endParaRPr lang="ru-RU" sz="3200" b="1" dirty="0"/>
          </a:p>
        </p:txBody>
      </p:sp>
      <p:pic>
        <p:nvPicPr>
          <p:cNvPr id="6" name="Изображение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1143000"/>
            <a:ext cx="2115127" cy="1371600"/>
          </a:xfrm>
          <a:prstGeom prst="rect">
            <a:avLst/>
          </a:prstGeom>
        </p:spPr>
      </p:pic>
      <p:pic>
        <p:nvPicPr>
          <p:cNvPr id="18" name="Изображение 17" descr="20450657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4267200"/>
            <a:ext cx="1470068" cy="2133600"/>
          </a:xfrm>
          <a:prstGeom prst="rect">
            <a:avLst/>
          </a:prstGeom>
        </p:spPr>
      </p:pic>
      <p:pic>
        <p:nvPicPr>
          <p:cNvPr id="19" name="Изображение 18" descr="Transparent_White_Owl_PNG_Picture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4343400"/>
            <a:ext cx="1981200" cy="2404053"/>
          </a:xfrm>
          <a:prstGeom prst="rect">
            <a:avLst/>
          </a:prstGeom>
        </p:spPr>
      </p:pic>
      <p:pic>
        <p:nvPicPr>
          <p:cNvPr id="20" name="Изображение 19" descr="hello_html_m1caf032d.gi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4800600"/>
            <a:ext cx="2005862" cy="1790700"/>
          </a:xfrm>
          <a:prstGeom prst="rect">
            <a:avLst/>
          </a:prstGeom>
        </p:spPr>
      </p:pic>
      <p:pic>
        <p:nvPicPr>
          <p:cNvPr id="21" name="Изображение 20" descr="94828079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2133600"/>
            <a:ext cx="1905000" cy="1905000"/>
          </a:xfrm>
          <a:prstGeom prst="rect">
            <a:avLst/>
          </a:prstGeom>
        </p:spPr>
      </p:pic>
      <p:pic>
        <p:nvPicPr>
          <p:cNvPr id="22" name="Изображение 21" descr="22973358.gif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304800"/>
            <a:ext cx="2939143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692793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04800" y="152400"/>
            <a:ext cx="8610600" cy="8382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Чем питаются птицы зимой?</a:t>
            </a:r>
            <a:endParaRPr lang="ru-RU" sz="3200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" name="Изображение 2" descr="на презентацию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143000"/>
            <a:ext cx="7391400" cy="5543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931720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10069043">
  <a:themeElements>
    <a:clrScheme name="Office Theme 2">
      <a:dk1>
        <a:srgbClr val="000000"/>
      </a:dk1>
      <a:lt1>
        <a:srgbClr val="E8C567"/>
      </a:lt1>
      <a:dk2>
        <a:srgbClr val="2B5502"/>
      </a:dk2>
      <a:lt2>
        <a:srgbClr val="777777"/>
      </a:lt2>
      <a:accent1>
        <a:srgbClr val="909082"/>
      </a:accent1>
      <a:accent2>
        <a:srgbClr val="809EA8"/>
      </a:accent2>
      <a:accent3>
        <a:srgbClr val="F2DFB8"/>
      </a:accent3>
      <a:accent4>
        <a:srgbClr val="000000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Palatino Linotype"/>
        <a:ea typeface=""/>
        <a:cs typeface=""/>
      </a:majorFont>
      <a:minorFont>
        <a:latin typeface="Palatino Linotyp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E8C567"/>
        </a:lt1>
        <a:dk2>
          <a:srgbClr val="2B5502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TM10069043</Template>
  <TotalTime>494</TotalTime>
  <Words>111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TM10069043</vt:lpstr>
      <vt:lpstr>Перелетные и зимующие птицы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Перелетные и зимующие птицы</dc:title>
  <dc:creator>ольга дудорова</dc:creator>
  <cp:lastModifiedBy>dns</cp:lastModifiedBy>
  <cp:revision>55</cp:revision>
  <dcterms:created xsi:type="dcterms:W3CDTF">2005-10-25T00:07:49Z</dcterms:created>
  <dcterms:modified xsi:type="dcterms:W3CDTF">2018-04-13T11:05:55Z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TC100690431049</vt:lpwstr>
  </property>
</Properties>
</file>