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7"/>
  </p:notesMasterIdLst>
  <p:sldIdLst>
    <p:sldId id="256" r:id="rId2"/>
    <p:sldId id="258" r:id="rId3"/>
    <p:sldId id="259" r:id="rId4"/>
    <p:sldId id="266" r:id="rId5"/>
    <p:sldId id="291" r:id="rId6"/>
    <p:sldId id="292" r:id="rId7"/>
    <p:sldId id="293" r:id="rId8"/>
    <p:sldId id="294" r:id="rId9"/>
    <p:sldId id="295" r:id="rId10"/>
    <p:sldId id="296" r:id="rId11"/>
    <p:sldId id="271" r:id="rId12"/>
    <p:sldId id="270" r:id="rId13"/>
    <p:sldId id="273" r:id="rId14"/>
    <p:sldId id="276" r:id="rId15"/>
    <p:sldId id="282" r:id="rId16"/>
    <p:sldId id="275" r:id="rId17"/>
    <p:sldId id="283" r:id="rId18"/>
    <p:sldId id="284" r:id="rId19"/>
    <p:sldId id="272" r:id="rId20"/>
    <p:sldId id="286" r:id="rId21"/>
    <p:sldId id="297" r:id="rId22"/>
    <p:sldId id="298" r:id="rId23"/>
    <p:sldId id="299" r:id="rId24"/>
    <p:sldId id="300" r:id="rId25"/>
    <p:sldId id="301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54" autoAdjust="0"/>
  </p:normalViewPr>
  <p:slideViewPr>
    <p:cSldViewPr>
      <p:cViewPr>
        <p:scale>
          <a:sx n="60" d="100"/>
          <a:sy n="60" d="100"/>
        </p:scale>
        <p:origin x="-2244" y="-6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5D1381-F214-4339-A423-7FFF34436F36}" type="datetimeFigureOut">
              <a:rPr lang="ru-RU" smtClean="0"/>
              <a:t>13.04.2018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5A5A9C-BFBD-42A1-8FDF-9F06E579F1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06042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5A5A9C-BFBD-42A1-8FDF-9F06E579F1AC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80957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1" y="2130426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692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384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4076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768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3461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8153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845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7537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1" y="274639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4" y="4406901"/>
            <a:ext cx="7772400" cy="1362075"/>
          </a:xfrm>
        </p:spPr>
        <p:txBody>
          <a:bodyPr anchor="t"/>
          <a:lstStyle>
            <a:lvl1pPr algn="l">
              <a:defRPr sz="41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4" y="2906713"/>
            <a:ext cx="7772400" cy="1500187"/>
          </a:xfrm>
        </p:spPr>
        <p:txBody>
          <a:bodyPr anchor="b"/>
          <a:lstStyle>
            <a:lvl1pPr marL="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1pPr>
            <a:lvl2pPr marL="46922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3844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40767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7689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34612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81534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8457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75379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4"/>
            <a:ext cx="4040188" cy="639763"/>
          </a:xfrm>
        </p:spPr>
        <p:txBody>
          <a:bodyPr anchor="b"/>
          <a:lstStyle>
            <a:lvl1pPr marL="0" indent="0">
              <a:buNone/>
              <a:defRPr sz="2500" b="1"/>
            </a:lvl1pPr>
            <a:lvl2pPr marL="469224" indent="0">
              <a:buNone/>
              <a:defRPr sz="2100" b="1"/>
            </a:lvl2pPr>
            <a:lvl3pPr marL="938449" indent="0">
              <a:buNone/>
              <a:defRPr sz="1800" b="1"/>
            </a:lvl3pPr>
            <a:lvl4pPr marL="1407673" indent="0">
              <a:buNone/>
              <a:defRPr sz="1600" b="1"/>
            </a:lvl4pPr>
            <a:lvl5pPr marL="1876897" indent="0">
              <a:buNone/>
              <a:defRPr sz="1600" b="1"/>
            </a:lvl5pPr>
            <a:lvl6pPr marL="2346122" indent="0">
              <a:buNone/>
              <a:defRPr sz="1600" b="1"/>
            </a:lvl6pPr>
            <a:lvl7pPr marL="2815346" indent="0">
              <a:buNone/>
              <a:defRPr sz="1600" b="1"/>
            </a:lvl7pPr>
            <a:lvl8pPr marL="3284571" indent="0">
              <a:buNone/>
              <a:defRPr sz="1600" b="1"/>
            </a:lvl8pPr>
            <a:lvl9pPr marL="3753795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535114"/>
            <a:ext cx="4041775" cy="639763"/>
          </a:xfrm>
        </p:spPr>
        <p:txBody>
          <a:bodyPr anchor="b"/>
          <a:lstStyle>
            <a:lvl1pPr marL="0" indent="0">
              <a:buNone/>
              <a:defRPr sz="2500" b="1"/>
            </a:lvl1pPr>
            <a:lvl2pPr marL="469224" indent="0">
              <a:buNone/>
              <a:defRPr sz="2100" b="1"/>
            </a:lvl2pPr>
            <a:lvl3pPr marL="938449" indent="0">
              <a:buNone/>
              <a:defRPr sz="1800" b="1"/>
            </a:lvl3pPr>
            <a:lvl4pPr marL="1407673" indent="0">
              <a:buNone/>
              <a:defRPr sz="1600" b="1"/>
            </a:lvl4pPr>
            <a:lvl5pPr marL="1876897" indent="0">
              <a:buNone/>
              <a:defRPr sz="1600" b="1"/>
            </a:lvl5pPr>
            <a:lvl6pPr marL="2346122" indent="0">
              <a:buNone/>
              <a:defRPr sz="1600" b="1"/>
            </a:lvl6pPr>
            <a:lvl7pPr marL="2815346" indent="0">
              <a:buNone/>
              <a:defRPr sz="1600" b="1"/>
            </a:lvl7pPr>
            <a:lvl8pPr marL="3284571" indent="0">
              <a:buNone/>
              <a:defRPr sz="1600" b="1"/>
            </a:lvl8pPr>
            <a:lvl9pPr marL="3753795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1"/>
          </a:xfrm>
        </p:spPr>
        <p:txBody>
          <a:bodyPr anchor="b"/>
          <a:lstStyle>
            <a:lvl1pPr algn="l">
              <a:defRPr sz="21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300"/>
            </a:lvl1pPr>
            <a:lvl2pPr>
              <a:defRPr sz="2900"/>
            </a:lvl2pPr>
            <a:lvl3pPr>
              <a:defRPr sz="25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69224" indent="0">
              <a:buNone/>
              <a:defRPr sz="1200"/>
            </a:lvl2pPr>
            <a:lvl3pPr marL="938449" indent="0">
              <a:buNone/>
              <a:defRPr sz="1000"/>
            </a:lvl3pPr>
            <a:lvl4pPr marL="1407673" indent="0">
              <a:buNone/>
              <a:defRPr sz="900"/>
            </a:lvl4pPr>
            <a:lvl5pPr marL="1876897" indent="0">
              <a:buNone/>
              <a:defRPr sz="900"/>
            </a:lvl5pPr>
            <a:lvl6pPr marL="2346122" indent="0">
              <a:buNone/>
              <a:defRPr sz="900"/>
            </a:lvl6pPr>
            <a:lvl7pPr marL="2815346" indent="0">
              <a:buNone/>
              <a:defRPr sz="900"/>
            </a:lvl7pPr>
            <a:lvl8pPr marL="3284571" indent="0">
              <a:buNone/>
              <a:defRPr sz="900"/>
            </a:lvl8pPr>
            <a:lvl9pPr marL="3753795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1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300"/>
            </a:lvl1pPr>
            <a:lvl2pPr marL="469224" indent="0">
              <a:buNone/>
              <a:defRPr sz="2900"/>
            </a:lvl2pPr>
            <a:lvl3pPr marL="938449" indent="0">
              <a:buNone/>
              <a:defRPr sz="2500"/>
            </a:lvl3pPr>
            <a:lvl4pPr marL="1407673" indent="0">
              <a:buNone/>
              <a:defRPr sz="2100"/>
            </a:lvl4pPr>
            <a:lvl5pPr marL="1876897" indent="0">
              <a:buNone/>
              <a:defRPr sz="2100"/>
            </a:lvl5pPr>
            <a:lvl6pPr marL="2346122" indent="0">
              <a:buNone/>
              <a:defRPr sz="2100"/>
            </a:lvl6pPr>
            <a:lvl7pPr marL="2815346" indent="0">
              <a:buNone/>
              <a:defRPr sz="2100"/>
            </a:lvl7pPr>
            <a:lvl8pPr marL="3284571" indent="0">
              <a:buNone/>
              <a:defRPr sz="2100"/>
            </a:lvl8pPr>
            <a:lvl9pPr marL="3753795" indent="0">
              <a:buNone/>
              <a:defRPr sz="21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69224" indent="0">
              <a:buNone/>
              <a:defRPr sz="1200"/>
            </a:lvl2pPr>
            <a:lvl3pPr marL="938449" indent="0">
              <a:buNone/>
              <a:defRPr sz="1000"/>
            </a:lvl3pPr>
            <a:lvl4pPr marL="1407673" indent="0">
              <a:buNone/>
              <a:defRPr sz="900"/>
            </a:lvl4pPr>
            <a:lvl5pPr marL="1876897" indent="0">
              <a:buNone/>
              <a:defRPr sz="900"/>
            </a:lvl5pPr>
            <a:lvl6pPr marL="2346122" indent="0">
              <a:buNone/>
              <a:defRPr sz="900"/>
            </a:lvl6pPr>
            <a:lvl7pPr marL="2815346" indent="0">
              <a:buNone/>
              <a:defRPr sz="900"/>
            </a:lvl7pPr>
            <a:lvl8pPr marL="3284571" indent="0">
              <a:buNone/>
              <a:defRPr sz="900"/>
            </a:lvl8pPr>
            <a:lvl9pPr marL="3753795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74638"/>
            <a:ext cx="8229600" cy="1143000"/>
          </a:xfrm>
          <a:prstGeom prst="rect">
            <a:avLst/>
          </a:prstGeom>
        </p:spPr>
        <p:txBody>
          <a:bodyPr vert="horz" lIns="93845" tIns="46922" rIns="93845" bIns="46922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1" y="1600202"/>
            <a:ext cx="8229600" cy="4525963"/>
          </a:xfrm>
          <a:prstGeom prst="rect">
            <a:avLst/>
          </a:prstGeom>
        </p:spPr>
        <p:txBody>
          <a:bodyPr vert="horz" lIns="93845" tIns="46922" rIns="93845" bIns="46922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3845" tIns="46922" rIns="93845" bIns="46922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1" y="6356352"/>
            <a:ext cx="2895600" cy="365125"/>
          </a:xfrm>
          <a:prstGeom prst="rect">
            <a:avLst/>
          </a:prstGeom>
        </p:spPr>
        <p:txBody>
          <a:bodyPr vert="horz" lIns="93845" tIns="46922" rIns="93845" bIns="46922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3845" tIns="46922" rIns="93845" bIns="46922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38449" rtl="0" eaLnBrk="1" latinLnBrk="0" hangingPunct="1">
        <a:spcBef>
          <a:spcPct val="0"/>
        </a:spcBef>
        <a:buNone/>
        <a:defRPr sz="4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51918" indent="-351918" algn="l" defTabSz="938449" rtl="0" eaLnBrk="1" latinLnBrk="0" hangingPunct="1">
        <a:spcBef>
          <a:spcPct val="20000"/>
        </a:spcBef>
        <a:buFont typeface="Arial" pitchFamily="34" charset="0"/>
        <a:buChar char="•"/>
        <a:defRPr sz="3300" kern="1200">
          <a:solidFill>
            <a:schemeClr val="tx1"/>
          </a:solidFill>
          <a:latin typeface="+mn-lt"/>
          <a:ea typeface="+mn-ea"/>
          <a:cs typeface="+mn-cs"/>
        </a:defRPr>
      </a:lvl1pPr>
      <a:lvl2pPr marL="762490" indent="-293265" algn="l" defTabSz="938449" rtl="0" eaLnBrk="1" latinLnBrk="0" hangingPunct="1">
        <a:spcBef>
          <a:spcPct val="20000"/>
        </a:spcBef>
        <a:buFont typeface="Arial" pitchFamily="34" charset="0"/>
        <a:buChar char="–"/>
        <a:defRPr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173061" indent="-234612" algn="l" defTabSz="93844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1642285" indent="-234612" algn="l" defTabSz="938449" rtl="0" eaLnBrk="1" latinLnBrk="0" hangingPunct="1">
        <a:spcBef>
          <a:spcPct val="20000"/>
        </a:spcBef>
        <a:buFont typeface="Arial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11510" indent="-234612" algn="l" defTabSz="938449" rtl="0" eaLnBrk="1" latinLnBrk="0" hangingPunct="1">
        <a:spcBef>
          <a:spcPct val="20000"/>
        </a:spcBef>
        <a:buFont typeface="Arial" pitchFamily="34" charset="0"/>
        <a:buChar char="»"/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580734" indent="-234612" algn="l" defTabSz="938449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049958" indent="-234612" algn="l" defTabSz="938449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519183" indent="-234612" algn="l" defTabSz="938449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3988407" indent="-234612" algn="l" defTabSz="938449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3844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69224" algn="l" defTabSz="93844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38449" algn="l" defTabSz="93844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407673" algn="l" defTabSz="93844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76897" algn="l" defTabSz="93844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346122" algn="l" defTabSz="93844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815346" algn="l" defTabSz="93844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84571" algn="l" defTabSz="93844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753795" algn="l" defTabSz="93844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gi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0878"/>
            <a:ext cx="9144000" cy="6857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685800" y="1268761"/>
            <a:ext cx="8278687" cy="1440160"/>
          </a:xfrm>
        </p:spPr>
        <p:txBody>
          <a:bodyPr>
            <a:noAutofit/>
          </a:bodyPr>
          <a:lstStyle/>
          <a:p>
            <a:pPr>
              <a:tabLst>
                <a:tab pos="987425" algn="l"/>
              </a:tabLst>
            </a:pP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 детский сад № 26 «Сказка» г. </a:t>
            </a:r>
            <a:r>
              <a:rPr lang="ru-RU" sz="1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Искитима</a:t>
            </a: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Новосибирской области</a:t>
            </a:r>
            <a:r>
              <a:rPr lang="ru-RU" sz="2400" dirty="0" smtClean="0">
                <a:solidFill>
                  <a:srgbClr val="002060"/>
                </a:solidFill>
              </a:rPr>
              <a:t>         </a:t>
            </a:r>
            <a:endParaRPr lang="ru-RU" sz="2400" dirty="0"/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611560" y="2492896"/>
            <a:ext cx="7704856" cy="4104456"/>
          </a:xfrm>
        </p:spPr>
        <p:txBody>
          <a:bodyPr>
            <a:noAutofit/>
          </a:bodyPr>
          <a:lstStyle/>
          <a:p>
            <a:pPr>
              <a:tabLst>
                <a:tab pos="182563" algn="l"/>
              </a:tabLst>
            </a:pPr>
            <a:endParaRPr lang="ru-RU" sz="16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tabLst>
                <a:tab pos="182563" algn="l"/>
              </a:tabLst>
            </a:pPr>
            <a:r>
              <a:rPr lang="ru-RU" sz="2800" b="1" dirty="0" smtClean="0">
                <a:solidFill>
                  <a:srgbClr val="C00000"/>
                </a:solidFill>
              </a:rPr>
              <a:t>                                                   </a:t>
            </a:r>
            <a:endParaRPr lang="ru-RU" sz="800" b="1" dirty="0" smtClean="0">
              <a:solidFill>
                <a:srgbClr val="C00000"/>
              </a:solidFill>
            </a:endParaRPr>
          </a:p>
          <a:p>
            <a:pPr>
              <a:tabLst>
                <a:tab pos="182563" algn="l"/>
              </a:tabLst>
            </a:pPr>
            <a:r>
              <a:rPr lang="ru-RU" sz="800" b="1" dirty="0">
                <a:solidFill>
                  <a:srgbClr val="C00000"/>
                </a:solidFill>
              </a:rPr>
              <a:t> </a:t>
            </a:r>
            <a:r>
              <a:rPr lang="ru-RU" sz="800" b="1" dirty="0" smtClean="0">
                <a:solidFill>
                  <a:srgbClr val="C00000"/>
                </a:solidFill>
              </a:rPr>
              <a:t>                                                                                                                                                                                        </a:t>
            </a:r>
            <a:endParaRPr lang="ru-RU" sz="2800" b="1" dirty="0" smtClean="0">
              <a:solidFill>
                <a:srgbClr val="002060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749603" y="2967335"/>
            <a:ext cx="7644850" cy="33547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Организация и </a:t>
            </a:r>
            <a:r>
              <a:rPr lang="ru-RU" sz="3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</a:t>
            </a:r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уководство игровой </a:t>
            </a:r>
          </a:p>
          <a:p>
            <a:pPr algn="ctr"/>
            <a:r>
              <a:rPr lang="ru-RU" sz="3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</a:t>
            </a:r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еятельностью дошкольников в</a:t>
            </a:r>
          </a:p>
          <a:p>
            <a:pPr algn="ctr"/>
            <a:r>
              <a:rPr lang="ru-RU" sz="3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</a:t>
            </a:r>
            <a:r>
              <a:rPr lang="ru-RU" sz="3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оответствии с ФГОС </a:t>
            </a:r>
            <a:r>
              <a:rPr lang="ru-RU" sz="3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ДО</a:t>
            </a:r>
            <a:endParaRPr lang="en-US" sz="3600" b="1" cap="none" spc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endParaRPr lang="en-US" sz="3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endParaRPr lang="en-US" sz="3600" b="1" cap="none" spc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r>
              <a:rPr lang="ru-RU" sz="1600" b="1" dirty="0" smtClean="0">
                <a:ln w="11430"/>
                <a:solidFill>
                  <a:srgbClr val="7030A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Подготовила: Бахтина Наталья Михайловна – </a:t>
            </a:r>
          </a:p>
          <a:p>
            <a:pPr algn="ctr"/>
            <a:r>
              <a:rPr lang="ru-RU" sz="1600" b="1" dirty="0" smtClean="0">
                <a:ln w="11430"/>
                <a:solidFill>
                  <a:srgbClr val="7030A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1600" b="1" cap="none" spc="0" dirty="0" smtClean="0">
                <a:ln w="11430"/>
                <a:solidFill>
                  <a:srgbClr val="7030A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тарший воспитатель</a:t>
            </a:r>
            <a:endParaRPr lang="ru-RU" sz="1600" b="1" cap="none" spc="0" dirty="0" smtClean="0">
              <a:ln w="11430"/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Наталья\Desktop\Новая папка (2)\deti-animatsionnaya-kartinka-0173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4581128"/>
            <a:ext cx="1584176" cy="18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Наталья\Desktop\Новая папка (2)\279189897.jpg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4365104"/>
            <a:ext cx="1429122" cy="1656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760"/>
            <a:ext cx="9144000" cy="6857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457201" y="228919"/>
            <a:ext cx="8229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600202"/>
            <a:ext cx="8928992" cy="5069158"/>
          </a:xfrm>
        </p:spPr>
        <p:txBody>
          <a:bodyPr>
            <a:normAutofit/>
          </a:bodyPr>
          <a:lstStyle/>
          <a:p>
            <a:pPr marL="342900" lvl="0" indent="-342900" algn="ctr" defTabSz="914400" fontAlgn="base">
              <a:spcAft>
                <a:spcPct val="0"/>
              </a:spcAft>
              <a:buClr>
                <a:srgbClr val="FFFFCC"/>
              </a:buClr>
              <a:buFontTx/>
              <a:buChar char="•"/>
            </a:pP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 игре с детьми у взрослого может быть две основные стратегии:</a:t>
            </a:r>
          </a:p>
          <a:p>
            <a:pPr lvl="0" algn="ctr" defTabSz="914400" fontAlgn="base">
              <a:spcAft>
                <a:spcPct val="0"/>
              </a:spcAft>
              <a:buClr>
                <a:srgbClr val="FFFFCC"/>
              </a:buClr>
              <a:buBlip>
                <a:blip r:embed="rId3"/>
              </a:buBlip>
            </a:pP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взрослый </a:t>
            </a:r>
            <a:r>
              <a:rPr lang="ru-RU" sz="24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может сам организовать игру на основании заранее продуманного общего направления сюжета и подготовленных предметно - игровых </a:t>
            </a: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материалов</a:t>
            </a:r>
            <a:r>
              <a:rPr lang="ru-RU" sz="24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 defTabSz="914400" fontAlgn="base">
              <a:spcAft>
                <a:spcPct val="0"/>
              </a:spcAft>
              <a:buClr>
                <a:srgbClr val="FFFFCC"/>
              </a:buClr>
              <a:buBlip>
                <a:blip r:embed="rId3"/>
              </a:buBlip>
            </a:pP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он может присоединиться к уже играющим детям. Он участвует с детьми в игре на равных и может </a:t>
            </a: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влиять на </a:t>
            </a:r>
            <a:r>
              <a:rPr lang="ru-RU" sz="24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содержание и общий ход игры теми же способами, что используют другие играющие. </a:t>
            </a:r>
          </a:p>
          <a:p>
            <a:pPr marL="342900" lvl="0" indent="-342900" algn="ctr" defTabSz="914400" fontAlgn="base">
              <a:spcAft>
                <a:spcPct val="0"/>
              </a:spcAft>
              <a:buClr>
                <a:srgbClr val="FFFFCC"/>
              </a:buClr>
              <a:buFontTx/>
              <a:buChar char="•"/>
            </a:pP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0857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6631"/>
            <a:ext cx="9144000" cy="6857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457201" y="228919"/>
            <a:ext cx="8229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268760"/>
            <a:ext cx="9036496" cy="4857405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3600" b="1" dirty="0" smtClean="0">
                <a:solidFill>
                  <a:srgbClr val="C00000"/>
                </a:solidFill>
              </a:rPr>
              <a:t> 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27584" y="1988840"/>
            <a:ext cx="8064896" cy="39631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800" b="1" dirty="0">
                <a:solidFill>
                  <a:srgbClr val="C00000"/>
                </a:solidFill>
                <a:latin typeface="Times New Roman"/>
                <a:ea typeface="Calibri"/>
              </a:rPr>
              <a:t>Задачи руководства </a:t>
            </a:r>
            <a:r>
              <a:rPr lang="ru-RU" sz="2800" b="1" dirty="0" smtClean="0">
                <a:solidFill>
                  <a:srgbClr val="C00000"/>
                </a:solidFill>
                <a:latin typeface="Times New Roman"/>
                <a:ea typeface="Calibri"/>
              </a:rPr>
              <a:t>игрой:</a:t>
            </a:r>
          </a:p>
          <a:p>
            <a:pPr marL="342900" indent="-342900">
              <a:lnSpc>
                <a:spcPct val="115000"/>
              </a:lnSpc>
              <a:spcAft>
                <a:spcPts val="1000"/>
              </a:spcAft>
              <a:buFont typeface="Wingdings" pitchFamily="2" charset="2"/>
              <a:buChar char="v"/>
            </a:pPr>
            <a:r>
              <a:rPr lang="ru-RU" sz="2000" b="1" dirty="0">
                <a:solidFill>
                  <a:srgbClr val="7030A0"/>
                </a:solidFill>
                <a:latin typeface="Times New Roman"/>
                <a:ea typeface="Calibri"/>
              </a:rPr>
              <a:t>о</a:t>
            </a:r>
            <a:r>
              <a:rPr lang="ru-RU" sz="2000" b="1" dirty="0" smtClean="0">
                <a:solidFill>
                  <a:srgbClr val="7030A0"/>
                </a:solidFill>
                <a:effectLst/>
                <a:latin typeface="Times New Roman"/>
                <a:ea typeface="Calibri"/>
              </a:rPr>
              <a:t>богащение содержания игры</a:t>
            </a:r>
          </a:p>
          <a:p>
            <a:pPr marL="342900" indent="-342900">
              <a:lnSpc>
                <a:spcPct val="115000"/>
              </a:lnSpc>
              <a:spcAft>
                <a:spcPts val="1000"/>
              </a:spcAft>
              <a:buFont typeface="Wingdings" pitchFamily="2" charset="2"/>
              <a:buChar char="v"/>
            </a:pPr>
            <a:r>
              <a:rPr lang="ru-RU" sz="2000" b="1" dirty="0" smtClean="0">
                <a:solidFill>
                  <a:srgbClr val="7030A0"/>
                </a:solidFill>
                <a:latin typeface="Times New Roman"/>
                <a:ea typeface="Calibri"/>
              </a:rPr>
              <a:t>формирование </a:t>
            </a:r>
            <a:r>
              <a:rPr lang="ru-RU" sz="2000" b="1" dirty="0">
                <a:solidFill>
                  <a:srgbClr val="7030A0"/>
                </a:solidFill>
                <a:latin typeface="Times New Roman"/>
                <a:ea typeface="Calibri"/>
              </a:rPr>
              <a:t>предметных способов решения игровых </a:t>
            </a:r>
            <a:r>
              <a:rPr lang="ru-RU" sz="2000" b="1" dirty="0" smtClean="0">
                <a:solidFill>
                  <a:srgbClr val="7030A0"/>
                </a:solidFill>
                <a:latin typeface="Times New Roman"/>
                <a:ea typeface="Calibri"/>
              </a:rPr>
              <a:t>задач</a:t>
            </a:r>
          </a:p>
          <a:p>
            <a:pPr marL="342900" indent="-342900">
              <a:lnSpc>
                <a:spcPct val="115000"/>
              </a:lnSpc>
              <a:spcAft>
                <a:spcPts val="1000"/>
              </a:spcAft>
              <a:buFont typeface="Wingdings" pitchFamily="2" charset="2"/>
              <a:buChar char="v"/>
            </a:pPr>
            <a:r>
              <a:rPr lang="ru-RU" sz="2000" b="1" dirty="0" smtClean="0">
                <a:solidFill>
                  <a:srgbClr val="7030A0"/>
                </a:solidFill>
                <a:latin typeface="Times New Roman"/>
                <a:ea typeface="Calibri"/>
              </a:rPr>
              <a:t>развитие самостоятельности</a:t>
            </a:r>
          </a:p>
          <a:p>
            <a:pPr marL="342900" indent="-342900">
              <a:lnSpc>
                <a:spcPct val="115000"/>
              </a:lnSpc>
              <a:spcAft>
                <a:spcPts val="1000"/>
              </a:spcAft>
              <a:buFont typeface="Wingdings" pitchFamily="2" charset="2"/>
              <a:buChar char="v"/>
            </a:pPr>
            <a:r>
              <a:rPr lang="ru-RU" sz="2000" b="1" dirty="0" smtClean="0">
                <a:solidFill>
                  <a:srgbClr val="7030A0"/>
                </a:solidFill>
                <a:latin typeface="Times New Roman"/>
                <a:ea typeface="Calibri"/>
              </a:rPr>
              <a:t>побуждение </a:t>
            </a:r>
            <a:r>
              <a:rPr lang="ru-RU" sz="2000" b="1" dirty="0">
                <a:solidFill>
                  <a:srgbClr val="7030A0"/>
                </a:solidFill>
                <a:latin typeface="Times New Roman"/>
                <a:ea typeface="Calibri"/>
              </a:rPr>
              <a:t>к взаимодействию в </a:t>
            </a:r>
            <a:endParaRPr lang="ru-RU" sz="2000" b="1" dirty="0" smtClean="0">
              <a:solidFill>
                <a:srgbClr val="7030A0"/>
              </a:solidFill>
              <a:latin typeface="Times New Roman"/>
              <a:ea typeface="Calibri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000" b="1" dirty="0" smtClean="0">
                <a:solidFill>
                  <a:srgbClr val="7030A0"/>
                </a:solidFill>
                <a:latin typeface="Times New Roman"/>
                <a:ea typeface="Calibri"/>
              </a:rPr>
              <a:t>игре</a:t>
            </a:r>
          </a:p>
          <a:p>
            <a:pPr marL="342900" indent="-342900">
              <a:lnSpc>
                <a:spcPct val="115000"/>
              </a:lnSpc>
              <a:spcAft>
                <a:spcPts val="1000"/>
              </a:spcAft>
              <a:buFont typeface="Wingdings" pitchFamily="2" charset="2"/>
              <a:buChar char="v"/>
            </a:pPr>
            <a:endParaRPr lang="ru-RU" sz="2000" b="1" dirty="0" smtClean="0">
              <a:solidFill>
                <a:srgbClr val="7030A0"/>
              </a:solidFill>
              <a:effectLst/>
              <a:latin typeface="Times New Roman"/>
              <a:ea typeface="Calibri"/>
            </a:endParaRPr>
          </a:p>
          <a:p>
            <a:pPr marL="342900" indent="-342900">
              <a:lnSpc>
                <a:spcPct val="115000"/>
              </a:lnSpc>
              <a:spcAft>
                <a:spcPts val="1000"/>
              </a:spcAft>
              <a:buFont typeface="Wingdings" pitchFamily="2" charset="2"/>
              <a:buChar char="v"/>
            </a:pPr>
            <a:endParaRPr lang="ru-RU" sz="2000" b="1" dirty="0">
              <a:solidFill>
                <a:srgbClr val="7030A0"/>
              </a:solidFill>
              <a:effectLst/>
              <a:latin typeface="Times New Roman"/>
              <a:ea typeface="Calibri"/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5830" y="3632650"/>
            <a:ext cx="3676650" cy="320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22145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760"/>
            <a:ext cx="9144000" cy="6857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457201" y="228919"/>
            <a:ext cx="8229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756" y="1340768"/>
            <a:ext cx="8964487" cy="485740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4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 старшему дошкольному возрасту, игра ребёнка приобретает  «</a:t>
            </a:r>
            <a:r>
              <a:rPr lang="ru-RU" sz="2400" b="1" dirty="0" err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политематизм</a:t>
            </a:r>
            <a:r>
              <a:rPr lang="ru-RU" sz="24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». Игра становится самостоятельной деятельностью. Дети всегда сами определяют замысел игры или поддерживают предложение сверстников. Они </a:t>
            </a: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самостоятельно </a:t>
            </a:r>
            <a:r>
              <a:rPr lang="ru-RU" sz="24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ставят игровые задачи</a:t>
            </a: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 algn="ctr">
              <a:buNone/>
            </a:pPr>
            <a:endParaRPr lang="ru-RU" sz="24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118919">
            <a:off x="1718027" y="3732373"/>
            <a:ext cx="4267200" cy="2657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42498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760"/>
            <a:ext cx="9144000" cy="6857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457201" y="228919"/>
            <a:ext cx="8229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b="1" dirty="0">
                <a:solidFill>
                  <a:srgbClr val="C00000"/>
                </a:solidFill>
                <a:latin typeface="Times New Roman"/>
                <a:ea typeface="Calibri"/>
              </a:rPr>
              <a:t>Специально обучать детей определённым игровым действиям не рекомендуется</a:t>
            </a:r>
            <a:r>
              <a:rPr lang="ru-RU" sz="2400" b="1" dirty="0">
                <a:solidFill>
                  <a:srgbClr val="7030A0"/>
                </a:solidFill>
                <a:latin typeface="Times New Roman"/>
                <a:ea typeface="Calibri"/>
              </a:rPr>
              <a:t>. Важно, чтобы дети сами придумывали, какие ролевые действия включать в игру, только в таком случае игра будет носить подлинно творческий </a:t>
            </a:r>
            <a:r>
              <a:rPr lang="ru-RU" sz="2400" b="1" dirty="0" smtClean="0">
                <a:solidFill>
                  <a:srgbClr val="7030A0"/>
                </a:solidFill>
                <a:latin typeface="Times New Roman"/>
                <a:ea typeface="Calibri"/>
              </a:rPr>
              <a:t>характер.</a:t>
            </a:r>
            <a:endParaRPr lang="ru-RU" sz="2400" b="1" dirty="0">
              <a:solidFill>
                <a:srgbClr val="7030A0"/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45408" y="0"/>
            <a:ext cx="6163867" cy="46226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4516" y="3344863"/>
            <a:ext cx="4048620" cy="3036465"/>
          </a:xfrm>
          <a:prstGeom prst="rect">
            <a:avLst/>
          </a:prstGeom>
          <a:noFill/>
          <a:ln w="44450" cmpd="dbl">
            <a:solidFill>
              <a:srgbClr val="0070C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208" y="3657600"/>
            <a:ext cx="3919669" cy="2939752"/>
          </a:xfrm>
          <a:prstGeom prst="rect">
            <a:avLst/>
          </a:prstGeom>
          <a:noFill/>
          <a:ln w="44450">
            <a:solidFill>
              <a:srgbClr val="0070C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05486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760"/>
            <a:ext cx="9144000" cy="6857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457201" y="228919"/>
            <a:ext cx="8229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14808" y="1745432"/>
            <a:ext cx="8964487" cy="511256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6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Исходя из усложнения в развитии игры, задачи руководства игрой дополняются следующими</a:t>
            </a:r>
            <a:r>
              <a:rPr lang="ru-RU" sz="2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0" indent="0" algn="just">
              <a:buNone/>
            </a:pPr>
            <a:r>
              <a:rPr lang="ru-RU" sz="2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Побуждать детей принимать разнообразные роли.</a:t>
            </a:r>
          </a:p>
          <a:p>
            <a:pPr marL="0" indent="0" algn="just">
              <a:buNone/>
            </a:pP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Способствовать тому, чтобы при исполнении роли дети использовали различные эмоционально выразительные ролевые действия.</a:t>
            </a:r>
          </a:p>
          <a:p>
            <a:pPr marL="0" indent="0" algn="just">
              <a:buNone/>
            </a:pP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содействовать формированию умения сопровождать ролевые действия ролевыми высказываниями, обращёнными к игрушке - партнёру, воображаемому собеседнику, взрослому и сверстнику.</a:t>
            </a:r>
          </a:p>
          <a:p>
            <a:pPr marL="0" indent="0" algn="just">
              <a:buNone/>
            </a:pPr>
            <a:endParaRPr lang="ru-RU" sz="2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6614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760"/>
            <a:ext cx="9144000" cy="6857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457201" y="228919"/>
            <a:ext cx="8229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64330256"/>
              </p:ext>
            </p:extLst>
          </p:nvPr>
        </p:nvGraphicFramePr>
        <p:xfrm>
          <a:off x="1" y="18760"/>
          <a:ext cx="9004419" cy="7269198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483767"/>
                <a:gridCol w="2448272"/>
                <a:gridCol w="1872208"/>
                <a:gridCol w="2200172"/>
              </a:tblGrid>
              <a:tr h="479260">
                <a:tc gridSpan="4"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lt1"/>
                          </a:solidFill>
                          <a:latin typeface="+mn-lt"/>
                          <a:cs typeface="+mn-cs"/>
                        </a:rPr>
                        <a:t>Задачи</a:t>
                      </a:r>
                      <a:r>
                        <a:rPr lang="ru-RU" sz="2400" baseline="0" dirty="0" smtClean="0">
                          <a:solidFill>
                            <a:schemeClr val="lt1"/>
                          </a:solidFill>
                          <a:latin typeface="+mn-lt"/>
                          <a:cs typeface="+mn-cs"/>
                        </a:rPr>
                        <a:t> руководства игрой</a:t>
                      </a:r>
                      <a:endParaRPr lang="ru-RU" sz="2400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70964"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Обогащение содержания игры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Способы решения игровых задач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Взаимодействие</a:t>
                      </a:r>
                      <a:r>
                        <a:rPr lang="ru-RU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в игре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Развитие </a:t>
                      </a:r>
                      <a:r>
                        <a:rPr lang="ru-RU" b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самостоя-тельности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271864"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Обогащать тематику игр, способствовать появлению интересных замыслов, для их реализации ставить репродуктивные и инициативные игровые задачи.</a:t>
                      </a:r>
                    </a:p>
                    <a:p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Побуждать отображать в играх разнообразные действия взрослых, взаимоотношения, общение между людьми</a:t>
                      </a:r>
                    </a:p>
                    <a:p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Поощрять за оригинальность, самостоятельность в использовании предметных способов решения игровых задач.</a:t>
                      </a:r>
                    </a:p>
                    <a:p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Усиливать эмоциональную выразительность и разнообразить ролевые действия, используемые для отображения взятой роли.</a:t>
                      </a:r>
                    </a:p>
                    <a:p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Побуждать к проявлению инициативы в общении со взрослыми и сверстниками по поводу игры, способствовать появлению ролевых высказываний и ролевой беседы</a:t>
                      </a:r>
                    </a:p>
                    <a:p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Учить детей принимать игровые задачи, поставленные сверстниками, или тактично от них отказываться, договариваться по поводу игрового взаимодействия</a:t>
                      </a:r>
                    </a:p>
                    <a:p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Поддерживать длительное взаимодействие в игре 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Продолжать развивать самостоятельность в выборе разнообразных, интересных замыслов и в постановке различных игровых задач для их реализации.</a:t>
                      </a:r>
                    </a:p>
                    <a:p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Поощрять выбор оригинальных предметных и ролевых способов претворения замыслов в игре.</a:t>
                      </a:r>
                    </a:p>
                    <a:p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Приучать самостоятельно договариваться со сверстниками в игре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  <a:tr h="38873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10914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04236"/>
            <a:ext cx="9144000" cy="6857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457201" y="228919"/>
            <a:ext cx="8229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340768"/>
            <a:ext cx="8964487" cy="478539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000" b="1" dirty="0" smtClean="0">
                <a:solidFill>
                  <a:srgbClr val="002060"/>
                </a:solidFill>
              </a:rPr>
              <a:t>.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1412776"/>
            <a:ext cx="828092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C00000"/>
                </a:solidFill>
                <a:latin typeface="Times New Roman"/>
                <a:ea typeface="Calibri"/>
              </a:rPr>
              <a:t>Планирование игры по видам деятельности в течение всего образовательного процесса может быть организовано следующим </a:t>
            </a:r>
            <a:r>
              <a:rPr lang="ru-RU" sz="2800" b="1" dirty="0" smtClean="0">
                <a:solidFill>
                  <a:srgbClr val="C00000"/>
                </a:solidFill>
                <a:latin typeface="Times New Roman"/>
                <a:ea typeface="Calibri"/>
              </a:rPr>
              <a:t>образом</a:t>
            </a:r>
          </a:p>
          <a:p>
            <a:pPr algn="ctr"/>
            <a:endParaRPr lang="ru-RU" sz="2800" b="1" dirty="0" smtClean="0">
              <a:solidFill>
                <a:srgbClr val="C00000"/>
              </a:solidFill>
              <a:latin typeface="Times New Roman"/>
              <a:ea typeface="Calibri"/>
            </a:endParaRPr>
          </a:p>
          <a:p>
            <a:pPr marL="342900" indent="-342900" algn="ctr">
              <a:buFont typeface="Wingdings" pitchFamily="2" charset="2"/>
              <a:buChar char="v"/>
            </a:pPr>
            <a:r>
              <a:rPr lang="ru-RU" sz="2400" b="1" dirty="0" smtClean="0">
                <a:solidFill>
                  <a:srgbClr val="7030A0"/>
                </a:solidFill>
                <a:latin typeface="Times New Roman"/>
                <a:ea typeface="Calibri"/>
              </a:rPr>
              <a:t>Непрерывная непосредственно образовательная деятельность</a:t>
            </a:r>
          </a:p>
          <a:p>
            <a:pPr marL="342900" indent="-342900" algn="ctr">
              <a:buFont typeface="Wingdings" pitchFamily="2" charset="2"/>
              <a:buChar char="v"/>
            </a:pPr>
            <a:r>
              <a:rPr lang="ru-RU" sz="2400" b="1" dirty="0">
                <a:solidFill>
                  <a:srgbClr val="7030A0"/>
                </a:solidFill>
                <a:latin typeface="Times New Roman"/>
                <a:ea typeface="Calibri"/>
              </a:rPr>
              <a:t>Образовательная деятельность в режиме </a:t>
            </a:r>
            <a:r>
              <a:rPr lang="ru-RU" sz="2400" b="1" dirty="0" smtClean="0">
                <a:solidFill>
                  <a:srgbClr val="7030A0"/>
                </a:solidFill>
                <a:latin typeface="Times New Roman"/>
                <a:ea typeface="Calibri"/>
              </a:rPr>
              <a:t>дня</a:t>
            </a:r>
          </a:p>
          <a:p>
            <a:pPr marL="342900" indent="-342900" algn="ctr">
              <a:buFont typeface="Wingdings" pitchFamily="2" charset="2"/>
              <a:buChar char="v"/>
            </a:pPr>
            <a:r>
              <a:rPr lang="ru-RU" sz="2400" b="1" dirty="0">
                <a:solidFill>
                  <a:srgbClr val="7030A0"/>
                </a:solidFill>
                <a:latin typeface="Times New Roman"/>
                <a:ea typeface="Calibri"/>
              </a:rPr>
              <a:t> Самостоятельная деятельность </a:t>
            </a:r>
            <a:endParaRPr lang="ru-RU" sz="2400" b="1" dirty="0" smtClean="0">
              <a:solidFill>
                <a:srgbClr val="7030A0"/>
              </a:solidFill>
              <a:latin typeface="Times New Roman"/>
              <a:ea typeface="Calibri"/>
            </a:endParaRPr>
          </a:p>
          <a:p>
            <a:pPr marL="342900" indent="-342900" algn="ctr">
              <a:buFont typeface="Wingdings" pitchFamily="2" charset="2"/>
              <a:buChar char="v"/>
            </a:pPr>
            <a:endParaRPr lang="ru-RU" sz="2400" b="1" dirty="0" smtClean="0">
              <a:solidFill>
                <a:srgbClr val="7030A0"/>
              </a:solidFill>
              <a:latin typeface="Times New Roman"/>
              <a:ea typeface="Calibri"/>
            </a:endParaRPr>
          </a:p>
          <a:p>
            <a:pPr algn="ctr"/>
            <a:endParaRPr lang="ru-RU" sz="20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2130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760"/>
            <a:ext cx="9144000" cy="6857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457201" y="228919"/>
            <a:ext cx="8229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700808"/>
            <a:ext cx="8964487" cy="5157192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Одним из основных принципов дошкольного образования (пункт 1.4 ФГОС ДО), является  амплификация (обогащение) условий развития дошкольников. </a:t>
            </a: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Поэтому в третьем разделе Стандарта - «Требования к условиям реализации основной образовательной программы дошкольного образования» среди условий, необходимых для создания социальной ситуации развития детей, соответствующей специфике дошкольного возраста (п. 3.2.5), подчеркивается:</a:t>
            </a:r>
          </a:p>
          <a:p>
            <a:pPr marL="0" indent="0" algn="ctr">
              <a:buNone/>
            </a:pP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• создание условий для свободного выбора детьми деятельности, участников совместной деятельности;</a:t>
            </a:r>
          </a:p>
          <a:p>
            <a:pPr marL="0" indent="0" algn="ctr">
              <a:buNone/>
            </a:pP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• поддержка детской инициативы и самостоятельности в разных видах деятельности (игровой, исследовательской, проектной, познавательной и т.д.);</a:t>
            </a:r>
          </a:p>
          <a:p>
            <a:pPr marL="0" indent="0" algn="ctr">
              <a:buNone/>
            </a:pP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• поддержка спонтанной игры детей, ее обогащение, обеспечение игрового времени и пространства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 algn="ctr">
              <a:buNone/>
            </a:pP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0260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760"/>
            <a:ext cx="9144000" cy="6857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457201" y="228919"/>
            <a:ext cx="8229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340768"/>
            <a:ext cx="8964487" cy="478539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68684" y="18760"/>
            <a:ext cx="8640960" cy="6653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endParaRPr lang="ru-RU" sz="1600" b="1" dirty="0" smtClean="0">
              <a:latin typeface="Times New Roman"/>
              <a:ea typeface="Calibri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sz="1600" b="1" dirty="0">
              <a:latin typeface="Times New Roman"/>
              <a:ea typeface="Calibri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sz="1600" b="1" dirty="0" smtClean="0">
              <a:latin typeface="Times New Roman"/>
              <a:ea typeface="Calibri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sz="1600" b="1" dirty="0">
              <a:latin typeface="Times New Roman"/>
              <a:ea typeface="Calibri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600" b="1" dirty="0" smtClean="0">
                <a:solidFill>
                  <a:srgbClr val="7030A0"/>
                </a:solidFill>
                <a:latin typeface="Times New Roman"/>
                <a:ea typeface="Calibri"/>
              </a:rPr>
              <a:t>В </a:t>
            </a:r>
            <a:r>
              <a:rPr lang="ru-RU" sz="1600" b="1" dirty="0">
                <a:solidFill>
                  <a:srgbClr val="7030A0"/>
                </a:solidFill>
                <a:latin typeface="Times New Roman"/>
                <a:ea typeface="Calibri"/>
              </a:rPr>
              <a:t>требованиях ФГОС ДО к развивающей предметно-пространственной среде (п.3.3.) определено (п. с 3.3.1 по 3.3.3), что:</a:t>
            </a: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sz="1400" b="1" dirty="0">
                <a:solidFill>
                  <a:srgbClr val="7030A0"/>
                </a:solidFill>
                <a:latin typeface="Times New Roman"/>
                <a:ea typeface="Calibri"/>
              </a:rPr>
              <a:t>Развивающая предметно-пространственная среда обеспечивает максимальную реализацию образовательного потенциала пространства Организации, Группы, а также территории, прилегающей к Организации или находящейся на небольшом удалении, приспособленной для реализации Программы (далее - участок), материалов, оборудования и инвентаря для развития детей дошкольного возраста в соответствии с особенностями каждого возрастного этапа: Для детей третьего года жизни является свободное и большое пространство, где они могут быть в активном движении – лазании, катании. На четвёртом году жизни ребёнку необходим развёрнутый центр сюжетно – ролевых игр с яркими особенностями атрибутов. В среднем – старшем дошкольном возрасте проявляется потребность в игре со сверстниками, создавать свой мир игры (режиссёрская игра: мелкие игрушки, конструктор, макеты и т.д.), кроме того в предметно – развивающей среде должно учитываться формирование психологических образований в разные годы жизни.</a:t>
            </a: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sz="1400" b="1" dirty="0">
                <a:solidFill>
                  <a:srgbClr val="7030A0"/>
                </a:solidFill>
                <a:latin typeface="Times New Roman"/>
                <a:ea typeface="Calibri"/>
              </a:rPr>
              <a:t>Развивающая предметно-пространственная среда должна обеспечивать возможность общения и совместной деятельности детей (в том числе детей разного возраста) и взрослых, двигательной активности детей, а также возможности для уединения.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400" b="1" dirty="0">
                <a:solidFill>
                  <a:srgbClr val="7030A0"/>
                </a:solidFill>
                <a:latin typeface="Times New Roman"/>
                <a:ea typeface="Calibri"/>
              </a:rPr>
              <a:t>Предметно-пространственная развивающая среда должна быть отвечать требованиям Стандарта ДО (пункт 3.3.3).</a:t>
            </a:r>
            <a:endParaRPr lang="ru-RU" sz="1400" b="1" dirty="0">
              <a:solidFill>
                <a:srgbClr val="7030A0"/>
              </a:solidFill>
              <a:effectLst/>
              <a:latin typeface="Times New Roman"/>
              <a:ea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79006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760"/>
            <a:ext cx="9144000" cy="6857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457201" y="228919"/>
            <a:ext cx="8229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86323">
            <a:off x="539552" y="1847559"/>
            <a:ext cx="4267200" cy="3200400"/>
          </a:xfrm>
          <a:prstGeom prst="rect">
            <a:avLst/>
          </a:prstGeom>
          <a:noFill/>
          <a:ln>
            <a:noFill/>
          </a:ln>
          <a:effectLst>
            <a:glow rad="127000">
              <a:srgbClr val="00B0F0"/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80655">
            <a:off x="3995936" y="2780928"/>
            <a:ext cx="4267200" cy="3200400"/>
          </a:xfrm>
          <a:prstGeom prst="rect">
            <a:avLst/>
          </a:prstGeom>
          <a:noFill/>
          <a:ln>
            <a:noFill/>
          </a:ln>
          <a:effectLst>
            <a:glow rad="127000">
              <a:srgbClr val="00B0F0"/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09037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" y="16129"/>
            <a:ext cx="9144000" cy="6857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457201" y="228919"/>
            <a:ext cx="8229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ru-RU" sz="4000" dirty="0">
              <a:solidFill>
                <a:srgbClr val="00206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835696" y="1844824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sz="2400" b="1" dirty="0">
              <a:solidFill>
                <a:srgbClr val="0070C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 flipV="1">
            <a:off x="8604448" y="5949280"/>
            <a:ext cx="1346549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endParaRPr lang="ru-RU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16161" y="1868237"/>
            <a:ext cx="8111708" cy="483209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Дошкольное детство – это возрастной этап, </a:t>
            </a:r>
          </a:p>
          <a:p>
            <a:pPr algn="ctr"/>
            <a:r>
              <a:rPr lang="ru-RU" sz="2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в решающей степени определяющий дальнейшее</a:t>
            </a:r>
          </a:p>
          <a:p>
            <a:pPr algn="ctr"/>
            <a:r>
              <a:rPr lang="ru-RU" sz="2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р</a:t>
            </a: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азвитие человека</a:t>
            </a:r>
          </a:p>
          <a:p>
            <a:pPr algn="ctr"/>
            <a:endParaRPr lang="ru-RU" sz="28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 algn="ctr"/>
            <a:endParaRPr lang="ru-RU" sz="28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  <a:p>
            <a:pPr algn="ctr"/>
            <a:endParaRPr lang="ru-RU" sz="28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 algn="ctr"/>
            <a:endParaRPr lang="ru-RU" sz="28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  <a:p>
            <a:pPr algn="ctr"/>
            <a:endParaRPr lang="ru-RU" sz="28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 algn="ctr"/>
            <a:endParaRPr lang="ru-RU" sz="28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  <a:p>
            <a:pPr algn="ctr"/>
            <a:endParaRPr lang="ru-RU" sz="28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 algn="ctr"/>
            <a:endParaRPr lang="ru-RU" sz="28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65488" y="10197752"/>
            <a:ext cx="7318365" cy="48740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61432" y="10773816"/>
            <a:ext cx="7318365" cy="48740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9519" y="7029400"/>
            <a:ext cx="6413457" cy="4271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5495" y="3445128"/>
            <a:ext cx="4853212" cy="28123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17" y="18760"/>
            <a:ext cx="9144000" cy="6857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457201" y="228919"/>
            <a:ext cx="8229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861537">
            <a:off x="299325" y="1974816"/>
            <a:ext cx="4267200" cy="3200400"/>
          </a:xfrm>
          <a:prstGeom prst="snip2DiagRect">
            <a:avLst/>
          </a:prstGeom>
          <a:noFill/>
          <a:ln>
            <a:noFill/>
          </a:ln>
          <a:effectLst>
            <a:glow rad="127000">
              <a:srgbClr val="00B0F0"/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59883">
            <a:off x="4262028" y="2842484"/>
            <a:ext cx="4267200" cy="3200400"/>
          </a:xfrm>
          <a:prstGeom prst="round2DiagRect">
            <a:avLst/>
          </a:prstGeom>
          <a:noFill/>
          <a:ln>
            <a:noFill/>
          </a:ln>
          <a:effectLst>
            <a:glow rad="127000">
              <a:srgbClr val="00B0F0"/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72650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760"/>
            <a:ext cx="9144000" cy="6857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457201" y="228919"/>
            <a:ext cx="8229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058288">
            <a:off x="539552" y="1988840"/>
            <a:ext cx="4267200" cy="3200400"/>
          </a:xfrm>
          <a:prstGeom prst="snip2DiagRect">
            <a:avLst/>
          </a:prstGeom>
          <a:noFill/>
          <a:ln>
            <a:noFill/>
          </a:ln>
          <a:effectLst>
            <a:glow rad="127000">
              <a:srgbClr val="00B0F0"/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00210">
            <a:off x="4572000" y="3068960"/>
            <a:ext cx="4267200" cy="3200400"/>
          </a:xfrm>
          <a:prstGeom prst="snip2DiagRect">
            <a:avLst/>
          </a:prstGeom>
          <a:noFill/>
          <a:ln>
            <a:noFill/>
          </a:ln>
          <a:effectLst>
            <a:glow rad="127000">
              <a:srgbClr val="00B0F0"/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02892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25" y="67898"/>
            <a:ext cx="9144000" cy="6857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457201" y="228919"/>
            <a:ext cx="8229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083645">
            <a:off x="319125" y="1988840"/>
            <a:ext cx="4267200" cy="3200400"/>
          </a:xfrm>
          <a:prstGeom prst="round2DiagRect">
            <a:avLst/>
          </a:prstGeom>
          <a:noFill/>
          <a:ln>
            <a:noFill/>
          </a:ln>
          <a:effectLst>
            <a:glow rad="127000">
              <a:srgbClr val="00B0F0"/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022715">
            <a:off x="4067944" y="2852936"/>
            <a:ext cx="4267200" cy="3200400"/>
          </a:xfrm>
          <a:prstGeom prst="round2SameRect">
            <a:avLst/>
          </a:prstGeom>
          <a:noFill/>
          <a:ln>
            <a:noFill/>
          </a:ln>
          <a:effectLst>
            <a:glow rad="127000">
              <a:srgbClr val="00B0F0"/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71199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88615"/>
            <a:ext cx="9144000" cy="6857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457201" y="228919"/>
            <a:ext cx="8229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122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240354">
            <a:off x="334950" y="1917413"/>
            <a:ext cx="4267200" cy="3200400"/>
          </a:xfrm>
          <a:prstGeom prst="round2DiagRect">
            <a:avLst/>
          </a:prstGeom>
          <a:noFill/>
          <a:ln>
            <a:noFill/>
          </a:ln>
          <a:effectLst>
            <a:glow rad="127000">
              <a:srgbClr val="00B0F0"/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71710">
            <a:off x="4606718" y="3092712"/>
            <a:ext cx="4267200" cy="3200400"/>
          </a:xfrm>
          <a:prstGeom prst="round2DiagRect">
            <a:avLst/>
          </a:prstGeom>
          <a:noFill/>
          <a:ln>
            <a:noFill/>
          </a:ln>
          <a:effectLst>
            <a:glow rad="127000">
              <a:srgbClr val="00B0F0"/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9550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25" y="67898"/>
            <a:ext cx="9144000" cy="6857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457201" y="228919"/>
            <a:ext cx="8229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1331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985209">
            <a:off x="646158" y="2342853"/>
            <a:ext cx="4267200" cy="3200400"/>
          </a:xfrm>
          <a:prstGeom prst="round2DiagRect">
            <a:avLst/>
          </a:prstGeom>
          <a:noFill/>
          <a:ln>
            <a:noFill/>
          </a:ln>
          <a:effectLst>
            <a:glow rad="127000">
              <a:srgbClr val="00B0F0"/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3068960"/>
            <a:ext cx="4267200" cy="3200400"/>
          </a:xfrm>
          <a:prstGeom prst="round2DiagRect">
            <a:avLst/>
          </a:prstGeom>
          <a:noFill/>
          <a:ln>
            <a:noFill/>
          </a:ln>
          <a:effectLst>
            <a:glow rad="127000">
              <a:srgbClr val="00B0F0"/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39228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25" y="67898"/>
            <a:ext cx="9144000" cy="6857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457201" y="228919"/>
            <a:ext cx="8229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556792"/>
            <a:ext cx="8712968" cy="530120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ru-RU" sz="48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2132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760"/>
            <a:ext cx="9144000" cy="6857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457201" y="228919"/>
            <a:ext cx="8229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600202"/>
            <a:ext cx="8712968" cy="4781126"/>
          </a:xfrm>
        </p:spPr>
        <p:txBody>
          <a:bodyPr>
            <a:normAutofit/>
          </a:bodyPr>
          <a:lstStyle/>
          <a:p>
            <a:pPr marL="0" lvl="0" indent="0" defTabSz="91440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24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99592" y="1788295"/>
            <a:ext cx="7272808" cy="27289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000" b="1" dirty="0">
                <a:solidFill>
                  <a:srgbClr val="0070C0"/>
                </a:solidFill>
                <a:latin typeface="Times New Roman"/>
                <a:ea typeface="Calibri"/>
              </a:rPr>
              <a:t>Игра – одна из ведущих видов деятельности ребенка в дошкольном детстве. В игре ребенок сам стремится научиться тому, что он еще не умеет, в игре происходит непосредственное общение со сверстниками, развиваются нравственные качества.</a:t>
            </a:r>
          </a:p>
          <a:p>
            <a:pPr algn="ctr"/>
            <a:r>
              <a:rPr lang="ru-RU" sz="2400" b="1" i="1" dirty="0">
                <a:solidFill>
                  <a:srgbClr val="C00000"/>
                </a:solidFill>
                <a:latin typeface="Times New Roman"/>
                <a:ea typeface="Calibri"/>
              </a:rPr>
              <a:t>Игра является самоценной формой активности ребёнка дошкольного возраста.</a:t>
            </a:r>
            <a:r>
              <a:rPr lang="ru-RU" sz="2400" b="1" dirty="0">
                <a:solidFill>
                  <a:srgbClr val="C00000"/>
                </a:solidFill>
                <a:latin typeface="Times New Roman"/>
                <a:ea typeface="Calibri"/>
              </a:rPr>
              <a:t> </a:t>
            </a:r>
            <a:endParaRPr lang="ru-RU" sz="2400" b="1" dirty="0">
              <a:solidFill>
                <a:srgbClr val="C00000"/>
              </a:solidFill>
            </a:endParaRPr>
          </a:p>
        </p:txBody>
      </p:sp>
      <p:pic>
        <p:nvPicPr>
          <p:cNvPr id="2052" name="Picture 4" descr="http://900igr.net/datai/skazki-i-igry/Deti.files/0048-084-Poit-igrushki-chaem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5597" y="4176272"/>
            <a:ext cx="3714750" cy="2724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://900igr.net/data/skazki-i-igry/Deti.files/0025-068-Igrat-v-mashinki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241" y="4077071"/>
            <a:ext cx="2704437" cy="2704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760"/>
            <a:ext cx="9144000" cy="6857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10800000" flipV="1">
            <a:off x="457200" y="404664"/>
            <a:ext cx="8229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600202"/>
            <a:ext cx="8928992" cy="4525963"/>
          </a:xfrm>
        </p:spPr>
        <p:txBody>
          <a:bodyPr>
            <a:normAutofit fontScale="92500" lnSpcReduction="20000"/>
          </a:bodyPr>
          <a:lstStyle/>
          <a:p>
            <a:r>
              <a:rPr lang="ru-RU" sz="2800" b="1" i="1" dirty="0">
                <a:solidFill>
                  <a:srgbClr val="7030A0"/>
                </a:solidFill>
                <a:latin typeface="Times New Roman"/>
                <a:ea typeface="Calibri"/>
              </a:rPr>
              <a:t>Игра является самоценной формой активности ребёнка дошкольного возраста.</a:t>
            </a:r>
            <a:r>
              <a:rPr lang="ru-RU" sz="2800" b="1" dirty="0">
                <a:solidFill>
                  <a:srgbClr val="7030A0"/>
                </a:solidFill>
                <a:latin typeface="Times New Roman"/>
                <a:ea typeface="Calibri"/>
              </a:rPr>
              <a:t> </a:t>
            </a:r>
            <a:endParaRPr lang="en-US" sz="2800" b="1" dirty="0" smtClean="0">
              <a:solidFill>
                <a:srgbClr val="7030A0"/>
              </a:solidFill>
              <a:latin typeface="Times New Roman"/>
              <a:ea typeface="Calibri"/>
            </a:endParaRPr>
          </a:p>
          <a:p>
            <a:r>
              <a:rPr lang="ru-RU" sz="28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28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амена </a:t>
            </a:r>
            <a:r>
              <a:rPr lang="ru-RU" sz="28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игры другими видами деятельности обедняет воображение дошкольника, которое признано важнейшим возрастным новообразованием</a:t>
            </a:r>
            <a:r>
              <a:rPr lang="ru-RU" sz="28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endParaRPr lang="ru-RU" sz="28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Замена </a:t>
            </a:r>
            <a:r>
              <a:rPr lang="ru-RU" sz="28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игры другими видами деятельности тормозит развитие общения как со сверстниками, так и со взрослыми, обедняет эмоциональный мир</a:t>
            </a:r>
            <a:r>
              <a:rPr lang="ru-RU" sz="28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8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Игра является сквозным механизмом развития ребёнка (пункт 2.7. ФГОС ДО), посредством которой реализуются содержание пяти образовательных областей </a:t>
            </a:r>
          </a:p>
        </p:txBody>
      </p:sp>
    </p:spTree>
    <p:extLst>
      <p:ext uri="{BB962C8B-B14F-4D97-AF65-F5344CB8AC3E}">
        <p14:creationId xmlns:p14="http://schemas.microsoft.com/office/powerpoint/2010/main" val="950261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760"/>
            <a:ext cx="9144000" cy="6857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457201" y="228919"/>
            <a:ext cx="8229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600202"/>
            <a:ext cx="8928992" cy="5069158"/>
          </a:xfrm>
        </p:spPr>
        <p:txBody>
          <a:bodyPr>
            <a:normAutofit/>
          </a:bodyPr>
          <a:lstStyle/>
          <a:p>
            <a:pPr algn="ctr">
              <a:buFont typeface="Wingdings" pitchFamily="2" charset="2"/>
              <a:buChar char="Ø"/>
            </a:pPr>
            <a:endParaRPr lang="ru-RU" sz="20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Wingdings" pitchFamily="2" charset="2"/>
              <a:buChar char="Ø"/>
            </a:pPr>
            <a:endParaRPr lang="ru-RU" sz="20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31540" y="1723146"/>
            <a:ext cx="8280920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Конкретное содержание игровой деятельности зависит от возрастных и индивидуальных особенностей детей, определяется задачами и целями Программы, это отражено в Стандарте дошкольного образования. В пункте 2.7. ФГОС ДО определены особенности развития игровой деятельности ребенка</a:t>
            </a:r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342900" lvl="0" indent="-342900">
              <a:buFontTx/>
              <a:buChar char="-"/>
            </a:pPr>
            <a:r>
              <a:rPr lang="ru-RU" sz="2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4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раннем возрасте (1 год - 3 года) - </a:t>
            </a:r>
            <a:r>
              <a:rPr lang="ru-RU" sz="2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предметная </a:t>
            </a:r>
            <a:r>
              <a:rPr lang="ru-RU" sz="24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деятельность и игры </a:t>
            </a:r>
            <a:endParaRPr lang="ru-RU" sz="2400" b="1" i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ru-RU" sz="24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составными и динамическими игрушками</a:t>
            </a:r>
            <a:r>
              <a:rPr lang="ru-RU" sz="2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…</a:t>
            </a:r>
          </a:p>
          <a:p>
            <a:pPr lvl="0"/>
            <a:r>
              <a:rPr lang="ru-RU" sz="2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общение с взрослым и совместные игры </a:t>
            </a:r>
            <a:endParaRPr lang="ru-RU" sz="2400" b="1" i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со </a:t>
            </a:r>
            <a:r>
              <a:rPr lang="ru-RU" sz="24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сверстниками  под  руководством  взрослого…;</a:t>
            </a:r>
          </a:p>
          <a:p>
            <a:endParaRPr lang="ru-RU" sz="2400" b="1" i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b="1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 sz="2400" b="1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b="1" i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0542" y="3861048"/>
            <a:ext cx="2160240" cy="16105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06426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760"/>
            <a:ext cx="9144000" cy="6857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457201" y="228919"/>
            <a:ext cx="8229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600202"/>
            <a:ext cx="8928992" cy="5069158"/>
          </a:xfrm>
        </p:spPr>
        <p:txBody>
          <a:bodyPr>
            <a:normAutofit/>
          </a:bodyPr>
          <a:lstStyle/>
          <a:p>
            <a:pPr marL="342900" lvl="0" indent="-342900" algn="ctr" defTabSz="914400" fontAlgn="base">
              <a:spcAft>
                <a:spcPct val="0"/>
              </a:spcAft>
              <a:buClr>
                <a:srgbClr val="FFFFCC"/>
              </a:buClr>
              <a:buFontTx/>
              <a:buChar char="•"/>
            </a:pPr>
            <a:endParaRPr lang="ru-RU" sz="2800" b="1" kern="0" dirty="0">
              <a:solidFill>
                <a:srgbClr val="0070C0"/>
              </a:solidFill>
              <a:latin typeface="Palatino Linotype"/>
            </a:endParaRPr>
          </a:p>
          <a:p>
            <a:pPr marL="0" indent="0" algn="ctr">
              <a:buNone/>
            </a:pPr>
            <a:endParaRPr lang="ru-RU" sz="2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412776"/>
            <a:ext cx="4267200" cy="304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572000" y="1916832"/>
            <a:ext cx="4572000" cy="391491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b="1" dirty="0">
                <a:solidFill>
                  <a:srgbClr val="7030A0"/>
                </a:solidFill>
                <a:latin typeface="Times New Roman"/>
                <a:ea typeface="Calibri"/>
              </a:rPr>
              <a:t>для детей дошкольного возраста (3 года - 8 лет) </a:t>
            </a:r>
            <a:r>
              <a:rPr lang="ru-RU" sz="2400" b="1" i="1" dirty="0">
                <a:solidFill>
                  <a:srgbClr val="7030A0"/>
                </a:solidFill>
                <a:latin typeface="Times New Roman"/>
                <a:ea typeface="Calibri"/>
              </a:rPr>
              <a:t>- </a:t>
            </a:r>
            <a:r>
              <a:rPr lang="ru-RU" sz="2400" b="1" dirty="0">
                <a:solidFill>
                  <a:srgbClr val="7030A0"/>
                </a:solidFill>
                <a:latin typeface="Times New Roman"/>
                <a:ea typeface="Calibri"/>
              </a:rPr>
              <a:t>игровая деятельность, включая сюжетно-ролевую игру, игру с правилами и другие виды игры, коммуникативная (общение и взаимодействие со взрослыми и сверстниками).</a:t>
            </a:r>
            <a:endParaRPr lang="ru-RU" sz="2400" b="1" dirty="0">
              <a:solidFill>
                <a:srgbClr val="7030A0"/>
              </a:solidFill>
              <a:effectLst/>
              <a:latin typeface="Times New Roman"/>
              <a:ea typeface="Calibri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52400" y="4725144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Для развития ребенка важно развивать игровую деятельность, поскольку это позволит достичь формирования социально-нормативных возрастных характеристик(пункт 4.6 ФГОС ДО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48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760"/>
            <a:ext cx="9144000" cy="6857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457201" y="228919"/>
            <a:ext cx="8229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600202"/>
            <a:ext cx="8928992" cy="5069158"/>
          </a:xfrm>
        </p:spPr>
        <p:txBody>
          <a:bodyPr>
            <a:normAutofit fontScale="77500" lnSpcReduction="20000"/>
          </a:bodyPr>
          <a:lstStyle/>
          <a:p>
            <a:pPr marL="342900" lvl="0" indent="-342900" algn="ctr" defTabSz="914400" fontAlgn="base">
              <a:spcAft>
                <a:spcPct val="0"/>
              </a:spcAft>
              <a:buClr>
                <a:srgbClr val="FFFFCC"/>
              </a:buClr>
              <a:buFontTx/>
              <a:buChar char="•"/>
            </a:pP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Классификация игр:</a:t>
            </a:r>
          </a:p>
          <a:p>
            <a:pPr lvl="0" algn="ctr" defTabSz="914400" fontAlgn="base">
              <a:spcAft>
                <a:spcPct val="0"/>
              </a:spcAft>
              <a:buClr>
                <a:srgbClr val="FFFFCC"/>
              </a:buClr>
              <a:buBlip>
                <a:blip r:embed="rId3"/>
              </a:buBlip>
            </a:pPr>
            <a:r>
              <a:rPr lang="ru-RU" sz="24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гры, возникающие по инициативе ребенка</a:t>
            </a:r>
          </a:p>
          <a:p>
            <a:pPr lvl="0" algn="ctr" defTabSz="914400" fontAlgn="base">
              <a:spcAft>
                <a:spcPct val="0"/>
              </a:spcAft>
              <a:buClr>
                <a:srgbClr val="FFFFCC"/>
              </a:buClr>
              <a:buBlip>
                <a:blip r:embed="rId3"/>
              </a:buBlip>
            </a:pPr>
            <a:r>
              <a:rPr lang="ru-RU" sz="24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гры, возникающие по инициативе взрослого</a:t>
            </a:r>
          </a:p>
          <a:p>
            <a:pPr lvl="0" algn="ctr" defTabSz="914400" fontAlgn="base">
              <a:spcAft>
                <a:spcPct val="0"/>
              </a:spcAft>
              <a:buClr>
                <a:srgbClr val="FFFFCC"/>
              </a:buClr>
              <a:buBlip>
                <a:blip r:embed="rId3"/>
              </a:buBlip>
            </a:pPr>
            <a:r>
              <a:rPr lang="ru-RU" sz="24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гры, идущие от исторически сложившихся традиций</a:t>
            </a:r>
          </a:p>
          <a:p>
            <a:pPr algn="ctr" defTabSz="914400" fontAlgn="base">
              <a:spcAft>
                <a:spcPct val="0"/>
              </a:spcAft>
              <a:buClr>
                <a:srgbClr val="FFFFCC"/>
              </a:buClr>
            </a:pP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Сюжетно – ролевые игры делятся на:</a:t>
            </a:r>
          </a:p>
          <a:p>
            <a:pPr algn="ctr" defTabSz="914400" fontAlgn="base">
              <a:spcAft>
                <a:spcPct val="0"/>
              </a:spcAft>
              <a:buClr>
                <a:srgbClr val="FFFFCC"/>
              </a:buClr>
            </a:pP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• </a:t>
            </a:r>
            <a:r>
              <a:rPr lang="ru-RU" sz="28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игры на бытовые сюжеты: в «дом», «семью», «праздник», «дни рождения» (большое место уделяется кукле).</a:t>
            </a:r>
          </a:p>
          <a:p>
            <a:pPr algn="ctr" defTabSz="914400" fontAlgn="base">
              <a:spcAft>
                <a:spcPct val="0"/>
              </a:spcAft>
              <a:buClr>
                <a:srgbClr val="FFFFCC"/>
              </a:buClr>
            </a:pPr>
            <a:r>
              <a:rPr lang="ru-RU" sz="28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• игры на производственные и общественные темы, в которых отражается труд людей (школа, магазин, библиотека, почта, транспорт: поезд, самолет, корабль).</a:t>
            </a:r>
          </a:p>
          <a:p>
            <a:pPr algn="ctr" defTabSz="914400" fontAlgn="base">
              <a:spcAft>
                <a:spcPct val="0"/>
              </a:spcAft>
              <a:buClr>
                <a:srgbClr val="FFFFCC"/>
              </a:buClr>
            </a:pPr>
            <a:r>
              <a:rPr lang="ru-RU" sz="28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• игры на героико-патриотические темы, отражающие героические подвиги нашего народа (герои войны, космические полеты и т. д.).</a:t>
            </a:r>
          </a:p>
          <a:p>
            <a:pPr algn="ctr" defTabSz="914400" fontAlgn="base">
              <a:spcAft>
                <a:spcPct val="0"/>
              </a:spcAft>
              <a:buClr>
                <a:srgbClr val="FFFFCC"/>
              </a:buClr>
            </a:pPr>
            <a:r>
              <a:rPr lang="ru-RU" sz="28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• игры на темы литературных произведений, кино-, теле- и радиопередач: в «моряков» и «летчиков», по содержанию мультфильмов, кинофильмов и т. д.</a:t>
            </a:r>
          </a:p>
          <a:p>
            <a:pPr algn="ctr" defTabSz="914400" fontAlgn="base">
              <a:spcAft>
                <a:spcPct val="0"/>
              </a:spcAft>
              <a:buClr>
                <a:srgbClr val="FFFFCC"/>
              </a:buClr>
            </a:pP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9960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760"/>
            <a:ext cx="9144000" cy="6857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457201" y="228919"/>
            <a:ext cx="8229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600202"/>
            <a:ext cx="8928992" cy="5069158"/>
          </a:xfrm>
        </p:spPr>
        <p:txBody>
          <a:bodyPr>
            <a:normAutofit/>
          </a:bodyPr>
          <a:lstStyle/>
          <a:p>
            <a:pPr marL="342900" lvl="0" indent="-342900" algn="ctr" defTabSz="914400" fontAlgn="base">
              <a:spcAft>
                <a:spcPct val="0"/>
              </a:spcAft>
              <a:buClr>
                <a:srgbClr val="FFFFCC"/>
              </a:buClr>
              <a:buFontTx/>
              <a:buChar char="•"/>
            </a:pP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Усложнение </a:t>
            </a: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  развитии игрового умения выражается в следующем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lvl="0" algn="ctr" defTabSz="914400" fontAlgn="base">
              <a:spcAft>
                <a:spcPct val="0"/>
              </a:spcAft>
              <a:buClr>
                <a:srgbClr val="FFFFCC"/>
              </a:buClr>
              <a:buBlip>
                <a:blip r:embed="rId3"/>
              </a:buBlip>
            </a:pPr>
            <a:r>
              <a:rPr lang="ru-RU" sz="24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сначала замысел игры появляется по инициативе взрослого</a:t>
            </a: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algn="ctr" defTabSz="914400" fontAlgn="base">
              <a:spcAft>
                <a:spcPct val="0"/>
              </a:spcAft>
              <a:buClr>
                <a:srgbClr val="FFFFCC"/>
              </a:buClr>
              <a:buBlip>
                <a:blip r:embed="rId3"/>
              </a:buBlip>
            </a:pP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потом </a:t>
            </a:r>
            <a:r>
              <a:rPr lang="ru-RU" sz="24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 с помощью взрослого;</a:t>
            </a:r>
          </a:p>
          <a:p>
            <a:pPr lvl="0" algn="ctr" defTabSz="914400" fontAlgn="base">
              <a:spcAft>
                <a:spcPct val="0"/>
              </a:spcAft>
              <a:buClr>
                <a:srgbClr val="FFFFCC"/>
              </a:buClr>
              <a:buBlip>
                <a:blip r:embed="rId3"/>
              </a:buBlip>
            </a:pP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4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дальнейшем ребёнок определяет замысел игры по собственной </a:t>
            </a: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инициативе</a:t>
            </a:r>
          </a:p>
          <a:p>
            <a:pPr marL="0" lvl="0" indent="0" algn="ctr" defTabSz="914400" fontAlgn="base">
              <a:spcAft>
                <a:spcPct val="0"/>
              </a:spcAft>
              <a:buClr>
                <a:srgbClr val="FFFFCC"/>
              </a:buClr>
              <a:buNone/>
            </a:pPr>
            <a:r>
              <a:rPr lang="en-US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…</a:t>
            </a: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чтобы </a:t>
            </a:r>
            <a:r>
              <a:rPr lang="ru-RU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замыслы игр были разнообразными, а игры - содержательно интересными, требуется серьёзный подход к планированию и проведению работы по ознакомлению с окружающим миром (образовательная область «Познавательное развитие</a:t>
            </a: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en-US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”</a:t>
            </a: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(пункт .2.6 ФГОС ДО).</a:t>
            </a:r>
          </a:p>
          <a:p>
            <a:pPr marL="342900" lvl="0" indent="-342900" algn="ctr" defTabSz="914400" fontAlgn="base">
              <a:spcAft>
                <a:spcPct val="0"/>
              </a:spcAft>
              <a:buClr>
                <a:srgbClr val="FFFFCC"/>
              </a:buClr>
              <a:buFontTx/>
              <a:buChar char="•"/>
            </a:pPr>
            <a:endParaRPr lang="ru-RU" sz="2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0595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760"/>
            <a:ext cx="9144000" cy="6857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457201" y="228919"/>
            <a:ext cx="8229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600202"/>
            <a:ext cx="8928992" cy="5069158"/>
          </a:xfrm>
        </p:spPr>
        <p:txBody>
          <a:bodyPr>
            <a:normAutofit fontScale="55000" lnSpcReduction="20000"/>
          </a:bodyPr>
          <a:lstStyle/>
          <a:p>
            <a:pPr marL="342900" lvl="0" indent="-342900" algn="ctr" defTabSz="914400" fontAlgn="base">
              <a:spcAft>
                <a:spcPct val="0"/>
              </a:spcAft>
              <a:buClr>
                <a:srgbClr val="FFFFCC"/>
              </a:buClr>
              <a:buFontTx/>
              <a:buChar char="•"/>
            </a:pPr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Содержание работы по сюжетно – ролевой игре организуется в соответствии с возрастом воспитанников:</a:t>
            </a:r>
          </a:p>
          <a:p>
            <a:r>
              <a:rPr lang="ru-RU" sz="29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Группа раннего возраста </a:t>
            </a:r>
            <a:r>
              <a:rPr lang="ru-RU" sz="29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 приобщение детей к разным играм: предметным (в том числе с составными и динамическими игрушками), простейшим сюжетным, подвижным; перевод предметных действий в действия смысловые в контексте игровой ситуации.</a:t>
            </a:r>
          </a:p>
          <a:p>
            <a:r>
              <a:rPr lang="ru-RU" sz="29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2-я    младшая группа </a:t>
            </a:r>
            <a:r>
              <a:rPr lang="ru-RU" sz="29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 обогащение игрового опыта детей через совместные со взрослым игры (индивидуальные и малыми подгруппами), формирование и развитие игровых действий, простейшего игрового взаимодействия, понимания условности игровой ситуации.</a:t>
            </a:r>
          </a:p>
          <a:p>
            <a:r>
              <a:rPr lang="ru-RU" sz="29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Средняя группа</a:t>
            </a:r>
            <a:r>
              <a:rPr lang="ru-RU" sz="29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 - освоение и развитие ролевого поведения, поддержка игровых объединений детей, обогащение игрового взаимодействия, расширение тематической направленности сюжетных игр, обогащение игрового опыта детей через приобщение к играм с правилами, (подвижным, досуговым, театрализованным, народным играм).</a:t>
            </a:r>
          </a:p>
          <a:p>
            <a:r>
              <a:rPr lang="ru-RU" sz="29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Старшая группа</a:t>
            </a:r>
            <a:r>
              <a:rPr lang="ru-RU" sz="29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 - обогащение игрового опыта по развитию и усложнению игрового сюжета, по организации предметного пространства собственной игры через совместные с воспитателем игры подгруппами; создание условий и поддержка самодеятельной игры детей, приобщение детей к разным видам игр (подвижным, с правилами, досуговым, дидактическим, народным, интеллектуальным и др.)</a:t>
            </a:r>
          </a:p>
          <a:p>
            <a:r>
              <a:rPr lang="ru-RU" sz="29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Подготовительная группа</a:t>
            </a:r>
            <a:r>
              <a:rPr lang="ru-RU" sz="29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 - формирование и педагогическая поддержка детского коллектива как играющего детского сообщества, поддержка самостоятельности и инициативности при выборе и реализации детьми игр разных видов; поддержка перехода к играм-диалогам, играм - </a:t>
            </a:r>
            <a:r>
              <a:rPr lang="ru-RU" sz="2900" b="1" dirty="0" err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фантазированиям</a:t>
            </a:r>
            <a:r>
              <a:rPr lang="ru-RU" sz="29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, играм в самодельной предметной среде.</a:t>
            </a:r>
          </a:p>
          <a:p>
            <a:pPr marL="342900" lvl="0" indent="-342900" algn="ctr" defTabSz="914400" fontAlgn="base">
              <a:spcAft>
                <a:spcPct val="0"/>
              </a:spcAft>
              <a:buClr>
                <a:srgbClr val="FFFFCC"/>
              </a:buClr>
              <a:buFontTx/>
              <a:buChar char="•"/>
            </a:pPr>
            <a:r>
              <a:rPr lang="ru-RU" sz="29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9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1569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оздание условий для развития кадрового потенциала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Создание условий для развития кадрового потенциала</Template>
  <TotalTime>3530</TotalTime>
  <Words>1001</Words>
  <Application>Microsoft Office PowerPoint</Application>
  <PresentationFormat>Экран (4:3)</PresentationFormat>
  <Paragraphs>109</Paragraphs>
  <Slides>25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Создание условий для развития кадрового потенциала</vt:lpstr>
      <vt:lpstr>Муниципальное бюджетное дошкольное образовательное учреждение детский сад № 26 «Сказка» г. Искитима Новосибирской области      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казенное дошкольное образовательное учреждение города Новосибирска  «Детский сад № 59 комбинированного вида»</dc:title>
  <dc:creator>Пользователь</dc:creator>
  <cp:lastModifiedBy>Наталья</cp:lastModifiedBy>
  <cp:revision>44</cp:revision>
  <dcterms:modified xsi:type="dcterms:W3CDTF">2018-04-13T05:58:59Z</dcterms:modified>
</cp:coreProperties>
</file>