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52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7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1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3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9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2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71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3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08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8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E26CA-B095-4877-8B70-E4BF838BD1B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8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museumsport.ru/netcat_files/userfiles/history/gto05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8357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ГТО</a:t>
            </a:r>
            <a:b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Готов к Труду и Обороне!</a:t>
            </a:r>
            <a:b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Горжусь Тобой Отечество!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61048"/>
            <a:ext cx="7632848" cy="2808312"/>
          </a:xfrm>
        </p:spPr>
        <p:txBody>
          <a:bodyPr>
            <a:normAutofit/>
          </a:bodyPr>
          <a:lstStyle/>
          <a:p>
            <a:pPr algn="r"/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r"/>
            <a:endParaRPr lang="ru-RU" sz="2800" dirty="0">
              <a:latin typeface="Batang" pitchFamily="18" charset="-127"/>
              <a:ea typeface="Batang" pitchFamily="18" charset="-127"/>
            </a:endParaRP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Презентацию подготовила </a:t>
            </a:r>
            <a:r>
              <a:rPr lang="ru-RU" sz="200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учитель </a:t>
            </a:r>
            <a:r>
              <a:rPr lang="ru-RU" sz="200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физической культуры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МБОУ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МО </a:t>
            </a:r>
            <a:r>
              <a:rPr lang="ru-RU" sz="2000" dirty="0" err="1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Плавский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 район «ПСОШ №1»</a:t>
            </a:r>
          </a:p>
          <a:p>
            <a:pPr algn="l"/>
            <a:r>
              <a:rPr lang="ru-RU" sz="2000" dirty="0" err="1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Цыбина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  <a:ea typeface="Batang" pitchFamily="18" charset="-127"/>
              </a:rPr>
              <a:t> Лариса Анатольевна</a:t>
            </a:r>
            <a:endParaRPr lang="ru-RU" sz="2000" dirty="0">
              <a:solidFill>
                <a:srgbClr val="002060"/>
              </a:solidFill>
              <a:latin typeface="Bookman Old Style" pitchFamily="18" charset="0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537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LA\Pictures\gto-stup-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54547"/>
            <a:ext cx="6840760" cy="55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\Pictures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480720" cy="98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8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Викторина о спорте.</a:t>
            </a:r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796136" y="1115109"/>
            <a:ext cx="2890664" cy="5145435"/>
          </a:xfrm>
        </p:spPr>
        <p:txBody>
          <a:bodyPr/>
          <a:lstStyle/>
          <a:p>
            <a:r>
              <a:rPr lang="ru-RU" dirty="0" smtClean="0"/>
              <a:t>Гонка</a:t>
            </a:r>
          </a:p>
          <a:p>
            <a:r>
              <a:rPr lang="ru-RU" dirty="0" smtClean="0"/>
              <a:t>Биатлон</a:t>
            </a:r>
          </a:p>
          <a:p>
            <a:r>
              <a:rPr lang="ru-RU" dirty="0" smtClean="0"/>
              <a:t>4 года</a:t>
            </a:r>
          </a:p>
          <a:p>
            <a:r>
              <a:rPr lang="ru-RU" dirty="0" smtClean="0"/>
              <a:t>Газон</a:t>
            </a:r>
          </a:p>
          <a:p>
            <a:r>
              <a:rPr lang="ru-RU" dirty="0" smtClean="0"/>
              <a:t>Баскетбольный</a:t>
            </a:r>
          </a:p>
          <a:p>
            <a:r>
              <a:rPr lang="ru-RU" dirty="0" smtClean="0"/>
              <a:t>3</a:t>
            </a:r>
          </a:p>
          <a:p>
            <a:r>
              <a:rPr lang="ru-RU" dirty="0" smtClean="0"/>
              <a:t>Удаление</a:t>
            </a:r>
          </a:p>
          <a:p>
            <a:r>
              <a:rPr lang="ru-RU" dirty="0" smtClean="0"/>
              <a:t>Бита</a:t>
            </a:r>
          </a:p>
          <a:p>
            <a:r>
              <a:rPr lang="ru-RU" dirty="0" smtClean="0"/>
              <a:t>Олимпийские игры</a:t>
            </a:r>
          </a:p>
          <a:p>
            <a:r>
              <a:rPr lang="ru-RU" dirty="0" smtClean="0"/>
              <a:t>Рекорд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97346"/>
            <a:ext cx="55801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000" dirty="0" smtClean="0"/>
              <a:t>1.Как </a:t>
            </a:r>
            <a:r>
              <a:rPr lang="ru-RU" sz="2000" dirty="0"/>
              <a:t>называются соревнования велосипедистов и лыжников</a:t>
            </a:r>
            <a:r>
              <a:rPr lang="ru-RU" sz="2000" dirty="0" smtClean="0"/>
              <a:t>? </a:t>
            </a:r>
          </a:p>
          <a:p>
            <a:r>
              <a:rPr lang="ru-RU" sz="2000" dirty="0" smtClean="0"/>
              <a:t>2</a:t>
            </a:r>
            <a:r>
              <a:rPr lang="ru-RU" sz="2000" dirty="0"/>
              <a:t>. Как называются соревнования, куда входят лыжные гонки со стрельбой на огневом рубеже? 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. Через сколько лет проводятся чемпионаты мира по футболу? </a:t>
            </a:r>
            <a:endParaRPr lang="ru-RU" sz="2000" dirty="0" smtClean="0"/>
          </a:p>
          <a:p>
            <a:r>
              <a:rPr lang="ru-RU" sz="2000" dirty="0" smtClean="0"/>
              <a:t>  </a:t>
            </a:r>
            <a:r>
              <a:rPr lang="ru-RU" sz="2000" dirty="0"/>
              <a:t>4. Как называется покров футбольного поля? </a:t>
            </a:r>
            <a:endParaRPr lang="ru-RU" sz="2000" dirty="0" smtClean="0"/>
          </a:p>
          <a:p>
            <a:r>
              <a:rPr lang="ru-RU" sz="2000" dirty="0" smtClean="0"/>
              <a:t>  </a:t>
            </a:r>
            <a:r>
              <a:rPr lang="ru-RU" sz="2000" dirty="0"/>
              <a:t>5. Какой мяч тяжелее: футбольный, волейбольный, гандбольный или баскетбольный</a:t>
            </a:r>
            <a:r>
              <a:rPr lang="ru-RU" sz="2000" dirty="0" smtClean="0"/>
              <a:t>?</a:t>
            </a:r>
          </a:p>
          <a:p>
            <a:r>
              <a:rPr lang="ru-RU" sz="2000" dirty="0" smtClean="0"/>
              <a:t> 6</a:t>
            </a:r>
            <a:r>
              <a:rPr lang="ru-RU" sz="2000" dirty="0"/>
              <a:t>. Сколько человек входит в состав судейской коллегии? </a:t>
            </a:r>
            <a:endParaRPr lang="ru-RU" sz="2000" dirty="0" smtClean="0"/>
          </a:p>
          <a:p>
            <a:r>
              <a:rPr lang="ru-RU" sz="2000" dirty="0" smtClean="0"/>
              <a:t>7</a:t>
            </a:r>
            <a:r>
              <a:rPr lang="ru-RU" sz="2000" dirty="0"/>
              <a:t>. Наказание в спортивных играх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8</a:t>
            </a:r>
            <a:r>
              <a:rPr lang="ru-RU" sz="2000" dirty="0"/>
              <a:t>. Палка для игры в городки. </a:t>
            </a:r>
            <a:endParaRPr lang="ru-RU" sz="2000" dirty="0" smtClean="0"/>
          </a:p>
          <a:p>
            <a:r>
              <a:rPr lang="ru-RU" sz="2000" dirty="0" smtClean="0"/>
              <a:t>9</a:t>
            </a:r>
            <a:r>
              <a:rPr lang="ru-RU" sz="2000" dirty="0"/>
              <a:t>. Чем являются слова "Быстрее, выше, сильнее</a:t>
            </a:r>
            <a:r>
              <a:rPr lang="ru-RU" sz="2000" dirty="0" smtClean="0"/>
              <a:t>?"</a:t>
            </a:r>
            <a:endParaRPr lang="ru-RU" sz="2000" dirty="0"/>
          </a:p>
          <a:p>
            <a:r>
              <a:rPr lang="ru-RU" sz="2000" dirty="0"/>
              <a:t>  10. Что стремится установить спортсмен? </a:t>
            </a:r>
          </a:p>
        </p:txBody>
      </p:sp>
    </p:spTree>
    <p:extLst>
      <p:ext uri="{BB962C8B-B14F-4D97-AF65-F5344CB8AC3E}">
        <p14:creationId xmlns:p14="http://schemas.microsoft.com/office/powerpoint/2010/main" val="368722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5040560" cy="612068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11. Спортивный переходящий приз . </a:t>
            </a:r>
            <a:endParaRPr lang="ru-RU" dirty="0" smtClean="0"/>
          </a:p>
          <a:p>
            <a:r>
              <a:rPr lang="ru-RU" dirty="0" smtClean="0"/>
              <a:t>12</a:t>
            </a:r>
            <a:r>
              <a:rPr lang="ru-RU" dirty="0"/>
              <a:t>. В какой игре используется клюшка и </a:t>
            </a:r>
            <a:r>
              <a:rPr lang="ru-RU" dirty="0" smtClean="0"/>
              <a:t>шайба?</a:t>
            </a:r>
          </a:p>
          <a:p>
            <a:r>
              <a:rPr lang="ru-RU" dirty="0" smtClean="0"/>
              <a:t>13</a:t>
            </a:r>
            <a:r>
              <a:rPr lang="ru-RU" dirty="0"/>
              <a:t>. Теннисная площадка. </a:t>
            </a:r>
          </a:p>
          <a:p>
            <a:r>
              <a:rPr lang="ru-RU" dirty="0" smtClean="0"/>
              <a:t>14</a:t>
            </a:r>
            <a:r>
              <a:rPr lang="ru-RU" dirty="0"/>
              <a:t>. Хоккей - шайба, футбол - мяч, бадминтон-... </a:t>
            </a:r>
            <a:endParaRPr lang="ru-RU" dirty="0" smtClean="0"/>
          </a:p>
          <a:p>
            <a:r>
              <a:rPr lang="ru-RU" dirty="0" smtClean="0"/>
              <a:t>15</a:t>
            </a:r>
            <a:r>
              <a:rPr lang="ru-RU" dirty="0"/>
              <a:t>. Она является залогом здоровья </a:t>
            </a:r>
            <a:endParaRPr lang="ru-RU" dirty="0" smtClean="0"/>
          </a:p>
          <a:p>
            <a:r>
              <a:rPr lang="ru-RU" dirty="0" smtClean="0"/>
              <a:t>16</a:t>
            </a:r>
            <a:r>
              <a:rPr lang="ru-RU" dirty="0"/>
              <a:t>. Лучшая тяжесть для любителей утренней зарядки </a:t>
            </a:r>
          </a:p>
          <a:p>
            <a:r>
              <a:rPr lang="ru-RU" dirty="0" smtClean="0"/>
              <a:t>17</a:t>
            </a:r>
            <a:r>
              <a:rPr lang="ru-RU" dirty="0"/>
              <a:t>. Специалист по поднятию тяжестей </a:t>
            </a:r>
            <a:endParaRPr lang="ru-RU" dirty="0" smtClean="0"/>
          </a:p>
          <a:p>
            <a:r>
              <a:rPr lang="ru-RU" dirty="0" smtClean="0"/>
              <a:t>18</a:t>
            </a:r>
            <a:r>
              <a:rPr lang="ru-RU" dirty="0"/>
              <a:t>. Ледовая </a:t>
            </a:r>
            <a:r>
              <a:rPr lang="ru-RU" dirty="0" smtClean="0"/>
              <a:t>площадка</a:t>
            </a:r>
            <a:endParaRPr lang="ru-RU" dirty="0"/>
          </a:p>
          <a:p>
            <a:r>
              <a:rPr lang="ru-RU" dirty="0" smtClean="0"/>
              <a:t>19</a:t>
            </a:r>
            <a:r>
              <a:rPr lang="ru-RU" dirty="0"/>
              <a:t>. Сколько игроков в футбольной </a:t>
            </a:r>
            <a:r>
              <a:rPr lang="ru-RU" dirty="0" smtClean="0"/>
              <a:t>команде?</a:t>
            </a:r>
          </a:p>
          <a:p>
            <a:r>
              <a:rPr lang="ru-RU" dirty="0" smtClean="0"/>
              <a:t>20.Какой </a:t>
            </a:r>
            <a:r>
              <a:rPr lang="ru-RU" dirty="0"/>
              <a:t>вид спорта самый многочисленный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620688"/>
            <a:ext cx="3250704" cy="59046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Кубок</a:t>
            </a:r>
          </a:p>
          <a:p>
            <a:r>
              <a:rPr lang="ru-RU" sz="3200" dirty="0" smtClean="0"/>
              <a:t>Хоккей</a:t>
            </a:r>
          </a:p>
          <a:p>
            <a:r>
              <a:rPr lang="ru-RU" sz="3200" dirty="0" smtClean="0"/>
              <a:t>Корт</a:t>
            </a:r>
          </a:p>
          <a:p>
            <a:r>
              <a:rPr lang="ru-RU" sz="3200" dirty="0" smtClean="0"/>
              <a:t>Волан</a:t>
            </a:r>
          </a:p>
          <a:p>
            <a:r>
              <a:rPr lang="ru-RU" sz="3200" dirty="0" smtClean="0"/>
              <a:t>Чистота</a:t>
            </a:r>
          </a:p>
          <a:p>
            <a:r>
              <a:rPr lang="ru-RU" sz="3200" dirty="0" smtClean="0"/>
              <a:t>Гантели </a:t>
            </a:r>
          </a:p>
          <a:p>
            <a:r>
              <a:rPr lang="ru-RU" sz="3200" dirty="0" smtClean="0"/>
              <a:t>Штангист</a:t>
            </a:r>
          </a:p>
          <a:p>
            <a:r>
              <a:rPr lang="ru-RU" sz="3200" dirty="0" smtClean="0"/>
              <a:t>Каток </a:t>
            </a:r>
          </a:p>
          <a:p>
            <a:r>
              <a:rPr lang="ru-RU" sz="3200" dirty="0" smtClean="0"/>
              <a:t>11</a:t>
            </a:r>
          </a:p>
          <a:p>
            <a:r>
              <a:rPr lang="ru-RU" sz="3200" dirty="0" smtClean="0"/>
              <a:t>Волейбол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8644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978896" cy="64087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21.Начало пути к финишу. </a:t>
            </a:r>
            <a:endParaRPr lang="ru-RU" dirty="0" smtClean="0"/>
          </a:p>
          <a:p>
            <a:r>
              <a:rPr lang="ru-RU" dirty="0" smtClean="0"/>
              <a:t>22</a:t>
            </a:r>
            <a:r>
              <a:rPr lang="ru-RU" dirty="0"/>
              <a:t>. Чего не надо, если есть сила? </a:t>
            </a:r>
            <a:endParaRPr lang="ru-RU" dirty="0" smtClean="0"/>
          </a:p>
          <a:p>
            <a:r>
              <a:rPr lang="ru-RU" dirty="0" smtClean="0"/>
              <a:t>23</a:t>
            </a:r>
            <a:r>
              <a:rPr lang="ru-RU" dirty="0"/>
              <a:t>. Инструмент спортивного судьи. </a:t>
            </a:r>
            <a:endParaRPr lang="ru-RU" dirty="0" smtClean="0"/>
          </a:p>
          <a:p>
            <a:r>
              <a:rPr lang="ru-RU" dirty="0" smtClean="0"/>
              <a:t>24</a:t>
            </a:r>
            <a:r>
              <a:rPr lang="ru-RU" dirty="0"/>
              <a:t>. Боксерский корт. </a:t>
            </a:r>
            <a:endParaRPr lang="ru-RU" dirty="0" smtClean="0"/>
          </a:p>
          <a:p>
            <a:r>
              <a:rPr lang="ru-RU" dirty="0" smtClean="0"/>
              <a:t>25.Спортивный </a:t>
            </a:r>
            <a:r>
              <a:rPr lang="ru-RU" dirty="0"/>
              <a:t>снаряд , который  перетягивают. </a:t>
            </a:r>
            <a:endParaRPr lang="ru-RU" dirty="0" smtClean="0"/>
          </a:p>
          <a:p>
            <a:r>
              <a:rPr lang="ru-RU" dirty="0" smtClean="0"/>
              <a:t>26</a:t>
            </a:r>
            <a:r>
              <a:rPr lang="ru-RU" dirty="0"/>
              <a:t>. "Бородатый" спортивный снаряд. </a:t>
            </a:r>
            <a:endParaRPr lang="ru-RU" dirty="0" smtClean="0"/>
          </a:p>
          <a:p>
            <a:r>
              <a:rPr lang="ru-RU" dirty="0" smtClean="0"/>
              <a:t>27</a:t>
            </a:r>
            <a:r>
              <a:rPr lang="ru-RU" dirty="0"/>
              <a:t>. Танцор на </a:t>
            </a:r>
            <a:r>
              <a:rPr lang="ru-RU" dirty="0" smtClean="0"/>
              <a:t>льду.</a:t>
            </a:r>
          </a:p>
          <a:p>
            <a:r>
              <a:rPr lang="ru-RU" dirty="0" smtClean="0"/>
              <a:t>28</a:t>
            </a:r>
            <a:r>
              <a:rPr lang="ru-RU" dirty="0"/>
              <a:t>. Спортсмен, который ходит сидя. </a:t>
            </a:r>
          </a:p>
          <a:p>
            <a:r>
              <a:rPr lang="ru-RU" dirty="0" smtClean="0"/>
              <a:t>29</a:t>
            </a:r>
            <a:r>
              <a:rPr lang="ru-RU" dirty="0"/>
              <a:t>. Предки кроссовок. </a:t>
            </a:r>
          </a:p>
          <a:p>
            <a:r>
              <a:rPr lang="ru-RU" dirty="0"/>
              <a:t>30. Её должен взять прыгун.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8104" y="332656"/>
            <a:ext cx="3178696" cy="6192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Старт</a:t>
            </a:r>
          </a:p>
          <a:p>
            <a:r>
              <a:rPr lang="ru-RU" sz="3200" dirty="0" smtClean="0"/>
              <a:t> Ума</a:t>
            </a:r>
          </a:p>
          <a:p>
            <a:r>
              <a:rPr lang="ru-RU" sz="3200" dirty="0" smtClean="0"/>
              <a:t>Свисток</a:t>
            </a:r>
          </a:p>
          <a:p>
            <a:r>
              <a:rPr lang="ru-RU" sz="3200" dirty="0" smtClean="0"/>
              <a:t>Ринг </a:t>
            </a:r>
          </a:p>
          <a:p>
            <a:r>
              <a:rPr lang="ru-RU" sz="3200" dirty="0" smtClean="0"/>
              <a:t>Канат</a:t>
            </a:r>
          </a:p>
          <a:p>
            <a:r>
              <a:rPr lang="ru-RU" sz="3200" dirty="0" smtClean="0"/>
              <a:t>Козёл</a:t>
            </a:r>
          </a:p>
          <a:p>
            <a:r>
              <a:rPr lang="ru-RU" sz="3200" dirty="0" smtClean="0"/>
              <a:t>Фигурист</a:t>
            </a:r>
          </a:p>
          <a:p>
            <a:r>
              <a:rPr lang="ru-RU" sz="3200" dirty="0" smtClean="0"/>
              <a:t>Шахматист</a:t>
            </a:r>
          </a:p>
          <a:p>
            <a:r>
              <a:rPr lang="ru-RU" sz="3200" dirty="0" smtClean="0"/>
              <a:t>Кеды</a:t>
            </a:r>
          </a:p>
          <a:p>
            <a:r>
              <a:rPr lang="ru-RU" sz="3200" dirty="0" smtClean="0"/>
              <a:t>Высоту 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6233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5050904" cy="6336704"/>
          </a:xfrm>
        </p:spPr>
        <p:txBody>
          <a:bodyPr>
            <a:noAutofit/>
          </a:bodyPr>
          <a:lstStyle/>
          <a:p>
            <a:r>
              <a:rPr lang="ru-RU" sz="2400" dirty="0"/>
              <a:t>31.Как часто проводятся Олимпийские игры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32.Назовите  </a:t>
            </a:r>
            <a:r>
              <a:rPr lang="ru-RU" sz="2400" dirty="0"/>
              <a:t>5 спортивных терминов, начинающихся с буквы «С» ? </a:t>
            </a:r>
          </a:p>
          <a:p>
            <a:r>
              <a:rPr lang="ru-RU" sz="2400" dirty="0"/>
              <a:t>33.Что означает переплетение разноцветных колец в эмблеме олимпийских  игр?(Символ дружбы пяти континентов).</a:t>
            </a:r>
          </a:p>
          <a:p>
            <a:r>
              <a:rPr lang="ru-RU" sz="2400" dirty="0" smtClean="0"/>
              <a:t>34. </a:t>
            </a:r>
            <a:r>
              <a:rPr lang="ru-RU" sz="2400" dirty="0"/>
              <a:t>Страна зимних олимпийских игр 2014</a:t>
            </a:r>
            <a:r>
              <a:rPr lang="ru-RU" sz="2400" dirty="0" smtClean="0"/>
              <a:t>?</a:t>
            </a:r>
            <a:r>
              <a:rPr lang="ru-RU" sz="2400" b="1" dirty="0" smtClean="0"/>
              <a:t> 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332656"/>
            <a:ext cx="3528392" cy="6408712"/>
          </a:xfrm>
        </p:spPr>
        <p:txBody>
          <a:bodyPr>
            <a:normAutofit/>
          </a:bodyPr>
          <a:lstStyle/>
          <a:p>
            <a:r>
              <a:rPr lang="ru-RU" dirty="0" smtClean="0"/>
              <a:t>1 раз в четыре года</a:t>
            </a:r>
          </a:p>
          <a:p>
            <a:r>
              <a:rPr lang="ru-RU" dirty="0" smtClean="0"/>
              <a:t>Стадион, сетка, секундомер, спартакиада, спринт</a:t>
            </a:r>
          </a:p>
          <a:p>
            <a:r>
              <a:rPr lang="ru-RU" dirty="0" smtClean="0"/>
              <a:t>Символ дружбы пяти континентов</a:t>
            </a:r>
          </a:p>
          <a:p>
            <a:endParaRPr lang="ru-RU" dirty="0"/>
          </a:p>
          <a:p>
            <a:r>
              <a:rPr lang="ru-RU" dirty="0" smtClean="0"/>
              <a:t>Россия </a:t>
            </a:r>
            <a:endParaRPr lang="ru-RU" dirty="0"/>
          </a:p>
        </p:txBody>
      </p:sp>
      <p:pic>
        <p:nvPicPr>
          <p:cNvPr id="5122" name="Picture 2" descr="http://gifportal.ru/data/smiles/sporta-129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473" y="4725144"/>
            <a:ext cx="2009378" cy="162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17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LA\Pictures\36042073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75052"/>
            <a:ext cx="8280920" cy="608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36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Указ президента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3874" y="273050"/>
            <a:ext cx="5242925" cy="625229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Глава России Владимир Путин подписал указ о возрождении в стране норм ГТО – физкультурной программы советских времен по воспитанию патриотической молодежи.</a:t>
            </a:r>
          </a:p>
          <a:p>
            <a:endParaRPr lang="ru-RU" dirty="0" smtClean="0"/>
          </a:p>
          <a:p>
            <a:r>
              <a:rPr lang="ru-RU" dirty="0" smtClean="0"/>
              <a:t>Также в указе решено оставить и прежнее название данной программы – «Готов к труду и обороне». Этим нынешнее правительство страны подчеркивает дань традициям национальной истории, отметил Путин на прошедшем заседании Совета по развитию физкультуры и спорта России.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Также </a:t>
            </a:r>
            <a:r>
              <a:rPr lang="ru-RU" dirty="0"/>
              <a:t>глава государства добавил, что для развития массового спорта в России даже имеются финансовые средства, поскольку не все выделенные бюджетные средства на Игры в Сочи были израсходованы в 2014 году. Именно эти средства и планируется освоить для начала действия программы ГТО.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5" y="1340769"/>
            <a:ext cx="2880320" cy="2304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A\Pictures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3422848" cy="256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07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>И вновь сдаём мы ГТО</a:t>
            </a:r>
            <a:endParaRPr lang="ru-RU" sz="4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35100"/>
            <a:ext cx="6480720" cy="469106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Bookman Old Style" pitchFamily="18" charset="0"/>
              </a:rPr>
              <a:t>ГТО — это программа физической подготовки, которая существовала не только в общеобразовательных, но и в спортивных, профильных, профессиональных организациях Советского Союза. Программа ГТО поддерживалась и финансировалась государством, ведь была частью системы патриотического воспитания. Просуществовала ГТО ровно 60 лет, успев стать частью жизни нескольких поколений наших соотечественников. Сегодня, после 23 лет забвения ГТО возвращается в школы, в высшие учебные заведения, в жизнь каждого гражданина, занимая важные позиции в качестве показателя успеваемости абитуриента</a:t>
            </a:r>
            <a:r>
              <a:rPr lang="ru-RU" sz="2000" dirty="0"/>
              <a:t>.</a:t>
            </a:r>
          </a:p>
        </p:txBody>
      </p:sp>
      <p:pic>
        <p:nvPicPr>
          <p:cNvPr id="2050" name="Picture 2" descr="C:\Users\LA\Pictures\гто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0888"/>
            <a:ext cx="2220593" cy="294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5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397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Знак ГТО </a:t>
            </a:r>
            <a:b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на груди у него…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332656"/>
            <a:ext cx="5111750" cy="585311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Развитие физической культуры и обучение населения военным навыкам становятся в СССР </a:t>
            </a:r>
            <a:r>
              <a:rPr lang="ru-RU" dirty="0" smtClean="0"/>
              <a:t>главной задачей молодой страны. </a:t>
            </a:r>
            <a:r>
              <a:rPr lang="ru-RU" dirty="0"/>
              <a:t>В первый же год советской власти ВЦИК РСФСР принимает декрет «Об обязательном обучении военному искусству». Начиная с апреля 1918 года мужчины и женщины от 18 до 40 лет обязаны обучаться военному делу по месту работы.</a:t>
            </a:r>
          </a:p>
          <a:p>
            <a:r>
              <a:rPr lang="ru-RU" dirty="0"/>
              <a:t>Для этих целей в 1920 году </a:t>
            </a:r>
            <a:r>
              <a:rPr lang="ru-RU" dirty="0" smtClean="0"/>
              <a:t> в Москве создается </a:t>
            </a:r>
            <a:r>
              <a:rPr lang="ru-RU" dirty="0"/>
              <a:t>военно-научное общество (ВНО) 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Знак ГТО 1 ступени. 1930-е год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80" y="1772816"/>
            <a:ext cx="280831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817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07288" cy="116205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Развитие </a:t>
            </a:r>
            <a:r>
              <a:rPr lang="ru-RU" sz="4000" dirty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ГТО в 30-е годы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24744"/>
            <a:ext cx="5112568" cy="5001419"/>
          </a:xfrm>
        </p:spPr>
        <p:txBody>
          <a:bodyPr>
            <a:noAutofit/>
          </a:bodyPr>
          <a:lstStyle/>
          <a:p>
            <a:r>
              <a:rPr lang="ru-RU" sz="2000" dirty="0"/>
              <a:t>Начиная с 1931 года активисты </a:t>
            </a:r>
            <a:r>
              <a:rPr lang="ru-RU" sz="2000" dirty="0" err="1"/>
              <a:t>ОСОАВИАХИМа</a:t>
            </a:r>
            <a:r>
              <a:rPr lang="ru-RU" sz="2000" dirty="0"/>
              <a:t> ведут широкую пропагандистскую деятельность, проводят занятия по противовоздушной и противохимической обороне на заводах и фабриках, в государственных учреждениях и учебных заведениях. К обязательным занятиям привлекаются все учащиеся общеобразовательных школ, профессионально-технических, средних специальных и высших учебных заведений, личный состав Вооружённых Сил СССР, милиции и некоторых других организаций. Желающие заниматься физкультурой и спортом в свободное от работы и учёбы время посещают учебно-тренировочные занятия и участвуют в спортивных соревнованиях.</a:t>
            </a:r>
          </a:p>
          <a:p>
            <a:endParaRPr lang="ru-RU" sz="2000" dirty="0"/>
          </a:p>
        </p:txBody>
      </p:sp>
      <p:pic>
        <p:nvPicPr>
          <p:cNvPr id="5" name="Объект 4" descr="Женщины-милиционеры выполняют гимнастические упражнени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16" y="2060848"/>
            <a:ext cx="363589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15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Популярность комплекса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Очень быстро спортивно-оборонный комплекс становится популярен. Нормы ГТО сдаются в школах, колхозных бригадах, рабочими фабрик, заводов, железных дорог и т.д. Проводятся масштабные соревнования на звание Чемпионов комплекса ГТО по отдельным его видам, которые по популярности не уступают Спартакиадам и центральным футбольным матчам сезона.</a:t>
            </a:r>
          </a:p>
          <a:p>
            <a:r>
              <a:rPr lang="ru-RU" dirty="0" smtClean="0"/>
              <a:t>Все сдают нормативы ГТО, </a:t>
            </a:r>
            <a:r>
              <a:rPr lang="ru-RU" dirty="0"/>
              <a:t>их очевидная польза для укрепления здоровья и развития навыков и умений, необходимых в повседневной жизни, делают комплекс </a:t>
            </a:r>
            <a:r>
              <a:rPr lang="ru-RU" dirty="0" smtClean="0"/>
              <a:t>популярным </a:t>
            </a:r>
            <a:r>
              <a:rPr lang="ru-RU" dirty="0"/>
              <a:t>среди населения и особенно среди молодежи. Носить значок ГТО становится престижным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очтовая марка с знаком ГТО, 1940 год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16835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59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491880" y="548680"/>
            <a:ext cx="5652120" cy="612068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структуре ГТО помимо значков были удостоверения. Первые значки ГТО были выданы в первый же год существования структуры, их получили 24 тысячи человек. Самым первым значок получил </a:t>
            </a:r>
            <a:r>
              <a:rPr lang="ru-RU" b="1" i="1" dirty="0"/>
              <a:t>Яков Мельников, конькобежец</a:t>
            </a:r>
            <a:r>
              <a:rPr lang="ru-RU" dirty="0"/>
              <a:t>, который получил бронзу на чемпионате мира в 1923 году. К слову, у него, кроме этой победы было еще 27 национальных рекордов. С каждым годом число людей, получивших значки, росло. Так, к примеру, к 1932 году значок первой степени получили 465 тысяч человек, а уже через год – в два раза больше. Через десять лет после создания ГТО число людей, получивших золотой значок составляло 6 миллионов человек. Среди людей, которые получали значки ГТО были известные звезды спорта и культуры СССР, </a:t>
            </a:r>
            <a:r>
              <a:rPr lang="ru-RU" b="1" i="1" dirty="0"/>
              <a:t>Аркадий Гайдар, братья Знаменские, Василий Соловьев-Седой.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94" y="548680"/>
            <a:ext cx="3407284" cy="4752528"/>
          </a:xfrm>
        </p:spPr>
      </p:pic>
    </p:spTree>
    <p:extLst>
      <p:ext uri="{BB962C8B-B14F-4D97-AF65-F5344CB8AC3E}">
        <p14:creationId xmlns:p14="http://schemas.microsoft.com/office/powerpoint/2010/main" val="359888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dirty="0">
                <a:solidFill>
                  <a:srgbClr val="FF0000"/>
                </a:solidFill>
              </a:rPr>
              <a:t>Цели и задачи ГТО</a:t>
            </a:r>
            <a:endParaRPr lang="ru-RU" sz="4000" dirty="0">
              <a:solidFill>
                <a:srgbClr val="FF0000"/>
              </a:solidFill>
            </a:endParaRPr>
          </a:p>
          <a:p>
            <a:pPr fontAlgn="base"/>
            <a:r>
              <a:rPr lang="ru-RU" sz="2000" dirty="0"/>
              <a:t>Всего, можно выделить 2 главные задачи ГТО – повышение общего уровня здоровья населения, и создание определенной прослойки в обществе, всегда готовой к военной обороне. Почему был выбран именно такой формат? Во первых, четкая система нормативов создавала </a:t>
            </a:r>
            <a:r>
              <a:rPr lang="ru-RU" sz="2000" dirty="0" err="1"/>
              <a:t>соревновательность</a:t>
            </a:r>
            <a:r>
              <a:rPr lang="ru-RU" sz="2000" dirty="0"/>
              <a:t>. Дети, подростки, старались превзойти сразу трех соперников – во первых, своих товарищей, участников соревнований, во вторых нормативы, указанные в таблице для того, чтобы получить значок. И в третьих, свои собственные результаты. Система ГТО являлась мощным стимулом для спорта. Нормативы развивали все группы мышц, увеличивали выносливость, координацию, умение рассчитывать свои силы</a:t>
            </a:r>
          </a:p>
        </p:txBody>
      </p:sp>
      <p:pic>
        <p:nvPicPr>
          <p:cNvPr id="3" name="Picture 3" descr="C:\Users\LA\Pictures\гто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93096"/>
            <a:ext cx="547260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56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24342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Нормы ГТО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1 ступень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LA\Pictures\gto-stup-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9600" y="188640"/>
            <a:ext cx="554461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24944"/>
            <a:ext cx="2833888" cy="2814445"/>
          </a:xfrm>
        </p:spPr>
      </p:pic>
    </p:spTree>
    <p:extLst>
      <p:ext uri="{BB962C8B-B14F-4D97-AF65-F5344CB8AC3E}">
        <p14:creationId xmlns:p14="http://schemas.microsoft.com/office/powerpoint/2010/main" val="17721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975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ГТО Готов к Труду и Обороне! Горжусь Тобой Отечество!</vt:lpstr>
      <vt:lpstr>Указ президента</vt:lpstr>
      <vt:lpstr>И вновь сдаём мы ГТО</vt:lpstr>
      <vt:lpstr>Знак ГТО  на груди у него…</vt:lpstr>
      <vt:lpstr>Развитие ГТО в 30-е годы </vt:lpstr>
      <vt:lpstr>Популярность комплекса</vt:lpstr>
      <vt:lpstr>Презентация PowerPoint</vt:lpstr>
      <vt:lpstr>Презентация PowerPoint</vt:lpstr>
      <vt:lpstr>Нормы ГТО  1 ступень</vt:lpstr>
      <vt:lpstr>Презентация PowerPoint</vt:lpstr>
      <vt:lpstr>Викторина о спорте.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 Готов к Труду и Обороне! Горжусь Тобой Отчизна!</dc:title>
  <dc:creator>LA</dc:creator>
  <cp:lastModifiedBy>1</cp:lastModifiedBy>
  <cp:revision>14</cp:revision>
  <dcterms:created xsi:type="dcterms:W3CDTF">2014-09-12T19:12:14Z</dcterms:created>
  <dcterms:modified xsi:type="dcterms:W3CDTF">2017-11-20T08:35:30Z</dcterms:modified>
</cp:coreProperties>
</file>