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670"/>
            <a:ext cx="7772400" cy="2357453"/>
          </a:xfrm>
        </p:spPr>
        <p:txBody>
          <a:bodyPr/>
          <a:lstStyle/>
          <a:p>
            <a:r>
              <a:rPr lang="ru-RU" dirty="0" smtClean="0"/>
              <a:t>Православная молитва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20002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Подготовила учитель ОРКСЭ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МБОУ СОШ № 44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ст. Северская, Краснодарского края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Козинова С.Г.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Семь просьб, оглашаемых в этой молитве: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2296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0420"/>
                <a:gridCol w="48291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Да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святится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имя</a:t>
                      </a:r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Твое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Помоги  нам  жить  праведно,  свято  и  своими  святыми  делами  прославлять  имя  Твоё</a:t>
                      </a:r>
                      <a:endParaRPr lang="ru-RU" sz="16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 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приидет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Царствие Твое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Удостой  нас  и  здесь, на  земле,  Царства  Твоего  Небесного,  которое есть  правда,  любовь  и  мир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 будет  воля  Твоя,  яко  на 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небеси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и  на  земли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Пусть  будет  не  так  как  мы  хотим,  а  как  Тебе  угодно,  и  помоги  нам  подчиняться  этой  Твоей  воле  так  же  беспрекословно,  без  ропота,  как  её  исполняют, с  любовью  и радостью,  святые  Ангелы  на  небе.  Потому что  только  Тебе  известно,  что  нам  полезно и  нужно,  и  Ты  больше   желаешь  нам  добра,  чем   мы  сами.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Хлеб  наш  насущный 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даждь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нам  днесь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Под  хлебом  здесь  разумеется  всё  необходимое  для  жизни  нашей  на  земле: пища,  одежда,  жилище,  но  важнее  всего  пречистое  Тело  и  честная  Кровь  в  Таинстве  святого  причащения,  без  которого  нет  спасения,  нет  вечной  жизни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Семь просьб, оглашаемых в этой молитве: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0420"/>
                <a:gridCol w="48291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остави</a:t>
                      </a:r>
                      <a:r>
                        <a:rPr lang="ru-RU" sz="16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1600" b="1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нам  </a:t>
                      </a:r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долги  наша,  яко же  и  мы  оставляем  должником  нашим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То  есть прости  нам  грехи  наши  так,  как  и  сами  мы  прощаем  тех,  которые   нас  оскорбили  и  обидели. В этом  прошении  грехи  наши  названы  «долгами  нашими»,  потому что Господь  дал  нам  силы  и  способности  на  добрые  дела,  а  мы  часто  это обращаем  на  грех  и становимся  «должниками»  перед  Богом. И вот  если  мы  сами  не  будем  прощать  «должников»  наших,  то  есть людей,  имеющих  грехи  против  нас,  то  и  Бог  нас  не  простит.  Об   нам  сказал  Сам  Господь  наш  Иисус  Христос.</a:t>
                      </a:r>
                      <a:endParaRPr lang="ru-RU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  не  введи  нас  во  искушение.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Просим  не  допустить  до  соблазна,  которого  мы  переносить  умеем;  помочь  нам  преодолеть  соблазны,  когда  они  бывают.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  избави  нас  от  </a:t>
                      </a:r>
                      <a:r>
                        <a:rPr lang="ru-RU" sz="1600" b="1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лукаваго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Избавь  нас  от  всякого  зла  в  этом  мире и  от  виновника  зла – от  </a:t>
                      </a:r>
                      <a:r>
                        <a:rPr lang="ru-RU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диавола</a:t>
                      </a: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 (злого  духа),  который  всегда  готов  погубить  нас.  Избавь  нас  от  этой  хитрой,  лукавой  силы  и  её  обманов,  которая  перед  Тобой  есть  ничто.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и когда можно молиться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186766" cy="254318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Православный  человек  может  молиться в  беде  и  радости, в  одиночестве  и  вместе  с  другими  людьми,  про  себя  и  вслух, на  любом  языке  и  в  любом  месте:  в храме,  дома,  на  природе,  в автобусе. Находясь  среди  людей,  человек  может  молиться  про  себя,  и  этот  его  разговор с  Богом  будет  никем  не  замечен.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F:\для работы\молитва\Christmas-Prayer-Wallpapers-13.jpg"/>
          <p:cNvPicPr>
            <a:picLocks noChangeAspect="1" noChangeArrowheads="1"/>
          </p:cNvPicPr>
          <p:nvPr/>
        </p:nvPicPr>
        <p:blipFill>
          <a:blip r:embed="rId2"/>
          <a:srcRect l="2083" t="1391" r="2083" b="4213"/>
          <a:stretch>
            <a:fillRect/>
          </a:stretch>
        </p:blipFill>
        <p:spPr bwMode="auto">
          <a:xfrm>
            <a:off x="2786050" y="4071942"/>
            <a:ext cx="3382799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929063" y="1214421"/>
            <a:ext cx="5214937" cy="5214953"/>
          </a:xfrm>
        </p:spPr>
        <p:txBody>
          <a:bodyPr>
            <a:normAutofit fontScale="77500" lnSpcReduction="20000"/>
          </a:bodyPr>
          <a:lstStyle/>
          <a:p>
            <a:r>
              <a:rPr lang="ru-RU" sz="3400" dirty="0" smtClean="0"/>
              <a:t>Когда креста нести нет мочи,</a:t>
            </a:r>
          </a:p>
          <a:p>
            <a:r>
              <a:rPr lang="ru-RU" sz="3400" dirty="0" smtClean="0"/>
              <a:t> Когда тоски не побороть,</a:t>
            </a:r>
          </a:p>
          <a:p>
            <a:r>
              <a:rPr lang="ru-RU" sz="3400" dirty="0" smtClean="0"/>
              <a:t> Мы к небесам возводим очи,</a:t>
            </a:r>
          </a:p>
          <a:p>
            <a:r>
              <a:rPr lang="ru-RU" sz="3400" dirty="0" smtClean="0"/>
              <a:t> Творя молитву дни и ночи,</a:t>
            </a:r>
          </a:p>
          <a:p>
            <a:r>
              <a:rPr lang="ru-RU" sz="3400" dirty="0" smtClean="0"/>
              <a:t> Чтобы помиловал Господь.</a:t>
            </a:r>
          </a:p>
          <a:p>
            <a:r>
              <a:rPr lang="ru-RU" sz="3400" dirty="0" smtClean="0"/>
              <a:t> Но если вслед за огорченьем</a:t>
            </a:r>
          </a:p>
          <a:p>
            <a:r>
              <a:rPr lang="ru-RU" sz="3400" dirty="0" smtClean="0"/>
              <a:t> Нам улыбнется счастье вновь,</a:t>
            </a:r>
          </a:p>
          <a:p>
            <a:r>
              <a:rPr lang="ru-RU" sz="3400" dirty="0" smtClean="0"/>
              <a:t> Благодарим ли с умиленьем,</a:t>
            </a:r>
          </a:p>
          <a:p>
            <a:r>
              <a:rPr lang="ru-RU" sz="3400" dirty="0" smtClean="0"/>
              <a:t> От всей души, всем помышленьем</a:t>
            </a:r>
          </a:p>
          <a:p>
            <a:r>
              <a:rPr lang="ru-RU" sz="3400" dirty="0" smtClean="0"/>
              <a:t> Мы Божью милость и любовь? </a:t>
            </a:r>
          </a:p>
          <a:p>
            <a:endParaRPr lang="ru-RU" dirty="0"/>
          </a:p>
        </p:txBody>
      </p:sp>
      <p:pic>
        <p:nvPicPr>
          <p:cNvPr id="9218" name="Picture 2" descr="F:\для работы\молитва\1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3336617" cy="44005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Молитва-благодарение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600200"/>
            <a:ext cx="4614866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Если  наши  родные или  близкие сделают что-то доброе  для  нас, мы  их  благодарим.  Какие слова благодарности вы можете вспомнить?</a:t>
            </a:r>
          </a:p>
          <a:p>
            <a:r>
              <a:rPr lang="ru-RU" dirty="0" smtClean="0"/>
              <a:t>А всегда ли мы благодарим Бога за то, что он исполнил наши пожелания? Наверное, не всегда. Поэтому, следующий вид молитвы встречается более редко, чем молитва-просьба. Это молитва, в которой выражается наша благодарность Богу. И называется она </a:t>
            </a:r>
            <a:r>
              <a:rPr lang="ru-RU" b="1" dirty="0" smtClean="0"/>
              <a:t>молитва-благодарение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F:\для работы\молитва\previ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428736"/>
            <a:ext cx="3529245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Молитва-славословие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4686304" cy="502602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Самая высокая  молитва – </a:t>
            </a:r>
            <a:r>
              <a:rPr lang="ru-RU" dirty="0" err="1" smtClean="0"/>
              <a:t>молитва</a:t>
            </a:r>
            <a:r>
              <a:rPr lang="ru-RU" dirty="0" smtClean="0"/>
              <a:t>  - </a:t>
            </a:r>
            <a:r>
              <a:rPr lang="ru-RU" b="1" dirty="0" smtClean="0"/>
              <a:t>славословие.</a:t>
            </a:r>
            <a:r>
              <a:rPr lang="ru-RU" dirty="0" smtClean="0"/>
              <a:t>  В такой  молитве человек  просто  переживает  радость  от  своей  встречи  с  Богом, и  за  всё  благодарит Господа: за  дневной  свет,  звёзды,  дождик,  лучи  солнца…  И за всё,  за  всё, что  создал  Господь. Переходя  к  славословию,  в  православных  храмах  поют «Аллилуйя»  (Слава  Богу!).  В этой  молитве  человек  не  думает о своей  пользе,  а  только  благодарит  Господа. </a:t>
            </a:r>
          </a:p>
          <a:p>
            <a:endParaRPr lang="ru-RU" dirty="0"/>
          </a:p>
        </p:txBody>
      </p:sp>
      <p:pic>
        <p:nvPicPr>
          <p:cNvPr id="11266" name="Picture 2" descr="F:\для работы\молитва\0c14c601229bbfdc1fde31d4fff92b8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1428736"/>
            <a:ext cx="3656255" cy="4960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благодать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1357298"/>
            <a:ext cx="5286412" cy="5072098"/>
          </a:xfrm>
        </p:spPr>
        <p:txBody>
          <a:bodyPr>
            <a:noAutofit/>
          </a:bodyPr>
          <a:lstStyle/>
          <a:p>
            <a:r>
              <a:rPr lang="ru-RU" sz="2300" dirty="0" smtClean="0"/>
              <a:t>Если  человек  молится  искренне  и  правильно,  то  он  прикасается  сердцем  к  Богу  и  внутренне  меняется. Действие  Бога,  меняющее  человека, называется  </a:t>
            </a:r>
            <a:r>
              <a:rPr lang="ru-RU" sz="2300" b="1" dirty="0" smtClean="0"/>
              <a:t>благодать</a:t>
            </a:r>
            <a:r>
              <a:rPr lang="ru-RU" sz="2300" dirty="0" smtClean="0"/>
              <a:t>. Люди, которые под действием благодати изменялись так, что из их сердец струится вера, надежда, любовь, называются святые. Например, святые Сергий Радонежский и Дмитрий Донской, князь Владимир, княгиня Ольга и другие. На  Руси  издавна молились стоя, с поклоном и даже на коленях.</a:t>
            </a:r>
          </a:p>
        </p:txBody>
      </p:sp>
      <p:pic>
        <p:nvPicPr>
          <p:cNvPr id="12290" name="Picture 2" descr="F:\для работы\молитва\64cf1df628cc83c38f0bca831d0b249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3116"/>
            <a:ext cx="3491876" cy="3338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Священное Предание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357298"/>
            <a:ext cx="4714908" cy="5000660"/>
          </a:xfrm>
        </p:spPr>
        <p:txBody>
          <a:bodyPr>
            <a:noAutofit/>
          </a:bodyPr>
          <a:lstStyle/>
          <a:p>
            <a:r>
              <a:rPr lang="ru-RU" sz="2300" dirty="0" smtClean="0"/>
              <a:t>Православные люди убеждены, что Бог общается с людьми не только через Библию, но и через Свою благодать. Для православных слова и поступки святых очень значимы. Действие Божьей благодати, воплощенное в добрых поступках и мудрых словах тысяч православных святых, называется Священное Предание (слово «предание» в русском языке означает то же самое, что и слово «традиция» в латинском языке).</a:t>
            </a:r>
            <a:endParaRPr lang="ru-RU" sz="2300" dirty="0"/>
          </a:p>
        </p:txBody>
      </p:sp>
      <p:pic>
        <p:nvPicPr>
          <p:cNvPr id="5" name="Picture 2" descr="F:\для работы\молитва\24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3571900" cy="4390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Краткие  молитвы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90" cy="4900634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b="1" dirty="0" smtClean="0"/>
              <a:t>Господи,  благослови!   </a:t>
            </a:r>
            <a:r>
              <a:rPr lang="ru-RU" dirty="0" smtClean="0"/>
              <a:t>(Эта  молитва  мы  произносится  при начале  каждого  дела)</a:t>
            </a:r>
          </a:p>
          <a:p>
            <a:pPr lvl="0"/>
            <a:r>
              <a:rPr lang="ru-RU" b="1" dirty="0" smtClean="0"/>
              <a:t>Слава  Тебе Боже  наш,  слава  Тебе! Слава Богу! </a:t>
            </a:r>
            <a:r>
              <a:rPr lang="ru-RU" dirty="0" smtClean="0"/>
              <a:t>(Произносится  она  по  окончании  дела  в  знак  нашей  благодарности Богу) </a:t>
            </a:r>
          </a:p>
          <a:p>
            <a:pPr lvl="0"/>
            <a:r>
              <a:rPr lang="ru-RU" b="1" dirty="0" smtClean="0"/>
              <a:t>Господи,  помилуй. </a:t>
            </a:r>
            <a:r>
              <a:rPr lang="ru-RU" dirty="0" smtClean="0"/>
              <a:t>(Эта молитва произносится в минуту опасности).</a:t>
            </a:r>
          </a:p>
        </p:txBody>
      </p:sp>
      <p:pic>
        <p:nvPicPr>
          <p:cNvPr id="14338" name="Picture 2" descr="F:\для работы\молитва\90433647_large_65403357_moli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428736"/>
            <a:ext cx="3286148" cy="4929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Делаем 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4400552" cy="4625989"/>
          </a:xfrm>
        </p:spPr>
        <p:txBody>
          <a:bodyPr>
            <a:normAutofit/>
          </a:bodyPr>
          <a:lstStyle/>
          <a:p>
            <a:r>
              <a:rPr lang="ru-RU" dirty="0" smtClean="0"/>
              <a:t>Молитвы, о которых мы говорили сегодня на уроке – правильные, то есть такие, где молятся за добро и желают добра.</a:t>
            </a:r>
          </a:p>
          <a:p>
            <a:r>
              <a:rPr lang="ru-RU" dirty="0" smtClean="0"/>
              <a:t>А о чём же нельзя молиться?  </a:t>
            </a:r>
          </a:p>
          <a:p>
            <a:r>
              <a:rPr lang="ru-RU" i="1" dirty="0" smtClean="0"/>
              <a:t>(Нельзя желать людям зла).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5362" name="Picture 2" descr="F:\для работы\молитва\ad13995310a069aa9366d44d343e70e0.jpg"/>
          <p:cNvPicPr>
            <a:picLocks noChangeAspect="1" noChangeArrowheads="1"/>
          </p:cNvPicPr>
          <p:nvPr/>
        </p:nvPicPr>
        <p:blipFill>
          <a:blip r:embed="rId2"/>
          <a:srcRect l="11539" b="10768"/>
          <a:stretch>
            <a:fillRect/>
          </a:stretch>
        </p:blipFill>
        <p:spPr bwMode="auto">
          <a:xfrm>
            <a:off x="5072066" y="1643050"/>
            <a:ext cx="3569402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Чудный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14866" cy="452596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Какой огромный этот мир,</a:t>
            </a:r>
          </a:p>
          <a:p>
            <a:r>
              <a:rPr lang="ru-RU" dirty="0" smtClean="0"/>
              <a:t>Как велика ты матушка – Земля!</a:t>
            </a:r>
          </a:p>
          <a:p>
            <a:r>
              <a:rPr lang="ru-RU" dirty="0" smtClean="0"/>
              <a:t>А в этом мире разве мы одни?</a:t>
            </a:r>
          </a:p>
          <a:p>
            <a:r>
              <a:rPr lang="ru-RU" dirty="0" smtClean="0"/>
              <a:t>Прислушайтесь, что говорит религия.</a:t>
            </a:r>
          </a:p>
          <a:p>
            <a:r>
              <a:rPr lang="ru-RU" dirty="0" smtClean="0"/>
              <a:t>Рядом с человеком есть мир невидимый,</a:t>
            </a:r>
          </a:p>
          <a:p>
            <a:r>
              <a:rPr lang="ru-RU" dirty="0" smtClean="0"/>
              <a:t>Разумный и духовный, его не видим мы.</a:t>
            </a:r>
          </a:p>
          <a:p>
            <a:r>
              <a:rPr lang="ru-RU" dirty="0" smtClean="0"/>
              <a:t>Но чувства, мысли,  убеждения,</a:t>
            </a:r>
          </a:p>
          <a:p>
            <a:r>
              <a:rPr lang="ru-RU" dirty="0" smtClean="0"/>
              <a:t>Влияют на поступки и наше поведение.</a:t>
            </a:r>
          </a:p>
          <a:p>
            <a:r>
              <a:rPr lang="ru-RU" dirty="0" smtClean="0"/>
              <a:t>И если совесть с разумом не рядом,</a:t>
            </a:r>
          </a:p>
          <a:p>
            <a:r>
              <a:rPr lang="ru-RU" dirty="0" smtClean="0"/>
              <a:t>То получается невежество и зло,</a:t>
            </a:r>
          </a:p>
          <a:p>
            <a:r>
              <a:rPr lang="ru-RU" dirty="0" smtClean="0"/>
              <a:t>А где добро, любовь, отрада,</a:t>
            </a:r>
          </a:p>
          <a:p>
            <a:r>
              <a:rPr lang="ru-RU" dirty="0" smtClean="0"/>
              <a:t>Там хорошо, там людям повезло.</a:t>
            </a:r>
          </a:p>
          <a:p>
            <a:r>
              <a:rPr lang="ru-RU" dirty="0" smtClean="0"/>
              <a:t>Кто дал такие нам дары,</a:t>
            </a:r>
          </a:p>
          <a:p>
            <a:r>
              <a:rPr lang="ru-RU" dirty="0" smtClean="0"/>
              <a:t>Что можем верить и любить?</a:t>
            </a:r>
          </a:p>
          <a:p>
            <a:r>
              <a:rPr lang="ru-RU" dirty="0" smtClean="0"/>
              <a:t>Кто создал этот чудный мир,</a:t>
            </a:r>
          </a:p>
          <a:p>
            <a:r>
              <a:rPr lang="ru-RU" dirty="0" smtClean="0"/>
              <a:t> Где так прекрасно жить?</a:t>
            </a:r>
          </a:p>
          <a:p>
            <a:endParaRPr lang="ru-RU" dirty="0"/>
          </a:p>
        </p:txBody>
      </p:sp>
      <p:pic>
        <p:nvPicPr>
          <p:cNvPr id="1026" name="Picture 2" descr="F:\для работы\молитва\83391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714488"/>
            <a:ext cx="3560918" cy="4262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500"/>
                            </p:stCondLst>
                            <p:childTnLst>
                              <p:par>
                                <p:cTn id="10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000"/>
                            </p:stCondLst>
                            <p:childTnLst>
                              <p:par>
                                <p:cTn id="11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500"/>
                            </p:stCondLst>
                            <p:childTnLst>
                              <p:par>
                                <p:cTn id="11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9000"/>
                            </p:stCondLst>
                            <p:childTnLst>
                              <p:par>
                                <p:cTn id="12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Владимир Диксон «Стихотворение – молитва».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785926"/>
            <a:ext cx="4786346" cy="47149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За всех людей - моё моленье,</a:t>
            </a:r>
          </a:p>
          <a:p>
            <a:r>
              <a:rPr lang="ru-RU" dirty="0" smtClean="0"/>
              <a:t>За всех зверей - моя мольба,</a:t>
            </a:r>
          </a:p>
          <a:p>
            <a:r>
              <a:rPr lang="ru-RU" dirty="0" smtClean="0"/>
              <a:t>И за цветы, и за каменья,</a:t>
            </a:r>
          </a:p>
          <a:p>
            <a:r>
              <a:rPr lang="ru-RU" dirty="0" smtClean="0"/>
              <a:t>И за плоды, и за хлеба.</a:t>
            </a:r>
          </a:p>
          <a:p>
            <a:r>
              <a:rPr lang="ru-RU" dirty="0" smtClean="0"/>
              <a:t>За всё, что в дольный мир родится,</a:t>
            </a:r>
          </a:p>
          <a:p>
            <a:r>
              <a:rPr lang="ru-RU" dirty="0" smtClean="0"/>
              <a:t>За всё, что на земле живёт,</a:t>
            </a:r>
          </a:p>
          <a:p>
            <a:r>
              <a:rPr lang="ru-RU" dirty="0" smtClean="0"/>
              <a:t>За рыбу - в море, в небе - птицу,</a:t>
            </a:r>
          </a:p>
          <a:p>
            <a:r>
              <a:rPr lang="ru-RU" dirty="0" smtClean="0"/>
              <a:t>За дым долин, за снег высот.</a:t>
            </a:r>
          </a:p>
          <a:p>
            <a:r>
              <a:rPr lang="ru-RU" dirty="0" smtClean="0"/>
              <a:t>За братьев близких и любимых,</a:t>
            </a:r>
          </a:p>
          <a:p>
            <a:r>
              <a:rPr lang="ru-RU" dirty="0" smtClean="0"/>
              <a:t>За недругов и за врагов,</a:t>
            </a:r>
          </a:p>
          <a:p>
            <a:r>
              <a:rPr lang="ru-RU" dirty="0" smtClean="0"/>
              <a:t>За тишину полей родимых,</a:t>
            </a:r>
          </a:p>
          <a:p>
            <a:r>
              <a:rPr lang="ru-RU" dirty="0" smtClean="0"/>
              <a:t>За ласку глаз, за ласку слов.</a:t>
            </a:r>
          </a:p>
        </p:txBody>
      </p:sp>
      <p:pic>
        <p:nvPicPr>
          <p:cNvPr id="16387" name="Picture 3" descr="F:\для работы\молитва\Detskaya-molitv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714488"/>
            <a:ext cx="3603434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2000"/>
                            </p:stCondLst>
                            <p:childTnLst>
                              <p:par>
                                <p:cTn id="8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3000"/>
                            </p:stCondLst>
                            <p:childTnLst>
                              <p:par>
                                <p:cTn id="9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Умение правильно славить Бога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071966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Верующие люди убеждены в том, что все наши желания, все наши просьбы слышит Бог. </a:t>
            </a:r>
          </a:p>
          <a:p>
            <a:r>
              <a:rPr lang="ru-RU" dirty="0" smtClean="0"/>
              <a:t>А как люди могут беседовать с Богом, чтобы он их услышал? </a:t>
            </a:r>
          </a:p>
          <a:p>
            <a:r>
              <a:rPr lang="ru-RU" dirty="0" smtClean="0"/>
              <a:t>(</a:t>
            </a:r>
            <a:r>
              <a:rPr lang="ru-RU" i="1" dirty="0" smtClean="0"/>
              <a:t>Молиться).</a:t>
            </a:r>
            <a:endParaRPr lang="ru-RU" dirty="0" smtClean="0"/>
          </a:p>
          <a:p>
            <a:r>
              <a:rPr lang="ru-RU" dirty="0" smtClean="0"/>
              <a:t>Слово православие – что оно может обозначать? </a:t>
            </a:r>
          </a:p>
          <a:p>
            <a:r>
              <a:rPr lang="ru-RU" dirty="0" smtClean="0"/>
              <a:t>(</a:t>
            </a:r>
            <a:r>
              <a:rPr lang="ru-RU" i="1" dirty="0" smtClean="0"/>
              <a:t>Умение правильно славить Бога, то есть молиться).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F:\для работы\молитва\821a0764e93888c173ba3b30999b40b80f74b744_4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38100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молитва?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901014" cy="1971676"/>
          </a:xfrm>
        </p:spPr>
        <p:txBody>
          <a:bodyPr>
            <a:normAutofit/>
          </a:bodyPr>
          <a:lstStyle/>
          <a:p>
            <a:r>
              <a:rPr lang="ru-RU" b="1" dirty="0" smtClean="0"/>
              <a:t>Молитва</a:t>
            </a:r>
            <a:r>
              <a:rPr lang="ru-RU" dirty="0" smtClean="0"/>
              <a:t> – это обращение к Богу, беседа с богом. Но обращение может быть разным. В зависимости от этого и молитвы могут быть разными.</a:t>
            </a:r>
          </a:p>
          <a:p>
            <a:endParaRPr lang="ru-RU" dirty="0"/>
          </a:p>
        </p:txBody>
      </p:sp>
      <p:pic>
        <p:nvPicPr>
          <p:cNvPr id="3074" name="Picture 2" descr="F:\для работы\молитва\0d114b61828d3ed8191366a86e1b3a6c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571876"/>
            <a:ext cx="3857652" cy="28932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Молитва-просьба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4257676" cy="5072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Молитва-просьба</a:t>
            </a:r>
            <a:r>
              <a:rPr lang="ru-RU" sz="3600" dirty="0" smtClean="0"/>
              <a:t> – это прошение у Бога помощи и разных благ. Чаще всего начинают с житейских благ: просят здоровья или успеха.</a:t>
            </a:r>
            <a:endParaRPr lang="ru-RU" sz="3600" dirty="0"/>
          </a:p>
        </p:txBody>
      </p:sp>
      <p:pic>
        <p:nvPicPr>
          <p:cNvPr id="4098" name="Picture 2" descr="F:\для работы\молитва\ChildrenPhotographyFromTheWorld11_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571612"/>
            <a:ext cx="3000396" cy="46597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чем просит человек.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043890" cy="264320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Часто человек просит о различных материальных благах, особенно в молодости. Но, </a:t>
            </a:r>
            <a:r>
              <a:rPr lang="ru-RU" dirty="0" err="1" smtClean="0"/>
              <a:t>мудрея</a:t>
            </a:r>
            <a:r>
              <a:rPr lang="ru-RU" dirty="0" smtClean="0"/>
              <a:t>, человек начинает просить у Бога иных, духовных благ. </a:t>
            </a:r>
          </a:p>
          <a:p>
            <a:r>
              <a:rPr lang="ru-RU" dirty="0" smtClean="0"/>
              <a:t>       Человек  просит  избавить  от  трусости, уныния,  лени,  раздражительности…  Есть просьбы о духовных дарах. Верующий  просит у  Бога  прибавления  ума  или  любви.  А  ещё  о  том,  чтобы  Бог  давал  человеку  ощутить  свою  близость. По просьбе, с которой обращается человек, уже можно многое о нём понять.</a:t>
            </a:r>
          </a:p>
          <a:p>
            <a:r>
              <a:rPr lang="ru-RU" dirty="0" smtClean="0"/>
              <a:t>- Как вы думаете, а когда чаще всего человек обращается к Богу? </a:t>
            </a:r>
          </a:p>
          <a:p>
            <a:r>
              <a:rPr lang="ru-RU" i="1" dirty="0" smtClean="0"/>
              <a:t>(В минуты жизни трудные.)</a:t>
            </a:r>
            <a:endParaRPr lang="ru-RU" dirty="0" smtClean="0"/>
          </a:p>
        </p:txBody>
      </p:sp>
      <p:pic>
        <p:nvPicPr>
          <p:cNvPr id="5122" name="Picture 2" descr="F:\для работы\молитва\0b1e703ef46e20421e5d697527a0c05d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071942"/>
            <a:ext cx="3358499" cy="25269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М. Лермонтова «Молитва»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2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 минуту жизни трудную</a:t>
            </a:r>
          </a:p>
          <a:p>
            <a:r>
              <a:rPr lang="ru-RU" dirty="0" smtClean="0"/>
              <a:t>Теснится ль в сердце грусть:</a:t>
            </a:r>
          </a:p>
          <a:p>
            <a:r>
              <a:rPr lang="ru-RU" dirty="0" smtClean="0"/>
              <a:t>Одну молитву чудную</a:t>
            </a:r>
          </a:p>
          <a:p>
            <a:r>
              <a:rPr lang="ru-RU" dirty="0" smtClean="0"/>
              <a:t>Твержу я наизусть.</a:t>
            </a:r>
          </a:p>
          <a:p>
            <a:r>
              <a:rPr lang="ru-RU" dirty="0" smtClean="0"/>
              <a:t>Есть сила благодатная</a:t>
            </a:r>
          </a:p>
          <a:p>
            <a:r>
              <a:rPr lang="ru-RU" dirty="0" smtClean="0"/>
              <a:t>В созвучье слов живых,</a:t>
            </a:r>
          </a:p>
          <a:p>
            <a:r>
              <a:rPr lang="ru-RU" dirty="0" smtClean="0"/>
              <a:t>И дышит непонятная,</a:t>
            </a:r>
          </a:p>
          <a:p>
            <a:r>
              <a:rPr lang="ru-RU" dirty="0" smtClean="0"/>
              <a:t>Святая прелесть в них.</a:t>
            </a:r>
          </a:p>
          <a:p>
            <a:r>
              <a:rPr lang="ru-RU" dirty="0" smtClean="0"/>
              <a:t>С души как бремя скатится,</a:t>
            </a:r>
          </a:p>
          <a:p>
            <a:r>
              <a:rPr lang="ru-RU" dirty="0" smtClean="0"/>
              <a:t>Сомненье далеко –</a:t>
            </a:r>
          </a:p>
          <a:p>
            <a:r>
              <a:rPr lang="ru-RU" dirty="0" smtClean="0"/>
              <a:t>И верится, и плачется,</a:t>
            </a:r>
          </a:p>
          <a:p>
            <a:r>
              <a:rPr lang="ru-RU" dirty="0" smtClean="0"/>
              <a:t>И так легко, легко…</a:t>
            </a:r>
          </a:p>
        </p:txBody>
      </p:sp>
      <p:pic>
        <p:nvPicPr>
          <p:cNvPr id="6146" name="Picture 2" descr="F:\для работы\молитва\zagadaj_zhelanie.jpg"/>
          <p:cNvPicPr>
            <a:picLocks noChangeAspect="1" noChangeArrowheads="1"/>
          </p:cNvPicPr>
          <p:nvPr/>
        </p:nvPicPr>
        <p:blipFill>
          <a:blip r:embed="rId2"/>
          <a:srcRect l="42500" r="2500"/>
          <a:stretch>
            <a:fillRect/>
          </a:stretch>
        </p:blipFill>
        <p:spPr bwMode="auto">
          <a:xfrm>
            <a:off x="4714876" y="1643050"/>
            <a:ext cx="3571900" cy="4307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000"/>
                            </p:stCondLst>
                            <p:childTnLst>
                              <p:par>
                                <p:cTn id="8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500"/>
                            </p:stCondLst>
                            <p:childTnLst>
                              <p:par>
                                <p:cTn id="8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000"/>
                            </p:stCondLst>
                            <p:childTnLst>
                              <p:par>
                                <p:cTn id="9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Главная молитва христиан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357298"/>
            <a:ext cx="4857784" cy="528641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Какую молитву мог читать М. Лермонтов, такую чудную, от которой легко на сердце? (</a:t>
            </a:r>
            <a:r>
              <a:rPr lang="ru-RU" i="1" dirty="0" smtClean="0"/>
              <a:t>Отче наш</a:t>
            </a:r>
            <a:r>
              <a:rPr lang="ru-RU" dirty="0" smtClean="0"/>
              <a:t>)</a:t>
            </a:r>
          </a:p>
          <a:p>
            <a:r>
              <a:rPr lang="ru-RU" dirty="0" smtClean="0"/>
              <a:t>Отче наш - образец  любой молитвы, с  которой  мы  должны  обращаться  к  Творцу. Эта молитва – самая известная. Молитва  эта  называется  Господней,  потому  что  её  дал  сам  Иисус  Христос Своим  ученикам,  когда  они  просили  его  научить,  как  им  молиться. Поэтому  эта молитва  - самая главная  из  всех. Эта молитва написана на церковнославянском языке, который и сегодня принят в нашей Русской церкви.</a:t>
            </a:r>
            <a:endParaRPr lang="ru-RU" b="1" i="1" dirty="0" smtClean="0"/>
          </a:p>
          <a:p>
            <a:endParaRPr lang="ru-RU" dirty="0"/>
          </a:p>
        </p:txBody>
      </p:sp>
      <p:pic>
        <p:nvPicPr>
          <p:cNvPr id="5" name="Picture 2" descr="F:\для работы\молитва\24631464_14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3368343" cy="43386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Попробуем разобраться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29264"/>
            <a:ext cx="8229600" cy="6968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1500174"/>
          <a:ext cx="6096000" cy="45407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3620"/>
                <a:gridCol w="3762380"/>
              </a:tblGrid>
              <a:tr h="1514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Отче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отец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6218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Иже  </a:t>
                      </a:r>
                      <a:r>
                        <a:rPr lang="ru-RU" dirty="0" err="1" smtClean="0"/>
                        <a:t>еси</a:t>
                      </a:r>
                      <a:r>
                        <a:rPr lang="ru-RU" dirty="0" smtClean="0"/>
                        <a:t>  на  </a:t>
                      </a:r>
                      <a:r>
                        <a:rPr lang="ru-RU" dirty="0" err="1" smtClean="0"/>
                        <a:t>небесех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Который есть на  небесах, или Небесный. </a:t>
                      </a:r>
                    </a:p>
                  </a:txBody>
                  <a:tcPr/>
                </a:tc>
              </a:tr>
              <a:tr h="3603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да святится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пусть прославляется</a:t>
                      </a:r>
                    </a:p>
                  </a:txBody>
                  <a:tcPr/>
                </a:tc>
              </a:tr>
              <a:tr h="3603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яко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как</a:t>
                      </a:r>
                    </a:p>
                  </a:txBody>
                  <a:tcPr/>
                </a:tc>
              </a:tr>
              <a:tr h="3603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насущный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необходимый  для  существования</a:t>
                      </a:r>
                    </a:p>
                  </a:txBody>
                  <a:tcPr/>
                </a:tc>
              </a:tr>
              <a:tr h="4136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даждь</a:t>
                      </a:r>
                      <a:r>
                        <a:rPr lang="ru-RU" dirty="0" smtClean="0"/>
                        <a:t> днесь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дай сегодня</a:t>
                      </a:r>
                    </a:p>
                  </a:txBody>
                  <a:tcPr/>
                </a:tc>
              </a:tr>
              <a:tr h="4164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остави</a:t>
                      </a:r>
                      <a:r>
                        <a:rPr lang="ru-RU" dirty="0" smtClean="0"/>
                        <a:t> долги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прости грехи</a:t>
                      </a:r>
                    </a:p>
                  </a:txBody>
                  <a:tcPr/>
                </a:tc>
              </a:tr>
              <a:tr h="5358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должником  нашим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людям, которые против нас</a:t>
                      </a:r>
                    </a:p>
                  </a:txBody>
                  <a:tcPr/>
                </a:tc>
              </a:tr>
              <a:tr h="5358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искушение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испытание, соблазн</a:t>
                      </a:r>
                    </a:p>
                  </a:txBody>
                  <a:tcPr/>
                </a:tc>
              </a:tr>
              <a:tr h="53582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лукавого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всего  хитрого  и злого.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289</TotalTime>
  <Words>1536</Words>
  <PresentationFormat>Экран (4:3)</PresentationFormat>
  <Paragraphs>133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Апекс</vt:lpstr>
      <vt:lpstr>Православная молитва</vt:lpstr>
      <vt:lpstr>Чудный мир</vt:lpstr>
      <vt:lpstr>Умение правильно славить Бога</vt:lpstr>
      <vt:lpstr>Что такое молитва?</vt:lpstr>
      <vt:lpstr>Молитва-просьба </vt:lpstr>
      <vt:lpstr>О чем просит человек.</vt:lpstr>
      <vt:lpstr>М. Лермонтова «Молитва» </vt:lpstr>
      <vt:lpstr>Главная молитва христиан</vt:lpstr>
      <vt:lpstr>Попробуем разобраться</vt:lpstr>
      <vt:lpstr>Семь просьб, оглашаемых в этой молитве:</vt:lpstr>
      <vt:lpstr>Семь просьб, оглашаемых в этой молитве:</vt:lpstr>
      <vt:lpstr>Где и когда можно молиться</vt:lpstr>
      <vt:lpstr>Слайд 13</vt:lpstr>
      <vt:lpstr>Молитва-благодарение</vt:lpstr>
      <vt:lpstr>Молитва-славословие</vt:lpstr>
      <vt:lpstr>Что такое благодать</vt:lpstr>
      <vt:lpstr>Священное Предание</vt:lpstr>
      <vt:lpstr>Краткие  молитвы</vt:lpstr>
      <vt:lpstr>Делаем вывод</vt:lpstr>
      <vt:lpstr>Владимир Диксон «Стихотворение – молитва».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33</cp:revision>
  <dcterms:modified xsi:type="dcterms:W3CDTF">2014-09-29T05:41:30Z</dcterms:modified>
</cp:coreProperties>
</file>