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3" r:id="rId1"/>
  </p:sldMasterIdLst>
  <p:sldIdLst>
    <p:sldId id="287" r:id="rId2"/>
    <p:sldId id="291" r:id="rId3"/>
    <p:sldId id="295" r:id="rId4"/>
    <p:sldId id="293" r:id="rId5"/>
    <p:sldId id="297" r:id="rId6"/>
    <p:sldId id="261" r:id="rId7"/>
    <p:sldId id="264" r:id="rId8"/>
    <p:sldId id="270" r:id="rId9"/>
    <p:sldId id="271" r:id="rId10"/>
    <p:sldId id="273" r:id="rId11"/>
    <p:sldId id="275" r:id="rId12"/>
    <p:sldId id="277" r:id="rId13"/>
    <p:sldId id="279" r:id="rId14"/>
    <p:sldId id="299" r:id="rId15"/>
    <p:sldId id="303" r:id="rId16"/>
    <p:sldId id="305" r:id="rId17"/>
    <p:sldId id="307" r:id="rId18"/>
    <p:sldId id="309" r:id="rId19"/>
    <p:sldId id="311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49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1" y="2733709"/>
            <a:ext cx="6108101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1510" y="2750337"/>
            <a:ext cx="878916" cy="1356442"/>
          </a:xfrm>
        </p:spPr>
        <p:txBody>
          <a:bodyPr/>
          <a:lstStyle/>
          <a:p>
            <a:pPr>
              <a:defRPr/>
            </a:pPr>
            <a:fld id="{3673D772-F8D2-4BA3-A335-C57C6DE645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2" y="4711617"/>
            <a:ext cx="7210394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0242" y="609598"/>
            <a:ext cx="721039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39" y="5169584"/>
            <a:ext cx="7210397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4711310"/>
            <a:ext cx="865613" cy="1090789"/>
          </a:xfrm>
        </p:spPr>
        <p:txBody>
          <a:bodyPr/>
          <a:lstStyle/>
          <a:p>
            <a:pPr>
              <a:defRPr/>
            </a:pPr>
            <a:fld id="{00AAF8BE-00FE-4A90-995F-97B5B17044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1" y="609597"/>
            <a:ext cx="721039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4711616"/>
            <a:ext cx="7210394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4711616"/>
            <a:ext cx="865613" cy="1090789"/>
          </a:xfrm>
        </p:spPr>
        <p:txBody>
          <a:bodyPr/>
          <a:lstStyle/>
          <a:p>
            <a:pPr>
              <a:defRPr/>
            </a:pPr>
            <a:fld id="{3F739B4B-1D6F-459C-B75F-D5AEE34B71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92" y="609598"/>
            <a:ext cx="6539158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51717" y="3653379"/>
            <a:ext cx="611743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4711616"/>
            <a:ext cx="7210394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4709926"/>
            <a:ext cx="865613" cy="1090789"/>
          </a:xfrm>
        </p:spPr>
        <p:txBody>
          <a:bodyPr/>
          <a:lstStyle/>
          <a:p>
            <a:pPr>
              <a:defRPr/>
            </a:pPr>
            <a:fld id="{62B81305-A31E-40F7-A3A1-4EE780A15D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37679" y="74811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47107" y="3033524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39" y="4711616"/>
            <a:ext cx="7210397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0" y="5300150"/>
            <a:ext cx="7210397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4709926"/>
            <a:ext cx="865613" cy="1090789"/>
          </a:xfrm>
        </p:spPr>
        <p:txBody>
          <a:bodyPr/>
          <a:lstStyle/>
          <a:p>
            <a:pPr>
              <a:defRPr/>
            </a:pPr>
            <a:fld id="{11A01BEB-99D7-41F6-876F-297DD1811B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01916" y="753228"/>
            <a:ext cx="721872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95709" y="2336873"/>
            <a:ext cx="230252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0241" y="3022674"/>
            <a:ext cx="2287277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67019" y="2336873"/>
            <a:ext cx="22974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59103" y="3022674"/>
            <a:ext cx="229743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418117" y="2336873"/>
            <a:ext cx="23025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418117" y="3022674"/>
            <a:ext cx="2302519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39FB9-FA7E-4B27-BAF7-7BA494AD1C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5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0239" y="4297503"/>
            <a:ext cx="228727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0239" y="2336873"/>
            <a:ext cx="228727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0239" y="4873765"/>
            <a:ext cx="228727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59103" y="4297503"/>
            <a:ext cx="22974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59103" y="2336873"/>
            <a:ext cx="229743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58088" y="4873764"/>
            <a:ext cx="230047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423009" y="4297503"/>
            <a:ext cx="229762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423008" y="2336873"/>
            <a:ext cx="229762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422915" y="4873762"/>
            <a:ext cx="2300672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308F1-4691-43AE-AAC9-84E0DEB53E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1E9487-9DA8-4B99-968D-9A5984A391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448782" y="2040420"/>
            <a:ext cx="5106988" cy="102614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7200777" y="5543428"/>
            <a:ext cx="1602997" cy="1026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96923" y="609597"/>
            <a:ext cx="80535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652503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05344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95104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3163" y="5398634"/>
            <a:ext cx="865613" cy="1090789"/>
          </a:xfrm>
        </p:spPr>
        <p:txBody>
          <a:bodyPr anchor="t"/>
          <a:lstStyle>
            <a:lvl1pPr algn="ctr">
              <a:defRPr/>
            </a:lvl1pPr>
          </a:lstStyle>
          <a:p>
            <a:pPr>
              <a:defRPr/>
            </a:pPr>
            <a:fld id="{0A1B50E3-E4ED-4160-BA7C-D106DE3FC5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E30C9-01AD-43BC-BCAF-2FC5B05C8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AD4A95-74F0-45EE-9C9E-5882B96324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7828359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68" y="4087901"/>
            <a:ext cx="1202248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7939369" y="2726267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1" y="2869895"/>
            <a:ext cx="7210395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241" y="4232172"/>
            <a:ext cx="7210395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7092" y="2869896"/>
            <a:ext cx="865613" cy="1090789"/>
          </a:xfrm>
        </p:spPr>
        <p:txBody>
          <a:bodyPr/>
          <a:lstStyle/>
          <a:p>
            <a:pPr>
              <a:defRPr/>
            </a:pPr>
            <a:fld id="{AFB0EE44-6CFB-4495-BC35-FE29A7FD10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0240" y="2336873"/>
            <a:ext cx="3523769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5592" y="2336873"/>
            <a:ext cx="3525044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285045-70A5-46C4-AA41-860A45A831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0" y="753230"/>
            <a:ext cx="7210397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9763" y="2336874"/>
            <a:ext cx="3354245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42" y="3030009"/>
            <a:ext cx="3523766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5116" y="2336873"/>
            <a:ext cx="3355521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95593" y="3030009"/>
            <a:ext cx="3525044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1FCDB-8326-4930-8A8E-4D62713F5C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66C647-E425-41BA-8E84-E0698DB237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BE414D-1987-4B9C-8846-0015AA5099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1" y="753227"/>
            <a:ext cx="721039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4206252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1" y="2336873"/>
            <a:ext cx="2842559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D703D8-C425-404D-BEC8-FA954E474A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2" y="753228"/>
            <a:ext cx="7210393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651250" y="2336874"/>
            <a:ext cx="406938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2336874"/>
            <a:ext cx="2907192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BDEBA8-7635-4688-AC6E-85BDAF98BF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20">
            <a:alphaModFix am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6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241" y="2336873"/>
            <a:ext cx="7210396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63236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41" y="5936189"/>
            <a:ext cx="51529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7092" y="753228"/>
            <a:ext cx="865613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DF24E86-ACCF-4F37-8B24-EB45286D3D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  <p:sldLayoutId id="2147483791" r:id="rId18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http://www.centr-ro.ru/avtor/Kudina.jpg" TargetMode="External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887538" y="7842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0" y="1785926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Развивающее обучение: </a:t>
            </a:r>
          </a:p>
          <a:p>
            <a:pPr algn="ctr">
              <a:defRPr/>
            </a:pPr>
            <a:r>
              <a:rPr lang="ru-RU" sz="6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что это такое?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611188" y="404813"/>
            <a:ext cx="75834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/>
              <a:t>Сравнение технологий ТО и РО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476375" y="1341438"/>
            <a:ext cx="9604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/>
              <a:t>ТО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6227763" y="1412875"/>
            <a:ext cx="9921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/>
              <a:t>РО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0" y="2420938"/>
            <a:ext cx="41814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00FF00"/>
                </a:solidFill>
              </a:rPr>
              <a:t>объяснительно –</a:t>
            </a:r>
          </a:p>
          <a:p>
            <a:pPr algn="ctr"/>
            <a:r>
              <a:rPr lang="ru-RU" sz="3600" b="1">
                <a:solidFill>
                  <a:srgbClr val="00FF00"/>
                </a:solidFill>
              </a:rPr>
              <a:t>иллюстративный</a:t>
            </a:r>
          </a:p>
          <a:p>
            <a:pPr algn="ctr"/>
            <a:r>
              <a:rPr lang="ru-RU" sz="3600" b="1">
                <a:solidFill>
                  <a:srgbClr val="00FF00"/>
                </a:solidFill>
              </a:rPr>
              <a:t>подход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4549775" y="2420938"/>
            <a:ext cx="45942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solidFill>
                  <a:srgbClr val="00FFFF"/>
                </a:solidFill>
              </a:rPr>
              <a:t>деятельностный </a:t>
            </a:r>
          </a:p>
          <a:p>
            <a:pPr algn="ctr"/>
            <a:r>
              <a:rPr lang="ru-RU" sz="4000" b="1">
                <a:solidFill>
                  <a:srgbClr val="00FFFF"/>
                </a:solidFill>
              </a:rPr>
              <a:t>подход</a:t>
            </a:r>
          </a:p>
        </p:txBody>
      </p:sp>
      <p:pic>
        <p:nvPicPr>
          <p:cNvPr id="31751" name="Picture 7" descr="Рисунок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4221163"/>
            <a:ext cx="1690687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8" descr="Рисунок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4076700"/>
            <a:ext cx="331152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555750" y="255588"/>
            <a:ext cx="57673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/>
              <a:t>Проблемное изложение </a:t>
            </a:r>
          </a:p>
          <a:p>
            <a:pPr algn="ctr"/>
            <a:r>
              <a:rPr lang="ru-RU" sz="3600" b="1"/>
              <a:t>(проблематизация)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250825" y="1412875"/>
            <a:ext cx="8683625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2"/>
                </a:solidFill>
              </a:rPr>
              <a:t>Преподнесение материала в сочетании с </a:t>
            </a:r>
          </a:p>
          <a:p>
            <a:r>
              <a:rPr lang="ru-RU" sz="2800" b="1">
                <a:solidFill>
                  <a:schemeClr val="tx2"/>
                </a:solidFill>
              </a:rPr>
              <a:t>мотивационным введением. Учитель не только</a:t>
            </a:r>
          </a:p>
          <a:p>
            <a:r>
              <a:rPr lang="ru-RU" sz="2800" b="1">
                <a:solidFill>
                  <a:schemeClr val="tx2"/>
                </a:solidFill>
              </a:rPr>
              <a:t>сообщает детям выводы науки, но по</a:t>
            </a:r>
            <a:endParaRPr lang="en-US" sz="2800" b="1">
              <a:solidFill>
                <a:schemeClr val="tx2"/>
              </a:solidFill>
            </a:endParaRPr>
          </a:p>
          <a:p>
            <a:r>
              <a:rPr lang="ru-RU" sz="2800" b="1">
                <a:solidFill>
                  <a:schemeClr val="tx2"/>
                </a:solidFill>
              </a:rPr>
              <a:t>возможности</a:t>
            </a:r>
            <a:r>
              <a:rPr lang="en-US" sz="2800" b="1">
                <a:solidFill>
                  <a:schemeClr val="tx2"/>
                </a:solidFill>
              </a:rPr>
              <a:t> </a:t>
            </a:r>
            <a:r>
              <a:rPr lang="ru-RU" sz="2800" b="1">
                <a:solidFill>
                  <a:schemeClr val="tx2"/>
                </a:solidFill>
              </a:rPr>
              <a:t>ведет их к открытию, заставляет</a:t>
            </a:r>
            <a:endParaRPr lang="en-US" sz="2800" b="1">
              <a:solidFill>
                <a:schemeClr val="tx2"/>
              </a:solidFill>
            </a:endParaRPr>
          </a:p>
          <a:p>
            <a:r>
              <a:rPr lang="ru-RU" sz="2800" b="1">
                <a:solidFill>
                  <a:schemeClr val="tx2"/>
                </a:solidFill>
              </a:rPr>
              <a:t>следить за диалектическим движением </a:t>
            </a:r>
            <a:endParaRPr lang="en-US" sz="2800" b="1">
              <a:solidFill>
                <a:schemeClr val="tx2"/>
              </a:solidFill>
            </a:endParaRPr>
          </a:p>
          <a:p>
            <a:r>
              <a:rPr lang="ru-RU" sz="2800" b="1">
                <a:solidFill>
                  <a:schemeClr val="tx2"/>
                </a:solidFill>
              </a:rPr>
              <a:t>мысли к истине, делает их соучастниками</a:t>
            </a:r>
            <a:endParaRPr lang="en-US" sz="2800" b="1">
              <a:solidFill>
                <a:schemeClr val="tx2"/>
              </a:solidFill>
            </a:endParaRPr>
          </a:p>
          <a:p>
            <a:r>
              <a:rPr lang="ru-RU" sz="2800" b="1">
                <a:solidFill>
                  <a:schemeClr val="tx2"/>
                </a:solidFill>
              </a:rPr>
              <a:t>научного поиска.</a:t>
            </a:r>
          </a:p>
        </p:txBody>
      </p:sp>
      <p:pic>
        <p:nvPicPr>
          <p:cNvPr id="33796" name="Picture 4" descr="читающий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581525"/>
            <a:ext cx="17272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Рисунок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4437063"/>
            <a:ext cx="17240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Рисунок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4437063"/>
            <a:ext cx="14430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539750" y="6165850"/>
            <a:ext cx="1841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мотивация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492500" y="6165850"/>
            <a:ext cx="2352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исследование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6877050" y="6165850"/>
            <a:ext cx="1198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вывод</a:t>
            </a:r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2411413" y="6453188"/>
            <a:ext cx="1079500" cy="0"/>
          </a:xfrm>
          <a:prstGeom prst="line">
            <a:avLst/>
          </a:prstGeom>
          <a:noFill/>
          <a:ln w="57150">
            <a:solidFill>
              <a:srgbClr val="FFFF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>
            <a:off x="5940425" y="6453188"/>
            <a:ext cx="865188" cy="0"/>
          </a:xfrm>
          <a:prstGeom prst="line">
            <a:avLst/>
          </a:prstGeom>
          <a:noFill/>
          <a:ln w="57150">
            <a:solidFill>
              <a:srgbClr val="FFFF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/>
      <p:bldP spid="33799" grpId="0"/>
      <p:bldP spid="33800" grpId="0"/>
      <p:bldP spid="33801" grpId="0"/>
      <p:bldP spid="33802" grpId="0" animBg="1"/>
      <p:bldP spid="3380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600200" y="5619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600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763713" y="333375"/>
            <a:ext cx="5133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Метод учебных задач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0" y="1412875"/>
            <a:ext cx="4144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Учебная задача - 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4284663" y="981075"/>
            <a:ext cx="414496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/>
              <a:t>цель, личностно</a:t>
            </a:r>
          </a:p>
          <a:p>
            <a:r>
              <a:rPr lang="ru-RU" sz="3600" b="1" i="1"/>
              <a:t>значимая для</a:t>
            </a:r>
          </a:p>
          <a:p>
            <a:r>
              <a:rPr lang="ru-RU" sz="3600" b="1" i="1"/>
              <a:t>ученика.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0" y="3068638"/>
            <a:ext cx="903763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>
                <a:solidFill>
                  <a:srgbClr val="66FF66"/>
                </a:solidFill>
              </a:rPr>
              <a:t> </a:t>
            </a:r>
            <a:r>
              <a:rPr lang="ru-RU" sz="4000" b="1">
                <a:solidFill>
                  <a:srgbClr val="66FF66"/>
                </a:solidFill>
              </a:rPr>
              <a:t>мотивирует изучение нового </a:t>
            </a:r>
          </a:p>
          <a:p>
            <a:r>
              <a:rPr lang="ru-RU" sz="4000" b="1">
                <a:solidFill>
                  <a:srgbClr val="66FF66"/>
                </a:solidFill>
              </a:rPr>
              <a:t>  материала;</a:t>
            </a:r>
          </a:p>
          <a:p>
            <a:pPr>
              <a:buFont typeface="Wingdings" pitchFamily="2" charset="2"/>
              <a:buChar char="Ø"/>
            </a:pPr>
            <a:r>
              <a:rPr lang="ru-RU" sz="4000" b="1">
                <a:solidFill>
                  <a:srgbClr val="66FF66"/>
                </a:solidFill>
              </a:rPr>
              <a:t>решение УЗ состоит в отыскании</a:t>
            </a:r>
          </a:p>
          <a:p>
            <a:r>
              <a:rPr lang="ru-RU" sz="4000" b="1">
                <a:solidFill>
                  <a:srgbClr val="66FF66"/>
                </a:solidFill>
              </a:rPr>
              <a:t>  общего способа действия.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35844" grpId="0"/>
      <p:bldP spid="358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427038" y="139700"/>
            <a:ext cx="82153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/>
              <a:t>Коллективно – распределенная</a:t>
            </a:r>
          </a:p>
          <a:p>
            <a:pPr algn="ctr"/>
            <a:r>
              <a:rPr lang="ru-RU" sz="4000" b="1"/>
              <a:t>деятельность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430213" y="1341438"/>
            <a:ext cx="8713787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>
                <a:solidFill>
                  <a:srgbClr val="FFFF00"/>
                </a:solidFill>
              </a:rPr>
              <a:t>каждый ученик становится в   положение    субъекта, источника  идеи, оппонента в рамках коллективного  обсуждения проблемы;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323850" y="3500438"/>
            <a:ext cx="8569325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>
                <a:solidFill>
                  <a:srgbClr val="00FFFF"/>
                </a:solidFill>
              </a:rPr>
              <a:t> </a:t>
            </a:r>
            <a:r>
              <a:rPr lang="ru-RU" sz="3200" b="1">
                <a:solidFill>
                  <a:srgbClr val="00FFFF"/>
                </a:solidFill>
              </a:rPr>
              <a:t>проблемные вопросы вызывают у ученика творческие усилия, заставляют излагать    собственное  мнение, формулировать выводы,  строить гипотезы, проверять их в диалоге с оппонентами.</a:t>
            </a:r>
          </a:p>
          <a:p>
            <a:r>
              <a:rPr lang="ru-RU" sz="3200" b="1">
                <a:solidFill>
                  <a:srgbClr val="00FFFF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195513" y="476250"/>
            <a:ext cx="4273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/>
              <a:t>Моделирование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115888" y="2060575"/>
            <a:ext cx="902811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CFF33"/>
                </a:solidFill>
              </a:rPr>
              <a:t>это такое изображение, которое</a:t>
            </a:r>
          </a:p>
          <a:p>
            <a:r>
              <a:rPr lang="ru-RU" sz="3600" b="1">
                <a:solidFill>
                  <a:srgbClr val="CCFF33"/>
                </a:solidFill>
              </a:rPr>
              <a:t>фиксирует всеобщее отношение</a:t>
            </a:r>
          </a:p>
          <a:p>
            <a:r>
              <a:rPr lang="ru-RU" sz="3600" b="1">
                <a:solidFill>
                  <a:srgbClr val="CCFF33"/>
                </a:solidFill>
              </a:rPr>
              <a:t>некоторого целостного объекта и</a:t>
            </a:r>
          </a:p>
          <a:p>
            <a:r>
              <a:rPr lang="ru-RU" sz="3600" b="1">
                <a:solidFill>
                  <a:srgbClr val="CCFF33"/>
                </a:solidFill>
              </a:rPr>
              <a:t>обеспечивает его дальнейший анализ.</a:t>
            </a: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611188" y="1196975"/>
            <a:ext cx="4803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/>
              <a:t>Учебная модель -</a:t>
            </a:r>
            <a:r>
              <a:rPr lang="ru-RU" sz="4000" b="1" i="1">
                <a:solidFill>
                  <a:srgbClr val="FF99FF"/>
                </a:solidFill>
              </a:rPr>
              <a:t> </a:t>
            </a: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827088" y="4437063"/>
            <a:ext cx="64992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i="1"/>
              <a:t>Моделирование отношений между</a:t>
            </a:r>
          </a:p>
          <a:p>
            <a:pPr algn="ctr"/>
            <a:r>
              <a:rPr lang="ru-RU" sz="2800" b="1" i="1"/>
              <a:t>частями и целым </a:t>
            </a: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4048125" y="5219700"/>
            <a:ext cx="477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FF00"/>
                </a:solidFill>
              </a:rPr>
              <a:t>А</a:t>
            </a: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3203575" y="6021388"/>
            <a:ext cx="4778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FF00"/>
                </a:solidFill>
              </a:rPr>
              <a:t>В</a:t>
            </a: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4859338" y="6021388"/>
            <a:ext cx="477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FF00"/>
                </a:solidFill>
              </a:rPr>
              <a:t>С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 flipH="1">
            <a:off x="3563938" y="5734050"/>
            <a:ext cx="576262" cy="358775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4427538" y="5734050"/>
            <a:ext cx="649287" cy="358775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7" grpId="0"/>
      <p:bldP spid="67588" grpId="0"/>
      <p:bldP spid="67589" grpId="0"/>
      <p:bldP spid="67590" grpId="0"/>
      <p:bldP spid="67591" grpId="0"/>
      <p:bldP spid="67592" grpId="0"/>
      <p:bldP spid="67593" grpId="0" animBg="1"/>
      <p:bldP spid="6759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250825" y="333375"/>
            <a:ext cx="84248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>
              <a:solidFill>
                <a:srgbClr val="FFFF00"/>
              </a:solidFill>
            </a:endParaRP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250825" y="188913"/>
            <a:ext cx="88931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FF00"/>
                </a:solidFill>
              </a:rPr>
              <a:t>Особенности содержания обучения в </a:t>
            </a:r>
          </a:p>
          <a:p>
            <a:pPr algn="ctr"/>
            <a:r>
              <a:rPr lang="ru-RU" sz="3200" b="1">
                <a:solidFill>
                  <a:srgbClr val="FFFF00"/>
                </a:solidFill>
              </a:rPr>
              <a:t>системе Д. Б. Эльконина – В. В. Давыдова</a:t>
            </a: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2843213" y="1196975"/>
            <a:ext cx="34083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Русский язык.</a:t>
            </a: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519113" y="1908175"/>
            <a:ext cx="56943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/>
              <a:t>Образовательные задачи:</a:t>
            </a: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250825" y="2565400"/>
            <a:ext cx="8634413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>
                <a:solidFill>
                  <a:schemeClr val="bg1"/>
                </a:solidFill>
              </a:rPr>
              <a:t> </a:t>
            </a:r>
            <a:r>
              <a:rPr lang="ru-RU" sz="2800" b="1"/>
              <a:t>формирование у детей навыков чтения и </a:t>
            </a:r>
          </a:p>
          <a:p>
            <a:r>
              <a:rPr lang="ru-RU" sz="2800" b="1"/>
              <a:t>  письма;</a:t>
            </a:r>
          </a:p>
          <a:p>
            <a:pPr>
              <a:buFont typeface="Wingdings" pitchFamily="2" charset="2"/>
              <a:buChar char="Ø"/>
            </a:pPr>
            <a:r>
              <a:rPr lang="ru-RU" sz="2800" b="1"/>
              <a:t> ознакомление детей с особенностями языка</a:t>
            </a:r>
          </a:p>
          <a:p>
            <a:r>
              <a:rPr lang="ru-RU" sz="2800" b="1"/>
              <a:t>  как знаковой системы и важнейшего средства</a:t>
            </a:r>
          </a:p>
          <a:p>
            <a:r>
              <a:rPr lang="ru-RU" sz="2800" b="1"/>
              <a:t>  общения;</a:t>
            </a:r>
          </a:p>
          <a:p>
            <a:pPr>
              <a:buFont typeface="Wingdings" pitchFamily="2" charset="2"/>
              <a:buChar char="Ø"/>
            </a:pPr>
            <a:r>
              <a:rPr lang="ru-RU" sz="2800" b="1"/>
              <a:t> подготовка к овладению иностранными</a:t>
            </a:r>
          </a:p>
          <a:p>
            <a:r>
              <a:rPr lang="ru-RU" sz="2800" b="1"/>
              <a:t>  языками.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/>
      <p:bldP spid="71684" grpId="0"/>
      <p:bldP spid="71685" grpId="0"/>
      <p:bldP spid="716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663575" y="561975"/>
            <a:ext cx="5267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rgbClr val="FF99FF"/>
                </a:solidFill>
              </a:rPr>
              <a:t>Развивающие задачи: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179388" y="1341438"/>
            <a:ext cx="85486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>
                <a:solidFill>
                  <a:schemeClr val="bg1"/>
                </a:solidFill>
              </a:rPr>
              <a:t> </a:t>
            </a:r>
            <a:r>
              <a:rPr lang="ru-RU" sz="3200" b="1"/>
              <a:t>развитие речи учащихся;</a:t>
            </a:r>
          </a:p>
          <a:p>
            <a:pPr>
              <a:buFont typeface="Wingdings" pitchFamily="2" charset="2"/>
              <a:buChar char="Ø"/>
            </a:pPr>
            <a:r>
              <a:rPr lang="ru-RU" sz="3200" b="1"/>
              <a:t> формирование учебной деятельности</a:t>
            </a:r>
            <a:r>
              <a:rPr lang="ru-RU" sz="3200" b="1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592138" y="2627313"/>
            <a:ext cx="5575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FF99FF"/>
                </a:solidFill>
              </a:rPr>
              <a:t>Воспитательные задачи:</a:t>
            </a:r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120650" y="3284538"/>
            <a:ext cx="9202738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>
                <a:solidFill>
                  <a:srgbClr val="FFFF00"/>
                </a:solidFill>
              </a:rPr>
              <a:t> воспитание речевой культуры;</a:t>
            </a:r>
          </a:p>
          <a:p>
            <a:pPr>
              <a:buFont typeface="Wingdings" pitchFamily="2" charset="2"/>
              <a:buChar char="Ø"/>
            </a:pPr>
            <a:r>
              <a:rPr lang="ru-RU" sz="3200" b="1">
                <a:solidFill>
                  <a:srgbClr val="FFFF00"/>
                </a:solidFill>
              </a:rPr>
              <a:t> воспитание любви к языку, являющемуся</a:t>
            </a:r>
          </a:p>
          <a:p>
            <a:r>
              <a:rPr lang="ru-RU" sz="3200" b="1">
                <a:solidFill>
                  <a:srgbClr val="FFFF00"/>
                </a:solidFill>
              </a:rPr>
              <a:t>  носителем национальной культуры.</a:t>
            </a:r>
          </a:p>
        </p:txBody>
      </p:sp>
      <p:pic>
        <p:nvPicPr>
          <p:cNvPr id="73734" name="Picture 6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4779963"/>
            <a:ext cx="2305050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/>
      <p:bldP spid="73732" grpId="0"/>
      <p:bldP spid="737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2555875" y="0"/>
            <a:ext cx="3321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FF00"/>
                </a:solidFill>
              </a:rPr>
              <a:t>Математика.</a:t>
            </a:r>
          </a:p>
        </p:txBody>
      </p:sp>
      <p:pic>
        <p:nvPicPr>
          <p:cNvPr id="75779" name="Picture 3" descr="а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5229225"/>
            <a:ext cx="2808288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1042988" y="836613"/>
            <a:ext cx="61150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chemeClr val="bg1"/>
                </a:solidFill>
              </a:rPr>
              <a:t>Основное содержание курса:</a:t>
            </a: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468313" y="1341438"/>
            <a:ext cx="7416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>
                <a:solidFill>
                  <a:srgbClr val="00FF00"/>
                </a:solidFill>
              </a:rPr>
              <a:t> Формирование содержательного обобщения, </a:t>
            </a:r>
            <a:r>
              <a:rPr lang="ru-RU" sz="2800" b="1" u="sng">
                <a:solidFill>
                  <a:srgbClr val="00FF00"/>
                </a:solidFill>
              </a:rPr>
              <a:t>понятия действительного числа</a:t>
            </a:r>
            <a:r>
              <a:rPr lang="ru-RU" sz="2800" b="1">
                <a:solidFill>
                  <a:srgbClr val="00FF00"/>
                </a:solidFill>
              </a:rPr>
              <a:t>, которое является стержневым </a:t>
            </a:r>
          </a:p>
          <a:p>
            <a:r>
              <a:rPr lang="ru-RU" sz="2800" b="1">
                <a:solidFill>
                  <a:srgbClr val="00FF00"/>
                </a:solidFill>
              </a:rPr>
              <a:t>для всей школьной математики.</a:t>
            </a:r>
            <a:r>
              <a:rPr lang="ru-RU" sz="2800">
                <a:solidFill>
                  <a:srgbClr val="00FF00"/>
                </a:solidFill>
              </a:rPr>
              <a:t> </a:t>
            </a: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395288" y="3141663"/>
            <a:ext cx="7793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>
                <a:solidFill>
                  <a:srgbClr val="FFFF00"/>
                </a:solidFill>
              </a:rPr>
              <a:t> Исходное отношение, порождающее все виды действительного числа, - </a:t>
            </a:r>
          </a:p>
          <a:p>
            <a:r>
              <a:rPr lang="ru-RU" sz="2800" b="1" u="sng">
                <a:solidFill>
                  <a:srgbClr val="FFFF00"/>
                </a:solidFill>
              </a:rPr>
              <a:t>отношение величин</a:t>
            </a:r>
            <a:r>
              <a:rPr lang="ru-RU" sz="2800" b="1">
                <a:solidFill>
                  <a:srgbClr val="FFFF00"/>
                </a:solidFill>
              </a:rPr>
              <a:t>, получаемое</a:t>
            </a:r>
          </a:p>
          <a:p>
            <a:r>
              <a:rPr lang="ru-RU" sz="2800" b="1">
                <a:solidFill>
                  <a:srgbClr val="FFFF00"/>
                </a:solidFill>
              </a:rPr>
              <a:t>в результате измерения одной</a:t>
            </a:r>
          </a:p>
          <a:p>
            <a:r>
              <a:rPr lang="ru-RU" sz="2800" b="1">
                <a:solidFill>
                  <a:srgbClr val="FFFF00"/>
                </a:solidFill>
              </a:rPr>
              <a:t>величины с помощью другой,</a:t>
            </a:r>
          </a:p>
          <a:p>
            <a:r>
              <a:rPr lang="ru-RU" sz="2800" b="1">
                <a:solidFill>
                  <a:srgbClr val="FFFF00"/>
                </a:solidFill>
              </a:rPr>
              <a:t>принятой в качестве</a:t>
            </a:r>
          </a:p>
          <a:p>
            <a:r>
              <a:rPr lang="ru-RU" sz="2800" b="1">
                <a:solidFill>
                  <a:srgbClr val="FFFF00"/>
                </a:solidFill>
              </a:rPr>
              <a:t>единицы (мерки).</a:t>
            </a:r>
          </a:p>
          <a:p>
            <a:pPr>
              <a:buFontTx/>
              <a:buChar char="•"/>
            </a:pPr>
            <a:endParaRPr lang="ru-RU" sz="28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  <p:bldP spid="75780" grpId="0"/>
      <p:bldP spid="75781" grpId="0"/>
      <p:bldP spid="757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2700338" y="549275"/>
            <a:ext cx="5729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/>
              <a:t>Литературное чтение.</a:t>
            </a: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395288" y="1939925"/>
            <a:ext cx="7529512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 u="sng"/>
              <a:t>Цель</a:t>
            </a:r>
            <a:r>
              <a:rPr lang="ru-RU" sz="3200" b="1" i="1">
                <a:solidFill>
                  <a:srgbClr val="FFFF00"/>
                </a:solidFill>
              </a:rPr>
              <a:t> – воспитать эстетически</a:t>
            </a:r>
            <a:endParaRPr lang="en-US" sz="3200" b="1" i="1">
              <a:solidFill>
                <a:srgbClr val="FFFF00"/>
              </a:solidFill>
            </a:endParaRPr>
          </a:p>
          <a:p>
            <a:r>
              <a:rPr lang="ru-RU" sz="3200" b="1" i="1">
                <a:solidFill>
                  <a:srgbClr val="FFFF00"/>
                </a:solidFill>
              </a:rPr>
              <a:t>развитого</a:t>
            </a:r>
            <a:r>
              <a:rPr lang="en-US" sz="3200" b="1" i="1">
                <a:solidFill>
                  <a:srgbClr val="FFFF00"/>
                </a:solidFill>
              </a:rPr>
              <a:t> </a:t>
            </a:r>
            <a:r>
              <a:rPr lang="ru-RU" sz="3200" b="1" i="1">
                <a:solidFill>
                  <a:srgbClr val="FFFF00"/>
                </a:solidFill>
              </a:rPr>
              <a:t>читателя, способного</a:t>
            </a:r>
            <a:endParaRPr lang="en-US" sz="3200" b="1" i="1">
              <a:solidFill>
                <a:srgbClr val="FFFF00"/>
              </a:solidFill>
            </a:endParaRPr>
          </a:p>
          <a:p>
            <a:r>
              <a:rPr lang="ru-RU" sz="3200" b="1" i="1">
                <a:solidFill>
                  <a:srgbClr val="FFFF00"/>
                </a:solidFill>
              </a:rPr>
              <a:t>понимать художественный текст</a:t>
            </a:r>
            <a:endParaRPr lang="en-US" sz="3200" b="1" i="1">
              <a:solidFill>
                <a:srgbClr val="FFFF00"/>
              </a:solidFill>
            </a:endParaRPr>
          </a:p>
          <a:p>
            <a:r>
              <a:rPr lang="ru-RU" sz="3200" b="1" i="1">
                <a:solidFill>
                  <a:srgbClr val="FFFF00"/>
                </a:solidFill>
              </a:rPr>
              <a:t>и авторскую позицию,</a:t>
            </a:r>
            <a:r>
              <a:rPr lang="en-US" sz="3200" b="1" i="1">
                <a:solidFill>
                  <a:srgbClr val="FFFF00"/>
                </a:solidFill>
              </a:rPr>
              <a:t> </a:t>
            </a:r>
            <a:r>
              <a:rPr lang="ru-RU" sz="3200" b="1" i="1">
                <a:solidFill>
                  <a:srgbClr val="FFFF00"/>
                </a:solidFill>
              </a:rPr>
              <a:t>побуждать </a:t>
            </a:r>
            <a:endParaRPr lang="en-US" sz="3200" b="1" i="1">
              <a:solidFill>
                <a:srgbClr val="FFFF00"/>
              </a:solidFill>
            </a:endParaRPr>
          </a:p>
          <a:p>
            <a:r>
              <a:rPr lang="ru-RU" sz="3200" b="1" i="1">
                <a:solidFill>
                  <a:srgbClr val="FFFF00"/>
                </a:solidFill>
              </a:rPr>
              <a:t>к собственному суждению о </a:t>
            </a:r>
          </a:p>
          <a:p>
            <a:r>
              <a:rPr lang="ru-RU" sz="3200" b="1" i="1">
                <a:solidFill>
                  <a:srgbClr val="FFFF00"/>
                </a:solidFill>
              </a:rPr>
              <a:t>произведении и отраженных </a:t>
            </a:r>
            <a:endParaRPr lang="en-US" sz="3200" b="1" i="1">
              <a:solidFill>
                <a:srgbClr val="FFFF00"/>
              </a:solidFill>
            </a:endParaRPr>
          </a:p>
          <a:p>
            <a:r>
              <a:rPr lang="ru-RU" sz="3200" b="1" i="1">
                <a:solidFill>
                  <a:srgbClr val="FFFF00"/>
                </a:solidFill>
              </a:rPr>
              <a:t>в нем</a:t>
            </a:r>
            <a:r>
              <a:rPr lang="en-US" sz="3200" b="1" i="1">
                <a:solidFill>
                  <a:srgbClr val="FFFF00"/>
                </a:solidFill>
              </a:rPr>
              <a:t> </a:t>
            </a:r>
            <a:r>
              <a:rPr lang="ru-RU" sz="3200" b="1" i="1">
                <a:solidFill>
                  <a:srgbClr val="FFFF00"/>
                </a:solidFill>
              </a:rPr>
              <a:t>жизненных явлениях.</a:t>
            </a:r>
          </a:p>
        </p:txBody>
      </p:sp>
      <p:pic>
        <p:nvPicPr>
          <p:cNvPr id="77828" name="Picture 4" descr="апа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1944687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9" name="Picture 5" descr="Рисунок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4724400"/>
            <a:ext cx="2333625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/>
      <p:bldP spid="778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2195513" y="333375"/>
            <a:ext cx="4695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FF00"/>
                </a:solidFill>
              </a:rPr>
              <a:t>Окружающий мир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539750" y="1052513"/>
            <a:ext cx="8424863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u="sng">
                <a:solidFill>
                  <a:srgbClr val="00FF00"/>
                </a:solidFill>
              </a:rPr>
              <a:t>Основная задача курса</a:t>
            </a:r>
            <a:r>
              <a:rPr lang="ru-RU" sz="3600" b="1">
                <a:solidFill>
                  <a:srgbClr val="00FF00"/>
                </a:solidFill>
              </a:rPr>
              <a:t> – </a:t>
            </a:r>
          </a:p>
          <a:p>
            <a:r>
              <a:rPr lang="ru-RU" sz="3600" b="1">
                <a:solidFill>
                  <a:srgbClr val="00FF00"/>
                </a:solidFill>
              </a:rPr>
              <a:t>формирование основ</a:t>
            </a:r>
          </a:p>
          <a:p>
            <a:r>
              <a:rPr lang="ru-RU" sz="3600" b="1">
                <a:solidFill>
                  <a:srgbClr val="00FF00"/>
                </a:solidFill>
              </a:rPr>
              <a:t>научного мышления ребенка</a:t>
            </a:r>
          </a:p>
          <a:p>
            <a:r>
              <a:rPr lang="ru-RU" sz="3600" b="1">
                <a:solidFill>
                  <a:srgbClr val="00FF00"/>
                </a:solidFill>
              </a:rPr>
              <a:t>в области </a:t>
            </a: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755650" y="3644900"/>
            <a:ext cx="226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FFFF"/>
                </a:solidFill>
              </a:rPr>
              <a:t>природы</a:t>
            </a: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4284663" y="3429000"/>
            <a:ext cx="3619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и</a:t>
            </a:r>
          </a:p>
        </p:txBody>
      </p:sp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6011863" y="3789363"/>
            <a:ext cx="21256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FFFF"/>
                </a:solidFill>
              </a:rPr>
              <a:t>социума</a:t>
            </a:r>
          </a:p>
        </p:txBody>
      </p:sp>
      <p:pic>
        <p:nvPicPr>
          <p:cNvPr id="79879" name="Picture 7" descr="нгш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4652963"/>
            <a:ext cx="216058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0" name="Picture 8" descr="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4581525"/>
            <a:ext cx="19446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5" grpId="0"/>
      <p:bldP spid="79876" grpId="0"/>
      <p:bldP spid="79877" grpId="0"/>
      <p:bldP spid="7987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1928794" y="357166"/>
            <a:ext cx="574676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 smtClean="0"/>
              <a:t>Программы </a:t>
            </a:r>
            <a:r>
              <a:rPr lang="ru-RU" sz="4000" b="1" dirty="0"/>
              <a:t>обучения</a:t>
            </a: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323850" y="2060575"/>
            <a:ext cx="33115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Традиционное</a:t>
            </a:r>
          </a:p>
          <a:p>
            <a:pPr algn="ctr"/>
            <a:r>
              <a:rPr lang="ru-RU" sz="3200" b="1">
                <a:solidFill>
                  <a:schemeClr val="bg1"/>
                </a:solidFill>
              </a:rPr>
              <a:t> обучение</a:t>
            </a: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4624388" y="1989138"/>
            <a:ext cx="30353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i="1">
                <a:solidFill>
                  <a:srgbClr val="00FF00"/>
                </a:solidFill>
              </a:rPr>
              <a:t>Развивающее</a:t>
            </a:r>
          </a:p>
          <a:p>
            <a:pPr algn="ctr"/>
            <a:r>
              <a:rPr lang="ru-RU" sz="3200" b="1" i="1">
                <a:solidFill>
                  <a:srgbClr val="00FF00"/>
                </a:solidFill>
              </a:rPr>
              <a:t>обучение</a:t>
            </a:r>
          </a:p>
        </p:txBody>
      </p:sp>
      <p:sp>
        <p:nvSpPr>
          <p:cNvPr id="56325" name="Line 5"/>
          <p:cNvSpPr>
            <a:spLocks noChangeShapeType="1"/>
          </p:cNvSpPr>
          <p:nvPr/>
        </p:nvSpPr>
        <p:spPr bwMode="auto">
          <a:xfrm flipH="1">
            <a:off x="2555875" y="1125538"/>
            <a:ext cx="1296988" cy="790575"/>
          </a:xfrm>
          <a:prstGeom prst="line">
            <a:avLst/>
          </a:prstGeom>
          <a:noFill/>
          <a:ln w="38100">
            <a:solidFill>
              <a:srgbClr val="FFFF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5292725" y="1125538"/>
            <a:ext cx="1150938" cy="790575"/>
          </a:xfrm>
          <a:prstGeom prst="line">
            <a:avLst/>
          </a:prstGeom>
          <a:noFill/>
          <a:ln w="38100">
            <a:solidFill>
              <a:srgbClr val="FFFF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1835150" y="4292600"/>
            <a:ext cx="26304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FFFF"/>
                </a:solidFill>
              </a:rPr>
              <a:t>Система</a:t>
            </a:r>
          </a:p>
          <a:p>
            <a:pPr algn="ctr"/>
            <a:r>
              <a:rPr lang="ru-RU" sz="2800" b="1">
                <a:solidFill>
                  <a:srgbClr val="00FFFF"/>
                </a:solidFill>
              </a:rPr>
              <a:t> Л. В. Занкова</a:t>
            </a:r>
          </a:p>
        </p:txBody>
      </p:sp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5651500" y="4149725"/>
            <a:ext cx="3144838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FFFF"/>
                </a:solidFill>
              </a:rPr>
              <a:t>Система</a:t>
            </a:r>
          </a:p>
          <a:p>
            <a:pPr algn="ctr"/>
            <a:r>
              <a:rPr lang="ru-RU" sz="2800" b="1">
                <a:solidFill>
                  <a:srgbClr val="00FFFF"/>
                </a:solidFill>
              </a:rPr>
              <a:t>Д. Б. Эльконина-</a:t>
            </a:r>
          </a:p>
          <a:p>
            <a:pPr algn="ctr"/>
            <a:r>
              <a:rPr lang="ru-RU" sz="2800" b="1">
                <a:solidFill>
                  <a:srgbClr val="00FFFF"/>
                </a:solidFill>
              </a:rPr>
              <a:t>В. В. Давыдова</a:t>
            </a:r>
          </a:p>
        </p:txBody>
      </p:sp>
      <p:sp>
        <p:nvSpPr>
          <p:cNvPr id="56329" name="Line 9"/>
          <p:cNvSpPr>
            <a:spLocks noChangeShapeType="1"/>
          </p:cNvSpPr>
          <p:nvPr/>
        </p:nvSpPr>
        <p:spPr bwMode="auto">
          <a:xfrm flipH="1">
            <a:off x="4067175" y="2997200"/>
            <a:ext cx="1081088" cy="115252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6330" name="Line 10"/>
          <p:cNvSpPr>
            <a:spLocks noChangeShapeType="1"/>
          </p:cNvSpPr>
          <p:nvPr/>
        </p:nvSpPr>
        <p:spPr bwMode="auto">
          <a:xfrm>
            <a:off x="7092950" y="2997200"/>
            <a:ext cx="1223963" cy="115252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/>
      <p:bldP spid="56324" grpId="0"/>
      <p:bldP spid="56325" grpId="0" animBg="1"/>
      <p:bldP spid="56326" grpId="0" animBg="1"/>
      <p:bldP spid="56327" grpId="0"/>
      <p:bldP spid="56328" grpId="0"/>
      <p:bldP spid="56329" grpId="0" animBg="1"/>
      <p:bldP spid="563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Д.Б. Элькони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412875"/>
            <a:ext cx="1957387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0419" name="Object 3"/>
          <p:cNvGraphicFramePr>
            <a:graphicFrameLocks noChangeAspect="1"/>
          </p:cNvGraphicFramePr>
          <p:nvPr/>
        </p:nvGraphicFramePr>
        <p:xfrm>
          <a:off x="5364163" y="1412875"/>
          <a:ext cx="2484437" cy="2044700"/>
        </p:xfrm>
        <a:graphic>
          <a:graphicData uri="http://schemas.openxmlformats.org/presentationml/2006/ole">
            <p:oleObj spid="_x0000_s1026" name="Фотография Photo Editor" r:id="rId4" imgW="4247619" imgH="3495238" progId="">
              <p:embed/>
            </p:oleObj>
          </a:graphicData>
        </a:graphic>
      </p:graphicFrame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971550" y="188913"/>
            <a:ext cx="73898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/>
              <a:t>Система развивающего обучения </a:t>
            </a:r>
          </a:p>
          <a:p>
            <a:r>
              <a:rPr lang="ru-RU" sz="3200" b="1" i="1"/>
              <a:t>Д. Б. Эльконина – В. В. Давыдова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0" y="3644900"/>
            <a:ext cx="50768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Даниил Борисович</a:t>
            </a:r>
          </a:p>
          <a:p>
            <a:r>
              <a:rPr lang="ru-RU" sz="2400" b="1"/>
              <a:t>Эльконин – виднейший советский психолог, </a:t>
            </a:r>
          </a:p>
          <a:p>
            <a:r>
              <a:rPr lang="ru-RU" sz="2400" b="1"/>
              <a:t>академик РАО, автор</a:t>
            </a:r>
          </a:p>
          <a:p>
            <a:r>
              <a:rPr lang="ru-RU" sz="2400" b="1"/>
              <a:t>всемирно известной периодизации возрастного развития.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5076825" y="3573463"/>
            <a:ext cx="35179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Василий Васильевич </a:t>
            </a:r>
          </a:p>
          <a:p>
            <a:r>
              <a:rPr lang="ru-RU" sz="2400" b="1"/>
              <a:t>Давыдов – академик,</a:t>
            </a:r>
          </a:p>
          <a:p>
            <a:r>
              <a:rPr lang="ru-RU" sz="2400" b="1"/>
              <a:t>вице-президент РАО,</a:t>
            </a:r>
          </a:p>
          <a:p>
            <a:r>
              <a:rPr lang="ru-RU" sz="2400" b="1"/>
              <a:t>автор теории</a:t>
            </a:r>
          </a:p>
          <a:p>
            <a:r>
              <a:rPr lang="ru-RU" sz="2400" b="1"/>
              <a:t>развивающего</a:t>
            </a:r>
          </a:p>
          <a:p>
            <a:r>
              <a:rPr lang="ru-RU" sz="2400" b="1"/>
              <a:t>обучения, теории </a:t>
            </a:r>
          </a:p>
          <a:p>
            <a:r>
              <a:rPr lang="ru-RU" sz="2400" b="1"/>
              <a:t>содержательного</a:t>
            </a:r>
          </a:p>
          <a:p>
            <a:r>
              <a:rPr lang="ru-RU" sz="2400" b="1"/>
              <a:t>обобщения.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/>
      <p:bldP spid="60421" grpId="0"/>
      <p:bldP spid="604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1331913" y="333375"/>
            <a:ext cx="6273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u="sng"/>
              <a:t>Развивающее обучение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323850" y="3860800"/>
            <a:ext cx="860425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99FF"/>
                </a:solidFill>
              </a:rPr>
              <a:t>новый,</a:t>
            </a:r>
            <a:r>
              <a:rPr lang="en-US" sz="3200" b="1">
                <a:solidFill>
                  <a:srgbClr val="FF99FF"/>
                </a:solidFill>
              </a:rPr>
              <a:t> </a:t>
            </a:r>
            <a:r>
              <a:rPr lang="ru-RU" sz="3200" b="1">
                <a:solidFill>
                  <a:srgbClr val="FF99FF"/>
                </a:solidFill>
              </a:rPr>
              <a:t>активно - деятельностный способ обучения, в котором учитываются и используются закономерности, уровень и особенности развития</a:t>
            </a:r>
            <a:r>
              <a:rPr lang="en-US" sz="3200" b="1">
                <a:solidFill>
                  <a:srgbClr val="FF99FF"/>
                </a:solidFill>
              </a:rPr>
              <a:t> </a:t>
            </a:r>
            <a:r>
              <a:rPr lang="ru-RU" sz="3200" b="1">
                <a:solidFill>
                  <a:srgbClr val="FF99FF"/>
                </a:solidFill>
              </a:rPr>
              <a:t>индивида.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052513"/>
            <a:ext cx="4500563" cy="2754312"/>
          </a:xfrm>
          <a:prstGeom prst="rect">
            <a:avLst/>
          </a:prstGeom>
          <a:noFill/>
          <a:ln w="76200">
            <a:solidFill>
              <a:srgbClr val="00FF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755650" y="404813"/>
            <a:ext cx="75834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/>
              <a:t>Сравнение технологий ТО и РО</a:t>
            </a: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1763713" y="1363663"/>
            <a:ext cx="960437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/>
              <a:t>ТО</a:t>
            </a:r>
          </a:p>
          <a:p>
            <a:endParaRPr lang="ru-RU" sz="4400" b="1"/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6443663" y="1363663"/>
            <a:ext cx="9921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/>
              <a:t>РО</a:t>
            </a: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0" y="2205038"/>
            <a:ext cx="43592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00FF00"/>
                </a:solidFill>
              </a:rPr>
              <a:t>понимание,</a:t>
            </a:r>
          </a:p>
          <a:p>
            <a:pPr algn="ctr"/>
            <a:r>
              <a:rPr lang="ru-RU" sz="3600" b="1">
                <a:solidFill>
                  <a:srgbClr val="00FF00"/>
                </a:solidFill>
              </a:rPr>
              <a:t>запоминание,</a:t>
            </a:r>
          </a:p>
          <a:p>
            <a:pPr algn="ctr"/>
            <a:r>
              <a:rPr lang="ru-RU" sz="3600" b="1">
                <a:solidFill>
                  <a:srgbClr val="00FF00"/>
                </a:solidFill>
              </a:rPr>
              <a:t>воспроизведение,</a:t>
            </a:r>
          </a:p>
          <a:p>
            <a:pPr algn="ctr"/>
            <a:r>
              <a:rPr lang="ru-RU" sz="3600" b="1">
                <a:solidFill>
                  <a:srgbClr val="00FF00"/>
                </a:solidFill>
              </a:rPr>
              <a:t>применение ЗУН</a:t>
            </a:r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5003800" y="2492375"/>
            <a:ext cx="38623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solidFill>
                  <a:srgbClr val="00FFFF"/>
                </a:solidFill>
              </a:rPr>
              <a:t>умение</a:t>
            </a:r>
          </a:p>
          <a:p>
            <a:pPr algn="ctr"/>
            <a:r>
              <a:rPr lang="ru-RU" sz="4000" b="1">
                <a:solidFill>
                  <a:srgbClr val="00FFFF"/>
                </a:solidFill>
              </a:rPr>
              <a:t>добывать ЗУН</a:t>
            </a:r>
          </a:p>
        </p:txBody>
      </p:sp>
      <p:pic>
        <p:nvPicPr>
          <p:cNvPr id="62471" name="Picture 7" descr="кгн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4365625"/>
            <a:ext cx="1701800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2" name="Picture 8" descr="Рисунок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4508500"/>
            <a:ext cx="2160587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8" grpId="0"/>
      <p:bldP spid="62469" grpId="0"/>
      <p:bldP spid="624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smtClean="0"/>
              <a:t>Комплект учебников</a:t>
            </a:r>
          </a:p>
        </p:txBody>
      </p:sp>
      <p:pic>
        <p:nvPicPr>
          <p:cNvPr id="26627" name="Picture 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341438"/>
            <a:ext cx="1485900" cy="2190750"/>
          </a:xfrm>
          <a:noFill/>
        </p:spPr>
      </p:pic>
      <p:pic>
        <p:nvPicPr>
          <p:cNvPr id="2662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125538"/>
            <a:ext cx="202247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1050" y="1196975"/>
            <a:ext cx="20955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66000" y="1052513"/>
            <a:ext cx="17780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4005263"/>
            <a:ext cx="2160587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71775" y="3933825"/>
            <a:ext cx="19050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84888" y="3860800"/>
            <a:ext cx="20875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smtClean="0"/>
              <a:t>Авторы учебников</a:t>
            </a:r>
          </a:p>
        </p:txBody>
      </p:sp>
      <p:pic>
        <p:nvPicPr>
          <p:cNvPr id="27651" name="Picture 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052513"/>
            <a:ext cx="2468563" cy="2187575"/>
          </a:xfrm>
          <a:noFill/>
        </p:spPr>
      </p:pic>
      <p:pic>
        <p:nvPicPr>
          <p:cNvPr id="27652" name="Picture 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708400" y="1196975"/>
            <a:ext cx="2195513" cy="2192338"/>
          </a:xfrm>
          <a:noFill/>
        </p:spPr>
      </p:pic>
      <p:sp>
        <p:nvSpPr>
          <p:cNvPr id="27653" name="Rectangle 10"/>
          <p:cNvSpPr>
            <a:spLocks noChangeArrowheads="1"/>
          </p:cNvSpPr>
          <p:nvPr/>
        </p:nvSpPr>
        <p:spPr bwMode="auto">
          <a:xfrm>
            <a:off x="323850" y="3275013"/>
            <a:ext cx="3095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/>
              <a:t>Владимир Владимирович Репкин</a:t>
            </a:r>
            <a:r>
              <a:rPr lang="ru-RU"/>
              <a:t> </a:t>
            </a:r>
          </a:p>
        </p:txBody>
      </p:sp>
      <p:sp>
        <p:nvSpPr>
          <p:cNvPr id="27654" name="Rectangle 12"/>
          <p:cNvSpPr>
            <a:spLocks noChangeArrowheads="1"/>
          </p:cNvSpPr>
          <p:nvPr/>
        </p:nvSpPr>
        <p:spPr bwMode="auto">
          <a:xfrm>
            <a:off x="3419475" y="3270250"/>
            <a:ext cx="3186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/>
              <a:t>Зинаида Николаевна Новлянская</a:t>
            </a:r>
            <a:r>
              <a:rPr lang="ru-RU"/>
              <a:t> </a:t>
            </a:r>
          </a:p>
        </p:txBody>
      </p:sp>
      <p:pic>
        <p:nvPicPr>
          <p:cNvPr id="27655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4076700"/>
            <a:ext cx="2447925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Rectangle 15"/>
          <p:cNvSpPr>
            <a:spLocks noChangeArrowheads="1"/>
          </p:cNvSpPr>
          <p:nvPr/>
        </p:nvSpPr>
        <p:spPr bwMode="auto">
          <a:xfrm>
            <a:off x="684213" y="6130925"/>
            <a:ext cx="2879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/>
              <a:t>Елена Васильевна Чудинова</a:t>
            </a:r>
            <a:r>
              <a:rPr lang="ru-RU"/>
              <a:t> </a:t>
            </a:r>
          </a:p>
        </p:txBody>
      </p:sp>
      <p:pic>
        <p:nvPicPr>
          <p:cNvPr id="21520" name="Picture 16" descr="image00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1125538"/>
            <a:ext cx="23129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8" name="Rectangle 17"/>
          <p:cNvSpPr>
            <a:spLocks noChangeArrowheads="1"/>
          </p:cNvSpPr>
          <p:nvPr/>
        </p:nvSpPr>
        <p:spPr bwMode="auto">
          <a:xfrm>
            <a:off x="6156325" y="3429000"/>
            <a:ext cx="2808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Горбов Сергей Федорович</a:t>
            </a:r>
          </a:p>
        </p:txBody>
      </p:sp>
      <p:pic>
        <p:nvPicPr>
          <p:cNvPr id="21522" name="Picture 18" descr="В.В. Давыдов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92500" y="4005263"/>
            <a:ext cx="18764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0" name="Rectangle 19"/>
          <p:cNvSpPr>
            <a:spLocks noChangeArrowheads="1"/>
          </p:cNvSpPr>
          <p:nvPr/>
        </p:nvSpPr>
        <p:spPr bwMode="auto">
          <a:xfrm>
            <a:off x="3276600" y="6092825"/>
            <a:ext cx="2374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Давыдов Василий Васильевич </a:t>
            </a:r>
            <a:r>
              <a:rPr lang="ru-RU" i="1"/>
              <a:t>-</a:t>
            </a:r>
          </a:p>
        </p:txBody>
      </p:sp>
      <p:pic>
        <p:nvPicPr>
          <p:cNvPr id="21524" name="Picture 20" descr="http://www.centr-ro.ru/avtor/Kudina.jpg"/>
          <p:cNvPicPr>
            <a:picLocks noChangeAspect="1" noChangeArrowheads="1"/>
          </p:cNvPicPr>
          <p:nvPr/>
        </p:nvPicPr>
        <p:blipFill>
          <a:blip r:embed="rId7" r:link="rId8"/>
          <a:srcRect/>
          <a:stretch>
            <a:fillRect/>
          </a:stretch>
        </p:blipFill>
        <p:spPr bwMode="auto">
          <a:xfrm>
            <a:off x="6300788" y="4005263"/>
            <a:ext cx="22272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2" name="Rectangle 21"/>
          <p:cNvSpPr>
            <a:spLocks noChangeArrowheads="1"/>
          </p:cNvSpPr>
          <p:nvPr/>
        </p:nvSpPr>
        <p:spPr bwMode="auto">
          <a:xfrm>
            <a:off x="6227763" y="6216650"/>
            <a:ext cx="25923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Кудина</a:t>
            </a:r>
          </a:p>
          <a:p>
            <a:r>
              <a:rPr lang="ru-RU" b="1" i="1"/>
              <a:t> Галина Николаевна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684213" y="620713"/>
            <a:ext cx="75834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/>
              <a:t>Сравнение технологий ТО и РО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763713" y="1484313"/>
            <a:ext cx="9604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/>
              <a:t>ТО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011863" y="1530350"/>
            <a:ext cx="9921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/>
              <a:t>РО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90500" y="2636838"/>
            <a:ext cx="3973513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00FF00"/>
                </a:solidFill>
              </a:rPr>
              <a:t>обучение</a:t>
            </a:r>
          </a:p>
          <a:p>
            <a:pPr algn="ctr"/>
            <a:r>
              <a:rPr lang="ru-RU" sz="3600" b="1">
                <a:solidFill>
                  <a:srgbClr val="00FF00"/>
                </a:solidFill>
              </a:rPr>
              <a:t>пристраивается </a:t>
            </a:r>
          </a:p>
          <a:p>
            <a:pPr algn="ctr"/>
            <a:r>
              <a:rPr lang="ru-RU" sz="3600" b="1">
                <a:solidFill>
                  <a:srgbClr val="00FF00"/>
                </a:solidFill>
              </a:rPr>
              <a:t>к развитию</a:t>
            </a:r>
          </a:p>
          <a:p>
            <a:pPr algn="ctr"/>
            <a:r>
              <a:rPr lang="ru-RU" sz="3600" b="1">
                <a:solidFill>
                  <a:srgbClr val="00FF00"/>
                </a:solidFill>
              </a:rPr>
              <a:t>(обучаемое</a:t>
            </a:r>
          </a:p>
          <a:p>
            <a:pPr algn="ctr"/>
            <a:r>
              <a:rPr lang="ru-RU" sz="3600" b="1">
                <a:solidFill>
                  <a:srgbClr val="00FF00"/>
                </a:solidFill>
              </a:rPr>
              <a:t>развитие)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5003800" y="2565400"/>
            <a:ext cx="3478213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00FFFF"/>
                </a:solidFill>
              </a:rPr>
              <a:t>обучение </a:t>
            </a:r>
          </a:p>
          <a:p>
            <a:pPr algn="ctr"/>
            <a:r>
              <a:rPr lang="ru-RU" sz="3600" b="1">
                <a:solidFill>
                  <a:srgbClr val="00FFFF"/>
                </a:solidFill>
              </a:rPr>
              <a:t>впереди</a:t>
            </a:r>
          </a:p>
          <a:p>
            <a:pPr algn="ctr"/>
            <a:r>
              <a:rPr lang="ru-RU" sz="3600" b="1">
                <a:solidFill>
                  <a:srgbClr val="00FFFF"/>
                </a:solidFill>
              </a:rPr>
              <a:t>развития</a:t>
            </a:r>
          </a:p>
          <a:p>
            <a:pPr algn="ctr"/>
            <a:r>
              <a:rPr lang="ru-RU" sz="3600" b="1">
                <a:solidFill>
                  <a:srgbClr val="00FFFF"/>
                </a:solidFill>
              </a:rPr>
              <a:t>(развивающее</a:t>
            </a:r>
          </a:p>
          <a:p>
            <a:pPr algn="ctr"/>
            <a:r>
              <a:rPr lang="ru-RU" sz="3600" b="1">
                <a:solidFill>
                  <a:srgbClr val="00FFFF"/>
                </a:solidFill>
              </a:rPr>
              <a:t>обучение)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/>
      <p:bldP spid="28676" grpId="0"/>
      <p:bldP spid="28677" grpId="0"/>
      <p:bldP spid="286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611188" y="549275"/>
            <a:ext cx="75834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/>
              <a:t>Сравнение технологий ТО и РО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331913" y="1628775"/>
            <a:ext cx="12969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ТО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940425" y="1484313"/>
            <a:ext cx="9921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/>
              <a:t>РО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827088" y="2708275"/>
            <a:ext cx="23415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FF00"/>
                </a:solidFill>
              </a:rPr>
              <a:t>ученик –</a:t>
            </a:r>
          </a:p>
          <a:p>
            <a:r>
              <a:rPr lang="ru-RU" sz="4000" b="1">
                <a:solidFill>
                  <a:srgbClr val="00FF00"/>
                </a:solidFill>
              </a:rPr>
              <a:t>объект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4572000" y="2133600"/>
            <a:ext cx="388302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solidFill>
                  <a:srgbClr val="00FFFF"/>
                </a:solidFill>
              </a:rPr>
              <a:t>ученик –</a:t>
            </a:r>
          </a:p>
          <a:p>
            <a:pPr algn="ctr"/>
            <a:r>
              <a:rPr lang="ru-RU" sz="4000" b="1">
                <a:solidFill>
                  <a:srgbClr val="00FFFF"/>
                </a:solidFill>
              </a:rPr>
              <a:t>субъект</a:t>
            </a:r>
          </a:p>
          <a:p>
            <a:pPr algn="ctr"/>
            <a:r>
              <a:rPr lang="ru-RU" sz="4000" b="1">
                <a:solidFill>
                  <a:srgbClr val="00FFFF"/>
                </a:solidFill>
              </a:rPr>
              <a:t>(источник</a:t>
            </a:r>
          </a:p>
          <a:p>
            <a:pPr algn="ctr"/>
            <a:r>
              <a:rPr lang="ru-RU" sz="4000" b="1">
                <a:solidFill>
                  <a:srgbClr val="00FFFF"/>
                </a:solidFill>
              </a:rPr>
              <a:t>деятельности)</a:t>
            </a:r>
          </a:p>
        </p:txBody>
      </p:sp>
      <p:pic>
        <p:nvPicPr>
          <p:cNvPr id="29703" name="Picture 7" descr="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4652963"/>
            <a:ext cx="2665413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8" descr="училк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4437063"/>
            <a:ext cx="1944687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/>
      <p:bldP spid="29700" grpId="0"/>
      <p:bldP spid="29702" grpId="0"/>
    </p:bldLst>
  </p:timing>
</p:sld>
</file>

<file path=ppt/theme/theme1.xml><?xml version="1.0" encoding="utf-8"?>
<a:theme xmlns:a="http://schemas.openxmlformats.org/drawingml/2006/main" name="Тема3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177</TotalTime>
  <Words>545</Words>
  <Application>Microsoft Office PowerPoint</Application>
  <PresentationFormat>Экран (4:3)</PresentationFormat>
  <Paragraphs>157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Тема3</vt:lpstr>
      <vt:lpstr>Фотография Photo Editor</vt:lpstr>
      <vt:lpstr>Слайд 1</vt:lpstr>
      <vt:lpstr>Слайд 2</vt:lpstr>
      <vt:lpstr>Слайд 3</vt:lpstr>
      <vt:lpstr>Слайд 4</vt:lpstr>
      <vt:lpstr>Слайд 5</vt:lpstr>
      <vt:lpstr>Комплект учебников</vt:lpstr>
      <vt:lpstr>Авторы учебников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МОУ гимназия №8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развивающего обучения  Д. Б. Эльконина – В. В. Давыдова</dc:title>
  <dc:creator>Башкирова И.М.</dc:creator>
  <cp:lastModifiedBy>Анюта</cp:lastModifiedBy>
  <cp:revision>18</cp:revision>
  <dcterms:created xsi:type="dcterms:W3CDTF">2009-07-02T20:21:16Z</dcterms:created>
  <dcterms:modified xsi:type="dcterms:W3CDTF">2017-05-12T05:56:52Z</dcterms:modified>
</cp:coreProperties>
</file>