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77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4" r:id="rId17"/>
    <p:sldId id="275" r:id="rId18"/>
    <p:sldId id="28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2" d="100"/>
          <a:sy n="122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20000"/>
                <a:lumOff val="80000"/>
              </a:schemeClr>
            </a:gs>
            <a:gs pos="50000">
              <a:schemeClr val="tx2">
                <a:lumMod val="60000"/>
                <a:lumOff val="40000"/>
              </a:schemeClr>
            </a:gs>
            <a:gs pos="100000">
              <a:schemeClr val="accent4">
                <a:lumMod val="60000"/>
                <a:lumOff val="4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14553"/>
            <a:ext cx="7772400" cy="2143141"/>
          </a:xfrm>
        </p:spPr>
        <p:txBody>
          <a:bodyPr>
            <a:noAutofit/>
          </a:bodyPr>
          <a:lstStyle/>
          <a:p>
            <a:r>
              <a:rPr lang="ru-RU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Святые места Кубани</a:t>
            </a:r>
            <a:endParaRPr lang="ru-RU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29198"/>
            <a:ext cx="6400800" cy="135732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Учитель ОРКСЭ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МБОУ СОШ № 44 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Козинова Светлана Григорьевна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000232" y="285729"/>
            <a:ext cx="5214974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  <a:cs typeface="Aharoni" pitchFamily="2" charset="-79"/>
              </a:rPr>
              <a:t>Муниципальное Бюджетное Общеобразовательное Учреждение Средняя Образовательная Школа </a:t>
            </a:r>
            <a:r>
              <a:rPr lang="ru-RU" sz="2000" b="1" dirty="0" smtClean="0">
                <a:solidFill>
                  <a:schemeClr val="accent4">
                    <a:lumMod val="25000"/>
                  </a:schemeClr>
                </a:solidFill>
                <a:cs typeface="Aharoni" pitchFamily="2" charset="-79"/>
              </a:rPr>
              <a:t>№ 44</a:t>
            </a:r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  <a:cs typeface="Aharoni" pitchFamily="2" charset="-79"/>
              </a:rPr>
              <a:t/>
            </a:r>
            <a:br>
              <a:rPr lang="ru-RU" b="1" dirty="0" smtClean="0">
                <a:solidFill>
                  <a:schemeClr val="accent4">
                    <a:lumMod val="25000"/>
                  </a:schemeClr>
                </a:solidFill>
                <a:cs typeface="Aharoni" pitchFamily="2" charset="-79"/>
              </a:rPr>
            </a:br>
            <a:r>
              <a:rPr lang="ru-RU" b="1" dirty="0" smtClean="0">
                <a:solidFill>
                  <a:schemeClr val="accent4">
                    <a:lumMod val="25000"/>
                  </a:schemeClr>
                </a:solidFill>
                <a:cs typeface="Aharoni" pitchFamily="2" charset="-79"/>
              </a:rPr>
              <a:t>Муниципального образования Северский район</a:t>
            </a:r>
            <a:endParaRPr lang="ru-RU" b="1" dirty="0">
              <a:solidFill>
                <a:schemeClr val="accent4">
                  <a:lumMod val="25000"/>
                </a:schemeClr>
              </a:solidFill>
              <a:cs typeface="Aharoni" pitchFamily="2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Часовня в честь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Иверской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иконы Божией Матери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4643470" cy="475775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Часовня в честь </a:t>
            </a:r>
            <a:r>
              <a:rPr lang="ru-RU" dirty="0" err="1" smtClean="0"/>
              <a:t>Иверской</a:t>
            </a:r>
            <a:r>
              <a:rPr lang="ru-RU" dirty="0" smtClean="0"/>
              <a:t> иконы Божией Матери находится у подножия Абадзехской (Ключевой) горы. Здесь в каменном гроте люди издавна заметили целебный источник, дав ему имя - </a:t>
            </a:r>
            <a:r>
              <a:rPr lang="ru-RU" dirty="0" err="1" smtClean="0"/>
              <a:t>Иверский</a:t>
            </a:r>
            <a:r>
              <a:rPr lang="ru-RU" dirty="0" smtClean="0"/>
              <a:t>. К сожалению, в результате сдвижки горных пластов, воды в минеральном ключе не стало. В напоминание о благодатном роднике осталась только чаша в виде морской раковины и сама часовня.</a:t>
            </a:r>
          </a:p>
          <a:p>
            <a:endParaRPr lang="ru-RU" dirty="0"/>
          </a:p>
        </p:txBody>
      </p:sp>
      <p:pic>
        <p:nvPicPr>
          <p:cNvPr id="7170" name="Picture 2" descr="D:\Documents and Settings\admin\Рабочий стол\Учитель года ОПК 2014 Козинова\не размещенное\святые места\1292152163_chasovnja-rodnik-iverskojj-ikony-gorjachijj-kljuchЧасовня и источник в честь Иверской иконы Божией Матер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1785926"/>
            <a:ext cx="3429004" cy="45720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Источник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Пантелеимона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Целителя у подножья горы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Физиабго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857364"/>
            <a:ext cx="4429156" cy="471490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Огромной популярностью среди богомольцев и паломников пользуется источник великомученика и целителя </a:t>
            </a:r>
            <a:r>
              <a:rPr lang="ru-RU" dirty="0" err="1" smtClean="0"/>
              <a:t>Пантелеимона</a:t>
            </a:r>
            <a:r>
              <a:rPr lang="ru-RU" dirty="0" smtClean="0"/>
              <a:t>, расположенный под горой </a:t>
            </a:r>
            <a:r>
              <a:rPr lang="ru-RU" dirty="0" err="1" smtClean="0"/>
              <a:t>Физиабго</a:t>
            </a:r>
            <a:r>
              <a:rPr lang="ru-RU" dirty="0" smtClean="0"/>
              <a:t> на территории </a:t>
            </a:r>
            <a:r>
              <a:rPr lang="ru-RU" dirty="0" err="1" smtClean="0"/>
              <a:t>Свято-Михайло-Афонской</a:t>
            </a:r>
            <a:r>
              <a:rPr lang="ru-RU" dirty="0" smtClean="0"/>
              <a:t> </a:t>
            </a:r>
            <a:r>
              <a:rPr lang="ru-RU" dirty="0" err="1" smtClean="0"/>
              <a:t>Закубанской</a:t>
            </a:r>
            <a:r>
              <a:rPr lang="ru-RU" dirty="0" smtClean="0"/>
              <a:t> пустыни. Рядом с источником расположены купальни. Многие верующие избавились от недугов в целебных водах источника.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1500174"/>
            <a:ext cx="321584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143380"/>
            <a:ext cx="3148012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00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Родник, святой источник во имя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Параскевы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Пятницы в станице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Стародеревянковская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000240"/>
            <a:ext cx="6286512" cy="207170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Родник, названный во имя святой мученицы </a:t>
            </a:r>
            <a:r>
              <a:rPr lang="ru-RU" dirty="0" err="1" smtClean="0"/>
              <a:t>Параскевы</a:t>
            </a:r>
            <a:r>
              <a:rPr lang="ru-RU" dirty="0" smtClean="0"/>
              <a:t> Пятницы расположен в станице </a:t>
            </a:r>
            <a:r>
              <a:rPr lang="ru-RU" dirty="0" err="1" smtClean="0"/>
              <a:t>Стародеревянковская</a:t>
            </a:r>
            <a:r>
              <a:rPr lang="ru-RU" dirty="0" smtClean="0"/>
              <a:t> </a:t>
            </a:r>
            <a:r>
              <a:rPr lang="ru-RU" dirty="0" err="1" smtClean="0"/>
              <a:t>Каневскоого</a:t>
            </a:r>
            <a:r>
              <a:rPr lang="ru-RU" dirty="0" smtClean="0"/>
              <a:t> района на улице Криничной. Когда родник был обнаружен уж никто и не вспомнит, но известно, что в XIX веке про источник уже знали и пользовались его водой. Согласно преданию в начале XX века в роднике была явлена икона мученицы </a:t>
            </a:r>
            <a:r>
              <a:rPr lang="ru-RU" dirty="0" err="1" smtClean="0"/>
              <a:t>Параскевы</a:t>
            </a:r>
            <a:r>
              <a:rPr lang="ru-RU" dirty="0" smtClean="0"/>
              <a:t> Пятницы. </a:t>
            </a:r>
          </a:p>
          <a:p>
            <a:endParaRPr lang="ru-RU" dirty="0" smtClean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0" y="4000504"/>
            <a:ext cx="2928926" cy="250033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Над источником святой </a:t>
            </a:r>
            <a:r>
              <a:rPr lang="ru-RU" dirty="0" err="1" smtClean="0"/>
              <a:t>Параскевы</a:t>
            </a:r>
            <a:r>
              <a:rPr lang="ru-RU" dirty="0" smtClean="0"/>
              <a:t> Пятницы была воздвигнута </a:t>
            </a:r>
            <a:r>
              <a:rPr lang="ru-RU" dirty="0" err="1" smtClean="0"/>
              <a:t>надкладезная</a:t>
            </a:r>
            <a:r>
              <a:rPr lang="ru-RU" dirty="0" smtClean="0"/>
              <a:t> часовня, благоустроена прилегающая площадка.</a:t>
            </a:r>
          </a:p>
          <a:p>
            <a:endParaRPr lang="ru-RU" dirty="0"/>
          </a:p>
        </p:txBody>
      </p:sp>
      <p:pic>
        <p:nvPicPr>
          <p:cNvPr id="8194" name="Picture 2" descr="D:\Documents and Settings\admin\Рабочий стол\Учитель года ОПК 2014 Козинова\не размещенное\святые места\679_svyatoj-istochnik-paraskevy-pyatnicyЛики святой Параскевы и Спасителя в часовне над колодцем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488" y="4214818"/>
            <a:ext cx="3214710" cy="2409896"/>
          </a:xfrm>
          <a:prstGeom prst="rect">
            <a:avLst/>
          </a:prstGeom>
          <a:noFill/>
        </p:spPr>
      </p:pic>
      <p:pic>
        <p:nvPicPr>
          <p:cNvPr id="5" name="Picture 2" descr="D:\Documents and Settings\admin\Рабочий стол\Учитель года ОПК 2014 Козинова\не размещенное\святые места\680_svyatoj-istochnik-staroderevyankovskayaСвятой колодец во имя святой мученицы Параскевы Пятницы - Криница надкладезная часовн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264" y="2000240"/>
            <a:ext cx="2373825" cy="39290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5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Родник, святой источник Пророка Илии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643998" cy="247174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</a:t>
            </a:r>
            <a:r>
              <a:rPr lang="ru-RU" dirty="0" err="1" smtClean="0"/>
              <a:t>Куринском</a:t>
            </a:r>
            <a:r>
              <a:rPr lang="ru-RU" dirty="0" smtClean="0"/>
              <a:t> сельском поселении, в горах, недалеко от х. Городок, находится святой источник, освященный в честь святого Илии Пророка. С его появлением связано чудо исцеления неизлечимого больного. Каждый год, 2 августа, тысячи верующих устремляются сюда, к источнику. В течение ночи беспрерывно идет служба и читают молитвы. </a:t>
            </a:r>
            <a:endParaRPr lang="ru-RU" dirty="0"/>
          </a:p>
        </p:txBody>
      </p:sp>
      <p:pic>
        <p:nvPicPr>
          <p:cNvPr id="10242" name="Picture 2" descr="D:\Documents and Settings\admin\Рабочий стол\Учитель года ОПК 2014 Козинова\не размещенное\святые места\1305036746_svjatojj-istochnik-proroka-ilii-gorodok пророка Иль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929066"/>
            <a:ext cx="3914780" cy="2621504"/>
          </a:xfrm>
          <a:prstGeom prst="rect">
            <a:avLst/>
          </a:prstGeom>
          <a:noFill/>
        </p:spPr>
      </p:pic>
      <p:pic>
        <p:nvPicPr>
          <p:cNvPr id="10243" name="Picture 3" descr="D:\Documents and Settings\admin\Рабочий стол\Учитель года ОПК 2014 Козинова\не размещенное\святые места\1305037000_svjatojj-kljuch-proroka-ilii-kurinskajaпророка ильи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929066"/>
            <a:ext cx="3524248" cy="26431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Родник, святой источник Иоанна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Кронштадтского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4900618" cy="492922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Святой источник расположен недалеко от храма святого праведного Иоанна </a:t>
            </a:r>
            <a:r>
              <a:rPr lang="ru-RU" dirty="0" err="1" smtClean="0"/>
              <a:t>Кронштадтского</a:t>
            </a:r>
            <a:r>
              <a:rPr lang="ru-RU" dirty="0" smtClean="0"/>
              <a:t> в хуторе </a:t>
            </a:r>
            <a:r>
              <a:rPr lang="ru-RU" dirty="0" err="1" smtClean="0"/>
              <a:t>Новоселовка</a:t>
            </a:r>
            <a:r>
              <a:rPr lang="ru-RU" dirty="0" smtClean="0"/>
              <a:t>, </a:t>
            </a:r>
            <a:r>
              <a:rPr lang="ru-RU" dirty="0" err="1" smtClean="0"/>
              <a:t>Усть-Лабинского</a:t>
            </a:r>
            <a:r>
              <a:rPr lang="ru-RU" dirty="0" smtClean="0"/>
              <a:t> района, Краснодарского края. </a:t>
            </a:r>
          </a:p>
          <a:p>
            <a:r>
              <a:rPr lang="ru-RU" dirty="0" smtClean="0"/>
              <a:t>В середине 90-х прошлого века на территории прихода сестры обнаружили родник пробивающийся из под земли семью ключами. В настоящее время источник освящен в честь праведного Иоанна </a:t>
            </a:r>
            <a:r>
              <a:rPr lang="ru-RU" dirty="0" err="1" smtClean="0"/>
              <a:t>Кронштадтского</a:t>
            </a:r>
            <a:r>
              <a:rPr lang="ru-RU" dirty="0" smtClean="0"/>
              <a:t> на территории устроены часовня и купальня. </a:t>
            </a:r>
          </a:p>
        </p:txBody>
      </p:sp>
      <p:pic>
        <p:nvPicPr>
          <p:cNvPr id="11266" name="Picture 2" descr="D:\Documents and Settings\admin\Рабочий стол\Учитель года ОПК 2014 Козинова\не размещенное\святые места\1279387620_istochnik-ioanna-kronshtadtskogo-s.-novoselovkaРодник, святой источник Иоанна Кронштадтского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571612"/>
            <a:ext cx="3190875" cy="2390775"/>
          </a:xfrm>
          <a:prstGeom prst="rect">
            <a:avLst/>
          </a:prstGeom>
          <a:noFill/>
        </p:spPr>
      </p:pic>
      <p:pic>
        <p:nvPicPr>
          <p:cNvPr id="11267" name="Picture 3" descr="D:\Documents and Settings\admin\Рабочий стол\Учитель года ОПК 2014 Козинова\не размещенное\святые места\1279387664_istochnik-ioanna-kronshtadtskogo-s.-novoselovka2Родник, святой источник Иоанна Кронштадтского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8" y="4214818"/>
            <a:ext cx="3143272" cy="23323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5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9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Родник, Святой источник поселка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Планческая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Щель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001156" cy="2543180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200" dirty="0" smtClean="0"/>
              <a:t>Доподлинно неизвестно чьё имя носит этот святой источник – то ли Святого Петра, то ли «Веры, Надежды, Любви». Родник расположен недалеко от поселка </a:t>
            </a:r>
            <a:r>
              <a:rPr lang="ru-RU" sz="4200" dirty="0" err="1" smtClean="0"/>
              <a:t>Планческая</a:t>
            </a:r>
            <a:r>
              <a:rPr lang="ru-RU" sz="4200" dirty="0" smtClean="0"/>
              <a:t> Щель, Северского района Краснодарского края. Место достаточно труднодоступное для транспорта, особенно  в сырую погоду. </a:t>
            </a:r>
            <a:br>
              <a:rPr lang="ru-RU" sz="4200" dirty="0" smtClean="0"/>
            </a:br>
            <a:r>
              <a:rPr lang="ru-RU" sz="4200" dirty="0" smtClean="0"/>
              <a:t>У ключа установлен Поклонный крест, вокруг на деревьях много икон. Вода в роднике холодная и очень вкусная, но в особенно засушливую погоду бывает, что она становиться мутной, и её очень мало или вовсе нет.</a:t>
            </a:r>
          </a:p>
        </p:txBody>
      </p:sp>
      <p:pic>
        <p:nvPicPr>
          <p:cNvPr id="12290" name="Picture 2" descr="D:\Documents and Settings\admin\Рабочий стол\Учитель года ОПК 2014 Козинова\не размещенное\святые места\1279386870_svjatojj-istochnik-plancheskaja-shhelРодник, Святой источник поселка Планческая Щель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3500438"/>
            <a:ext cx="4214842" cy="3161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643998" cy="1143000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Родник, святой источник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Троице-Георгиевского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женского монастыря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86050" y="1785926"/>
            <a:ext cx="3714776" cy="4929222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Часто рядом со святыми водами находятся монастыри или церкви. Среди таких святынь – источник </a:t>
            </a:r>
            <a:r>
              <a:rPr lang="ru-RU" dirty="0" err="1" smtClean="0"/>
              <a:t>Троице-Георгиевского</a:t>
            </a:r>
            <a:r>
              <a:rPr lang="ru-RU" dirty="0" smtClean="0"/>
              <a:t> женского монастыря, расположенный в поселке Лесное Адлерского района. Внутри </a:t>
            </a:r>
            <a:r>
              <a:rPr lang="ru-RU" dirty="0" err="1" smtClean="0"/>
              <a:t>надкладезной</a:t>
            </a:r>
            <a:r>
              <a:rPr lang="ru-RU" dirty="0" smtClean="0"/>
              <a:t> часовни находится святой источник. Вода сероводородная и пить её не нужно, хотя некоторые пьют.</a:t>
            </a:r>
          </a:p>
          <a:p>
            <a:endParaRPr lang="ru-RU" dirty="0"/>
          </a:p>
        </p:txBody>
      </p:sp>
      <p:pic>
        <p:nvPicPr>
          <p:cNvPr id="14338" name="Picture 2" descr="D:\Documents and Settings\admin\Рабочий стол\Учитель года ОПК 2014 Козинова\не размещенное\святые места\1280002177_istochnik-troice-georgievskijj-monastyr-lesnoeРодник, святой источник Троице-Георгиевского женского монастыр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2000240"/>
            <a:ext cx="2863328" cy="3781430"/>
          </a:xfrm>
          <a:prstGeom prst="rect">
            <a:avLst/>
          </a:prstGeom>
          <a:noFill/>
        </p:spPr>
      </p:pic>
      <p:pic>
        <p:nvPicPr>
          <p:cNvPr id="14339" name="Picture 3" descr="D:\Documents and Settings\admin\Рабочий стол\Учитель года ОПК 2014 Козинова\не размещенное\святые места\1280002213_istochnik-troice-georgievskijj-monastyr-lesnoe2Родник, святой источник Троице-Георгиевского женского монастыр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429388" y="2071678"/>
            <a:ext cx="2557401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143000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Святой источник в честь Тихвинской иконы Божией Матери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14488"/>
            <a:ext cx="8786874" cy="2714644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Расположен в ст. Пластуновской </a:t>
            </a:r>
            <a:r>
              <a:rPr lang="ru-RU" dirty="0" err="1" smtClean="0"/>
              <a:t>Динского</a:t>
            </a:r>
            <a:r>
              <a:rPr lang="ru-RU" dirty="0" smtClean="0"/>
              <a:t> района. История его чудесного явления необычна. Случилось это в день празднования иконы Божией Матери «Тихвинской», 9 июля 2007 г. В этот праздничный день, во время проведения работ по соединению двух прудов экскаватор снял пласт земли, откуда с шумом забили 3 фонтана чистой воды.</a:t>
            </a:r>
          </a:p>
          <a:p>
            <a:r>
              <a:rPr lang="ru-RU" dirty="0" smtClean="0"/>
              <a:t>На следующий день для освидетельствования «знамения» на подворье приехал епископ </a:t>
            </a:r>
            <a:r>
              <a:rPr lang="ru-RU" dirty="0" err="1" smtClean="0"/>
              <a:t>Ейский</a:t>
            </a:r>
            <a:r>
              <a:rPr lang="ru-RU" dirty="0" smtClean="0"/>
              <a:t> Тихон. Он вознёс молитвы ко Господу, и благословил водрузить в этом месте Святой Крест и возвести купель </a:t>
            </a:r>
            <a:br>
              <a:rPr lang="ru-RU" dirty="0" smtClean="0"/>
            </a:br>
            <a:r>
              <a:rPr lang="ru-RU" dirty="0" smtClean="0"/>
              <a:t> 	</a:t>
            </a:r>
          </a:p>
          <a:p>
            <a:endParaRPr lang="ru-RU" dirty="0"/>
          </a:p>
        </p:txBody>
      </p:sp>
      <p:pic>
        <p:nvPicPr>
          <p:cNvPr id="15362" name="Picture 2" descr="D:\Documents and Settings\admin\Рабочий стол\Учитель года ОПК 2014 Козинова\не размещенное\святые места\Святой источник в честь Тихвинской иконы Божией Матери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4500570"/>
            <a:ext cx="2857520" cy="2143140"/>
          </a:xfrm>
          <a:prstGeom prst="rect">
            <a:avLst/>
          </a:prstGeom>
          <a:noFill/>
        </p:spPr>
      </p:pic>
      <p:pic>
        <p:nvPicPr>
          <p:cNvPr id="15363" name="Picture 3" descr="D:\Documents and Settings\admin\Рабочий стол\Учитель года ОПК 2014 Козинова\не размещенное\святые места\Святой источник в честь Тихвинской иконы Божией Матери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24573" y="4429132"/>
            <a:ext cx="2976562" cy="2232422"/>
          </a:xfrm>
          <a:prstGeom prst="rect">
            <a:avLst/>
          </a:prstGeom>
          <a:noFill/>
        </p:spPr>
      </p:pic>
      <p:pic>
        <p:nvPicPr>
          <p:cNvPr id="6" name="Picture 2" descr="D:\Documents and Settings\admin\Рабочий стол\Учитель года ОПК 2014 Козинова\не размещенное\святые места\Святой источник в честь Тихвинской иконы Божией Матери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000504"/>
            <a:ext cx="2786082" cy="2089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5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9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5357850"/>
          </a:xfrm>
        </p:spPr>
        <p:txBody>
          <a:bodyPr>
            <a:normAutofit fontScale="90000"/>
          </a:bodyPr>
          <a:lstStyle/>
          <a:p>
            <a:r>
              <a:rPr lang="ru-RU" sz="7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Приглашаем вместе с нами посетить малоизвестные святые источники!</a:t>
            </a:r>
            <a:endParaRPr lang="ru-RU" sz="7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Родники, святые источники Святой ручки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3051"/>
            <a:ext cx="4038600" cy="185738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Близ поселка </a:t>
            </a:r>
            <a:r>
              <a:rPr lang="ru-RU" dirty="0" err="1" smtClean="0"/>
              <a:t>Неберджай</a:t>
            </a:r>
            <a:r>
              <a:rPr lang="ru-RU" dirty="0" smtClean="0"/>
              <a:t> находятся 5 святых источников: Божией Матери, Николая Угодника,  Иоанна Крестителя (Предтечи), святой великомученицы Варвары, святых апостолов Петра и Павла. </a:t>
            </a:r>
          </a:p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190023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1999 году все источники были объединены в комплекс «Святая Ручка» и переданы Русской Православной Церкви. Комплекс расположен в лощине и имеет храм и часовни, церковную лавку, бассейн для </a:t>
            </a:r>
            <a:r>
              <a:rPr lang="ru-RU" dirty="0" err="1" smtClean="0"/>
              <a:t>омываний</a:t>
            </a:r>
            <a:r>
              <a:rPr lang="ru-RU" dirty="0" smtClean="0"/>
              <a:t>, раздевалку. </a:t>
            </a:r>
          </a:p>
          <a:p>
            <a:endParaRPr lang="ru-RU" dirty="0"/>
          </a:p>
        </p:txBody>
      </p:sp>
      <p:pic>
        <p:nvPicPr>
          <p:cNvPr id="1028" name="Picture 4" descr="D:\Documents and Settings\admin\Рабочий стол\Учитель года ОПК 2014 Козинова\не размещенное\святые места\святой ручк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071942"/>
            <a:ext cx="2886385" cy="2286016"/>
          </a:xfrm>
          <a:prstGeom prst="rect">
            <a:avLst/>
          </a:prstGeom>
          <a:noFill/>
        </p:spPr>
      </p:pic>
      <p:pic>
        <p:nvPicPr>
          <p:cNvPr id="6" name="Picture 2" descr="D:\Documents and Settings\admin\Рабочий стол\Учитель года ОПК 2014 Козинова\не размещенное\святые места\святые источники Святая ручк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876"/>
            <a:ext cx="2652947" cy="3071834"/>
          </a:xfrm>
          <a:prstGeom prst="rect">
            <a:avLst/>
          </a:prstGeom>
          <a:noFill/>
        </p:spPr>
      </p:pic>
      <p:pic>
        <p:nvPicPr>
          <p:cNvPr id="7" name="Picture 2" descr="D:\Documents and Settings\admin\Рабочий стол\Учитель года ОПК 2014 Козинова\не размещенное\святые места\святой ручки1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4071942"/>
            <a:ext cx="2977260" cy="22296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9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500"/>
                            </p:stCondLst>
                            <p:childTnLst>
                              <p:par>
                                <p:cTn id="3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Комплекс «Святая ручка»: источник Пресвятой Богородицы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4972056" cy="5043510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У названия «Святая Ручка» есть своя история. Раньше в святой источник Пресвятой Богородицы вода стекала по камню, который по своим очертаниям был похож на женскую руку. Многие, приходившие сюда, получали исцеление из  источника Божией Матери и искренне считали, что это Матерь Божия посылает такую благодать. По прошествии многих бурных лет источник «Святая Ручка» был разорен. А в 1997-1998 годах при ремонте железнодорожных путей образовался оползень, в результате которого источник оказался под железной дорогой. Сейчас здесь только можно омыться из ведра.</a:t>
            </a:r>
          </a:p>
          <a:p>
            <a:endParaRPr lang="ru-RU" dirty="0"/>
          </a:p>
        </p:txBody>
      </p:sp>
      <p:pic>
        <p:nvPicPr>
          <p:cNvPr id="5" name="Picture 2" descr="D:\Documents and Settings\admin\Рабочий стол\Учитель года ОПК 2014 Козинова\не размещенное\святые места\дополнительные фото\источник пресвятой богородицы св. ручка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3857628"/>
            <a:ext cx="2143124" cy="2857499"/>
          </a:xfrm>
          <a:prstGeom prst="rect">
            <a:avLst/>
          </a:prstGeom>
          <a:noFill/>
        </p:spPr>
      </p:pic>
      <p:pic>
        <p:nvPicPr>
          <p:cNvPr id="7170" name="Picture 2" descr="D:\Documents and Settings\admin\Рабочий стол\Учитель года ОПК 2014 Козинова\не размещенное\святые места\дополнительные фото\источник Пресвятой Богородицы св. ручк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72132" y="1500174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Комплекс «Святая ручка»: источник Святой великомученицы Варвары, источник Святых апостолов Петра и Павла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214554"/>
            <a:ext cx="4929222" cy="207170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Считается, что здешняя вода </a:t>
            </a:r>
            <a:r>
              <a:rPr lang="ru-RU" dirty="0" err="1" smtClean="0"/>
              <a:t>освятилась</a:t>
            </a:r>
            <a:r>
              <a:rPr lang="ru-RU" dirty="0" smtClean="0"/>
              <a:t> и стала целебной от того, что молились возле нее монахи, жившие в горах. Все  источники целебны, имеют в своем составе катионы серебра. Родниковая вода на вкус мягкая, долго сохраняет свежесть. </a:t>
            </a:r>
          </a:p>
          <a:p>
            <a:endParaRPr lang="ru-RU" dirty="0"/>
          </a:p>
        </p:txBody>
      </p:sp>
      <p:pic>
        <p:nvPicPr>
          <p:cNvPr id="5122" name="Picture 2" descr="D:\Documents and Settings\admin\Рабочий стол\Учитель года ОПК 2014 Козинова\не размещенное\святые места\дополнительные фото\источник св. варвары 1 св. руч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285992"/>
            <a:ext cx="3214694" cy="4286259"/>
          </a:xfrm>
          <a:prstGeom prst="rect">
            <a:avLst/>
          </a:prstGeom>
          <a:noFill/>
        </p:spPr>
      </p:pic>
      <p:pic>
        <p:nvPicPr>
          <p:cNvPr id="5" name="Picture 2" descr="D:\Documents and Settings\admin\Рабочий стол\Учитель года ОПК 2014 Козинова\не размещенное\святые места\дополнительные фото\источник св. апостолов Петра и павлв св. ручк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4000504"/>
            <a:ext cx="3571900" cy="26789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Комплекс «Святая ручка»: источник  и купальня Иоанна Крестителя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157163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Самой большой целебной силой обладает источник Иоанна Крестителя, пришедшего ранее Иисуса Христа и предсказавшего приход мессии. </a:t>
            </a:r>
          </a:p>
          <a:p>
            <a:endParaRPr lang="ru-RU" dirty="0"/>
          </a:p>
        </p:txBody>
      </p:sp>
      <p:pic>
        <p:nvPicPr>
          <p:cNvPr id="1026" name="Picture 2" descr="D:\Documents and Settings\admin\Рабочий стол\Учитель года ОПК 2014 Козинова\не размещенное\святые места\дополнительные фото\источник иоанна крестителя св. руч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44" y="3714752"/>
            <a:ext cx="2905124" cy="2178843"/>
          </a:xfrm>
          <a:prstGeom prst="rect">
            <a:avLst/>
          </a:prstGeom>
          <a:noFill/>
        </p:spPr>
      </p:pic>
      <p:pic>
        <p:nvPicPr>
          <p:cNvPr id="1027" name="Picture 3" descr="D:\Documents and Settings\admin\Рабочий стол\Учитель года ОПК 2014 Козинова\не размещенное\святые места\дополнительные фото\источник иоанна крестителя св. ручка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3714752"/>
            <a:ext cx="2905124" cy="2174303"/>
          </a:xfrm>
          <a:prstGeom prst="rect">
            <a:avLst/>
          </a:prstGeom>
          <a:noFill/>
        </p:spPr>
      </p:pic>
      <p:pic>
        <p:nvPicPr>
          <p:cNvPr id="6" name="Picture 2" descr="D:\Documents and Settings\admin\Рабочий стол\Учитель года ОПК 2014 Козинова\не размещенное\святые места\дополнительные фото\купальня на источнике иоанна крестителя св. ручка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4357694"/>
            <a:ext cx="2786080" cy="20895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Комплекс «Святая ручка»: источник Николая Угодника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4543428" cy="1971676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Источник Николая Угодника назван в честь Святителя Николая, который родился в III веке в городе </a:t>
            </a:r>
            <a:r>
              <a:rPr lang="ru-RU" dirty="0" err="1" smtClean="0"/>
              <a:t>Патары</a:t>
            </a:r>
            <a:r>
              <a:rPr lang="ru-RU" dirty="0" smtClean="0"/>
              <a:t>, что на юге Малой Азии. Имел он дар являться людям «яко по воздуху» для избавления их от смертельной опасности.</a:t>
            </a:r>
          </a:p>
          <a:p>
            <a:endParaRPr lang="ru-RU" dirty="0"/>
          </a:p>
        </p:txBody>
      </p:sp>
      <p:pic>
        <p:nvPicPr>
          <p:cNvPr id="3074" name="Picture 2" descr="D:\Documents and Settings\admin\Рабочий стол\Учитель года ОПК 2014 Козинова\не размещенное\святые места\дополнительные фото\источник святителя николая св. ручка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7115" y="1857364"/>
            <a:ext cx="3196851" cy="4262467"/>
          </a:xfrm>
          <a:prstGeom prst="rect">
            <a:avLst/>
          </a:prstGeom>
          <a:noFill/>
        </p:spPr>
      </p:pic>
      <p:pic>
        <p:nvPicPr>
          <p:cNvPr id="3075" name="Picture 3" descr="D:\Documents and Settings\admin\Рабочий стол\Учитель года ОПК 2014 Козинова\не размещенное\святые места\дополнительные фото\часовня святителя Никосая святая ручка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429000"/>
            <a:ext cx="4071966" cy="305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74" cy="1143000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Родник, святой источник преподобного Феодосия Кавказского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1"/>
            <a:ext cx="8715436" cy="2185989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В посёлке Горном Крымского района в живописном ущелье находится святой источник Преподобного Феодосия Кавказского. </a:t>
            </a:r>
          </a:p>
          <a:p>
            <a:r>
              <a:rPr lang="ru-RU" dirty="0" smtClean="0"/>
              <a:t>Когда батюшка только перебрался в эти места, он семь дней и ночей не сходил с камня, молился, чтобы Господь вразумил его, где возводить церковь. Наконец, Пречистая указала место для храма и </a:t>
            </a:r>
            <a:r>
              <a:rPr lang="ru-RU" dirty="0" err="1" smtClean="0"/>
              <a:t>просфорни</a:t>
            </a:r>
            <a:r>
              <a:rPr lang="ru-RU" dirty="0" smtClean="0"/>
              <a:t>. По мановению Её чудной десницы на камнях зазеленел барвинок. Склон горы доныне покрыт этим вечнозеленым цветком, больше его нет во всём ущелье. Тогда же Феодосий испросил у Бога тот самый источник, который по его молитвам впоследствии сделался чудотворным. </a:t>
            </a:r>
            <a:endParaRPr lang="ru-RU" dirty="0"/>
          </a:p>
        </p:txBody>
      </p:sp>
      <p:pic>
        <p:nvPicPr>
          <p:cNvPr id="4098" name="Picture 2" descr="D:\Documents and Settings\admin\Рабочий стол\Учитель года ОПК 2014 Козинова\не размещенное\святые места\храм феодосия кавказского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857628"/>
            <a:ext cx="4752968" cy="2714858"/>
          </a:xfrm>
          <a:prstGeom prst="rect">
            <a:avLst/>
          </a:prstGeom>
          <a:noFill/>
        </p:spPr>
      </p:pic>
      <p:pic>
        <p:nvPicPr>
          <p:cNvPr id="5" name="Picture 2" descr="D:\Documents and Settings\admin\Рабочий стол\Учитель года ОПК 2014 Козинова\не размещенное\святые места\У святого источника Преподобного Феодосия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857628"/>
            <a:ext cx="3619525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500"/>
                            </p:stCondLst>
                            <p:childTnLst>
                              <p:par>
                                <p:cTn id="2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57256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Святой источник, родник Дружбы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5"/>
            <a:ext cx="9001156" cy="2071701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Родник Дружбы освящён 16 июля 2005 года. Родник Дружбы бежит по лощине: слева гора Лысая, справа – </a:t>
            </a:r>
            <a:r>
              <a:rPr lang="ru-RU" dirty="0" err="1" smtClean="0"/>
              <a:t>Хлебушкова</a:t>
            </a:r>
            <a:r>
              <a:rPr lang="ru-RU" dirty="0" smtClean="0"/>
              <a:t> гора. Родник Дружбы обрывается двадцати двух метровым каскадом водопада. Вода летит вниз вдоль отвесной скальной стены. </a:t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D:\Documents and Settings\admin\Рабочий стол\Учитель года ОПК 2014 Козинова\не размещенное\святые места\1262763077_duga2Святой источник, родник Дружб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4" y="3512954"/>
            <a:ext cx="3605212" cy="2973572"/>
          </a:xfrm>
          <a:prstGeom prst="rect">
            <a:avLst/>
          </a:prstGeom>
          <a:noFill/>
        </p:spPr>
      </p:pic>
      <p:pic>
        <p:nvPicPr>
          <p:cNvPr id="5123" name="Picture 3" descr="D:\Documents and Settings\admin\Рабочий стол\Учитель года ОПК 2014 Козинова\не размещенное\святые места\Святой источник, родник Дружбы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571876"/>
            <a:ext cx="4249748" cy="29122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Родник, святой источник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Пантелеймона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Целителя г. Горячий Ключ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1"/>
            <a:ext cx="8858312" cy="204311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Святой источник в честь святого мученика </a:t>
            </a:r>
            <a:r>
              <a:rPr lang="ru-RU" dirty="0" err="1" smtClean="0"/>
              <a:t>Пантелеимона</a:t>
            </a:r>
            <a:r>
              <a:rPr lang="ru-RU" dirty="0" smtClean="0"/>
              <a:t> Целителя находится на Минеральной поляне санаторского парка г. Горячий Ключ. Здесь построена часовня во имя </a:t>
            </a:r>
            <a:r>
              <a:rPr lang="ru-RU" dirty="0" err="1" smtClean="0"/>
              <a:t>Иверской</a:t>
            </a:r>
            <a:r>
              <a:rPr lang="ru-RU" dirty="0" smtClean="0"/>
              <a:t> иконы Божией Матери, а слева от неё и расположен святой источник. Над родником, выбивающим из склона скалы, установлен камень, вода выведена в трубу, над которой лик святого угодника </a:t>
            </a:r>
            <a:r>
              <a:rPr lang="ru-RU" dirty="0" err="1" smtClean="0"/>
              <a:t>Божиего</a:t>
            </a:r>
            <a:r>
              <a:rPr lang="ru-RU" dirty="0" smtClean="0"/>
              <a:t>. Минеральные воды ключа богаты солями железа. </a:t>
            </a:r>
          </a:p>
          <a:p>
            <a:endParaRPr lang="ru-RU" dirty="0"/>
          </a:p>
        </p:txBody>
      </p:sp>
      <p:pic>
        <p:nvPicPr>
          <p:cNvPr id="6146" name="Picture 2" descr="D:\Documents and Settings\admin\Рабочий стол\Учитель года ОПК 2014 Козинова\не размещенное\святые места\666_rodnik-mineralnyj-klyuch-goryachij-klyuc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5" y="3643314"/>
            <a:ext cx="4264955" cy="2857520"/>
          </a:xfrm>
          <a:prstGeom prst="rect">
            <a:avLst/>
          </a:prstGeom>
          <a:noFill/>
        </p:spPr>
      </p:pic>
      <p:pic>
        <p:nvPicPr>
          <p:cNvPr id="6147" name="Picture 3" descr="D:\Documents and Settings\admin\Рабочий стол\Учитель года ОПК 2014 Козинова\не размещенное\святые места\667_svyatoj-istochnik-panteleimona-celitelyaСвятой ключ Пантелеимона Целителя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643313"/>
            <a:ext cx="3833813" cy="28753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23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1442</TotalTime>
  <Words>921</Words>
  <Application>Microsoft Office PowerPoint</Application>
  <PresentationFormat>Экран (4:3)</PresentationFormat>
  <Paragraphs>43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Святые места Кубани</vt:lpstr>
      <vt:lpstr>Родники, святые источники Святой ручки</vt:lpstr>
      <vt:lpstr>Комплекс «Святая ручка»: источник Пресвятой Богородицы</vt:lpstr>
      <vt:lpstr>Комплекс «Святая ручка»: источник Святой великомученицы Варвары, источник Святых апостолов Петра и Павла</vt:lpstr>
      <vt:lpstr>Комплекс «Святая ручка»: источник  и купальня Иоанна Крестителя</vt:lpstr>
      <vt:lpstr>Комплекс «Святая ручка»: источник Николая Угодника</vt:lpstr>
      <vt:lpstr>Родник, святой источник преподобного Феодосия Кавказского</vt:lpstr>
      <vt:lpstr> Святой источник, родник Дружбы</vt:lpstr>
      <vt:lpstr>Родник, святой источник Пантелеймона Целителя г. Горячий Ключ</vt:lpstr>
      <vt:lpstr>Часовня в честь Иверской иконы Божией Матери</vt:lpstr>
      <vt:lpstr>Источник Пантелеимона Целителя у подножья горы Физиабго</vt:lpstr>
      <vt:lpstr>Родник, святой источник во имя Параскевы Пятницы в станице Стародеревянковская </vt:lpstr>
      <vt:lpstr>Родник, святой источник Пророка Илии</vt:lpstr>
      <vt:lpstr>Родник, святой источник Иоанна Кронштадтского</vt:lpstr>
      <vt:lpstr>Родник, Святой источник поселка Планческая Щель</vt:lpstr>
      <vt:lpstr>Родник, святой источник Троице-Георгиевского женского монастыря</vt:lpstr>
      <vt:lpstr>Святой источник в честь Тихвинской иконы Божией Матери</vt:lpstr>
      <vt:lpstr>Приглашаем вместе с нами посетить малоизвестные святые источники!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Святые места Кубани</dc:title>
  <dc:creator>007</dc:creator>
  <cp:lastModifiedBy>007</cp:lastModifiedBy>
  <cp:revision>133</cp:revision>
  <dcterms:modified xsi:type="dcterms:W3CDTF">2018-04-13T21:18:52Z</dcterms:modified>
</cp:coreProperties>
</file>