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1" r:id="rId10"/>
    <p:sldId id="262" r:id="rId11"/>
    <p:sldId id="266" r:id="rId12"/>
    <p:sldId id="267" r:id="rId13"/>
    <p:sldId id="269" r:id="rId14"/>
    <p:sldId id="268" r:id="rId1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C6B4A9-1611-4792-9094-5F34BCA07E0B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Нашивка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12588-04B1-427B-82EE-E8DB90309F08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42A54C80-263E-416B-A8E0-580EDEADCBDC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419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898874"/>
              </p:ext>
            </p:extLst>
          </p:nvPr>
        </p:nvGraphicFramePr>
        <p:xfrm>
          <a:off x="568409" y="1164905"/>
          <a:ext cx="11096368" cy="36643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8184">
                  <a:extLst>
                    <a:ext uri="{9D8B030D-6E8A-4147-A177-3AD203B41FA5}">
                      <a16:colId xmlns="" xmlns:a16="http://schemas.microsoft.com/office/drawing/2014/main" val="1564446802"/>
                    </a:ext>
                  </a:extLst>
                </a:gridCol>
                <a:gridCol w="5548184">
                  <a:extLst>
                    <a:ext uri="{9D8B030D-6E8A-4147-A177-3AD203B41FA5}">
                      <a16:colId xmlns="" xmlns:a16="http://schemas.microsoft.com/office/drawing/2014/main" val="3593093299"/>
                    </a:ext>
                  </a:extLst>
                </a:gridCol>
              </a:tblGrid>
              <a:tr h="55225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 3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2206394"/>
                  </a:ext>
                </a:extLst>
              </a:tr>
              <a:tr h="3024223">
                <a:tc>
                  <a:txBody>
                    <a:bodyPr/>
                    <a:lstStyle/>
                    <a:p>
                      <a:pPr algn="ctr"/>
                      <a:r>
                        <a:rPr lang="ru-RU" sz="32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</a:p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Заполните схему, опираясь на знания, полученные ранее.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Составьте алгоритм действий, необходимых для проверки орфограммы «Мягкий знак после шипящих»</a:t>
                      </a:r>
                    </a:p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67633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894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3379" y="204537"/>
            <a:ext cx="468982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 знак после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щипящих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413" y="2541149"/>
            <a:ext cx="3408497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88941" y="2541148"/>
            <a:ext cx="3104504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70544" y="2549161"/>
            <a:ext cx="1375154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3178" y="2597598"/>
            <a:ext cx="1753429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Наречие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415" y="4104473"/>
            <a:ext cx="114780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3-е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99662" y="4155085"/>
            <a:ext cx="1758815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мн.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ctr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2820" y="4167067"/>
            <a:ext cx="1878843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Краткое</a:t>
            </a:r>
          </a:p>
          <a:p>
            <a:pPr algn="ct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прилагатель-ное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6006" y="4276510"/>
            <a:ext cx="2388404" cy="15696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лицо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Повел.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акл.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78753" y="4305567"/>
            <a:ext cx="112561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всегда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89893" y="4328875"/>
            <a:ext cx="1602107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амуж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невтерпеж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>
            <a:stCxn id="2" idx="2"/>
            <a:endCxn id="6" idx="0"/>
          </p:cNvCxnSpPr>
          <p:nvPr/>
        </p:nvCxnSpPr>
        <p:spPr>
          <a:xfrm>
            <a:off x="5918291" y="850868"/>
            <a:ext cx="4671602" cy="1746730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2"/>
            <a:endCxn id="5" idx="0"/>
          </p:cNvCxnSpPr>
          <p:nvPr/>
        </p:nvCxnSpPr>
        <p:spPr>
          <a:xfrm>
            <a:off x="5918291" y="850868"/>
            <a:ext cx="2239830" cy="1698293"/>
          </a:xfrm>
          <a:prstGeom prst="straightConnector1">
            <a:avLst/>
          </a:prstGeom>
          <a:ln w="4762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2"/>
            <a:endCxn id="4" idx="0"/>
          </p:cNvCxnSpPr>
          <p:nvPr/>
        </p:nvCxnSpPr>
        <p:spPr>
          <a:xfrm flipH="1">
            <a:off x="5741193" y="850868"/>
            <a:ext cx="177098" cy="1690280"/>
          </a:xfrm>
          <a:prstGeom prst="straightConnector1">
            <a:avLst/>
          </a:prstGeom>
          <a:ln w="4762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" idx="2"/>
            <a:endCxn id="3" idx="0"/>
          </p:cNvCxnSpPr>
          <p:nvPr/>
        </p:nvCxnSpPr>
        <p:spPr>
          <a:xfrm flipH="1">
            <a:off x="2099662" y="850868"/>
            <a:ext cx="3818629" cy="1690281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3" idx="2"/>
            <a:endCxn id="8" idx="0"/>
          </p:cNvCxnSpPr>
          <p:nvPr/>
        </p:nvCxnSpPr>
        <p:spPr>
          <a:xfrm>
            <a:off x="2099662" y="3125924"/>
            <a:ext cx="879408" cy="1029161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3" idx="2"/>
            <a:endCxn id="7" idx="0"/>
          </p:cNvCxnSpPr>
          <p:nvPr/>
        </p:nvCxnSpPr>
        <p:spPr>
          <a:xfrm flipH="1">
            <a:off x="969317" y="3125924"/>
            <a:ext cx="1130345" cy="978549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5151645" y="3182373"/>
            <a:ext cx="358818" cy="922100"/>
          </a:xfrm>
          <a:prstGeom prst="straightConnector1">
            <a:avLst/>
          </a:prstGeom>
          <a:ln w="4762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9471033" y="3261283"/>
            <a:ext cx="933338" cy="965373"/>
          </a:xfrm>
          <a:prstGeom prst="straightConnector1">
            <a:avLst/>
          </a:prstGeom>
          <a:ln w="4762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10956262" y="3274192"/>
            <a:ext cx="642180" cy="952464"/>
          </a:xfrm>
          <a:prstGeom prst="straightConnector1">
            <a:avLst/>
          </a:prstGeom>
          <a:ln w="4762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5" idx="2"/>
          </p:cNvCxnSpPr>
          <p:nvPr/>
        </p:nvCxnSpPr>
        <p:spPr>
          <a:xfrm flipH="1">
            <a:off x="7522310" y="3133936"/>
            <a:ext cx="635811" cy="1123881"/>
          </a:xfrm>
          <a:prstGeom prst="straightConnector1">
            <a:avLst/>
          </a:prstGeom>
          <a:ln w="4762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7832" y="5367396"/>
            <a:ext cx="505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Ь</a:t>
            </a:r>
            <a:endParaRPr lang="ru-RU" sz="4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55231" y="5464907"/>
            <a:ext cx="5293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Ь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17168" y="5406026"/>
            <a:ext cx="493296" cy="79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Ь</a:t>
            </a:r>
            <a:endParaRPr lang="ru-RU" sz="4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676147" y="5936729"/>
            <a:ext cx="348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Ь</a:t>
            </a:r>
            <a:endParaRPr lang="ru-RU" sz="4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9693793" y="4929104"/>
            <a:ext cx="472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285621" y="5631423"/>
            <a:ext cx="5654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2622885" y="5529205"/>
            <a:ext cx="698800" cy="5226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4788568" y="5529204"/>
            <a:ext cx="952625" cy="6076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11060093" y="5698545"/>
            <a:ext cx="802075" cy="7023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544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98269" y="822960"/>
            <a:ext cx="1096650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действий, необходимых для проверки орфограммы «Мягкий знак после шипящих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1.Определить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Определить форму слова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Вспомнить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слово правильно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172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447" y="641877"/>
            <a:ext cx="114432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Один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дней в конце зимы удивителен и чарующ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 Не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пряч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тесь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природы, выйдите 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улицу. Ощутите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воздух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свеж….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Из-за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туч… все чаще         выглядывает настойчивый луч….Ему невтерпеж… растопить лед на скатах крыш… и увидеть , как бьет из-под земли ключ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блаж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 Ведь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  уже не мираж…, а реальность. И совсем скоро ты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распахнеш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окна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настеж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услышиш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звонкую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капель и трели птиц…, прилетевших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помоч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весне вступить в свои права.</a:t>
            </a:r>
          </a:p>
        </p:txBody>
      </p:sp>
    </p:spTree>
    <p:extLst>
      <p:ext uri="{BB962C8B-B14F-4D97-AF65-F5344CB8AC3E}">
        <p14:creationId xmlns:p14="http://schemas.microsoft.com/office/powerpoint/2010/main" val="125387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1645" y="490451"/>
            <a:ext cx="10958420" cy="4544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 урока: </a:t>
            </a:r>
            <a:endParaRPr lang="ru-RU" sz="3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10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повторили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орфографические правила написания ь после шипящих в разных частях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учились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находить орфограмму и обозначать ее на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письме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учились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систематизировать информацию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заносить ее в таблицу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составили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действий по употреблению ь после шипящих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414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63826" y="382383"/>
            <a:ext cx="965938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дней в конце зимы удивителен и чарующ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 Не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пряч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тесь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природы, выйдите на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улицу. Ощутите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воздух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свеж…. 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Из-за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туч… все чаще         выглядывает настойчивый луч….Ему невтерпеж… растопить лед на скатах крыш… и увидеть , как бьет из-под земли ключ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блаж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 Ведь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  уже не мираж…, а реальность. И совсем скоро ты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распахнеш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окна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настеж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и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услышиш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звонкую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капель и трели птиц…, прилетевших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помоч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весне вступить в свои права.</a:t>
            </a:r>
          </a:p>
        </p:txBody>
      </p:sp>
    </p:spTree>
    <p:extLst>
      <p:ext uri="{BB962C8B-B14F-4D97-AF65-F5344CB8AC3E}">
        <p14:creationId xmlns:p14="http://schemas.microsoft.com/office/powerpoint/2010/main" val="209596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61354" y="583914"/>
            <a:ext cx="8603673" cy="341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r>
              <a:rPr lang="ru-RU" sz="540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5400" dirty="0" smtClean="0">
              <a:ln w="11430"/>
              <a:solidFill>
                <a:schemeClr val="accent1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мягкого </a:t>
            </a:r>
            <a:r>
              <a:rPr lang="ru-RU" sz="54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знака после шипящих в разных частях </a:t>
            </a:r>
            <a:r>
              <a:rPr lang="ru-RU" sz="54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endParaRPr lang="ru-RU" sz="54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331852">
            <a:off x="593125" y="3495262"/>
            <a:ext cx="5536806" cy="290553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46076" y="5498758"/>
            <a:ext cx="3945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Захарова Елена Борисовна,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лицея №344 Невского района 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 </a:t>
            </a:r>
          </a:p>
        </p:txBody>
      </p:sp>
    </p:spTree>
    <p:extLst>
      <p:ext uri="{BB962C8B-B14F-4D97-AF65-F5344CB8AC3E}">
        <p14:creationId xmlns:p14="http://schemas.microsoft.com/office/powerpoint/2010/main" val="61175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4205" y="940463"/>
            <a:ext cx="10582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акрепление  знаний 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мягкого знака после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шипящих в разных частях речи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3823">
            <a:off x="1647059" y="3143051"/>
            <a:ext cx="24860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916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239" y="855536"/>
            <a:ext cx="107555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урока: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повторить орфографические правила об употреблении ь после шипящих в разных частях речи;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в словах изучаемую орфограмму и правильно оформлять ее на письме;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выработать навык написания ь после шипящих в разных частях речи.</a:t>
            </a:r>
          </a:p>
        </p:txBody>
      </p:sp>
    </p:spTree>
    <p:extLst>
      <p:ext uri="{BB962C8B-B14F-4D97-AF65-F5344CB8AC3E}">
        <p14:creationId xmlns:p14="http://schemas.microsoft.com/office/powerpoint/2010/main" val="429488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8281" y="1085875"/>
            <a:ext cx="41765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1: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определить часть речи и форму слова, вставить,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необходимо, мягкий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778149"/>
              </p:ext>
            </p:extLst>
          </p:nvPr>
        </p:nvGraphicFramePr>
        <p:xfrm>
          <a:off x="4680284" y="84221"/>
          <a:ext cx="6773780" cy="680100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86558">
                  <a:extLst>
                    <a:ext uri="{9D8B030D-6E8A-4147-A177-3AD203B41FA5}">
                      <a16:colId xmlns="" xmlns:a16="http://schemas.microsoft.com/office/drawing/2014/main" val="69085080"/>
                    </a:ext>
                  </a:extLst>
                </a:gridCol>
                <a:gridCol w="3387222">
                  <a:extLst>
                    <a:ext uri="{9D8B030D-6E8A-4147-A177-3AD203B41FA5}">
                      <a16:colId xmlns="" xmlns:a16="http://schemas.microsoft.com/office/drawing/2014/main" val="4025851636"/>
                    </a:ext>
                  </a:extLst>
                </a:gridCol>
              </a:tblGrid>
              <a:tr h="6594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9" marR="66539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9" marR="66539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70592693"/>
                  </a:ext>
                </a:extLst>
              </a:tr>
              <a:tr h="61415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помоч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настеж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невтерпеж…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намаж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…(хлеб маслом)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замуж…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умнож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ляжеш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береч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смееш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ся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(пустился )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вскач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39" marR="66539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Лож..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шалаш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могуч…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 ) хорош…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(диван)скрипуч…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мелоч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падает с крыш…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 дач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39" marR="66539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878618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626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2924" y="1184580"/>
            <a:ext cx="39802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определить часть речи и форму слова, вставить, где необходимо, мягкий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936145"/>
              </p:ext>
            </p:extLst>
          </p:nvPr>
        </p:nvGraphicFramePr>
        <p:xfrm>
          <a:off x="4824664" y="-29982"/>
          <a:ext cx="6918300" cy="697459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458810">
                  <a:extLst>
                    <a:ext uri="{9D8B030D-6E8A-4147-A177-3AD203B41FA5}">
                      <a16:colId xmlns="" xmlns:a16="http://schemas.microsoft.com/office/drawing/2014/main" val="69085080"/>
                    </a:ext>
                  </a:extLst>
                </a:gridCol>
                <a:gridCol w="3459490">
                  <a:extLst>
                    <a:ext uri="{9D8B030D-6E8A-4147-A177-3AD203B41FA5}">
                      <a16:colId xmlns="" xmlns:a16="http://schemas.microsoft.com/office/drawing/2014/main" val="4025851636"/>
                    </a:ext>
                  </a:extLst>
                </a:gridCol>
              </a:tblGrid>
              <a:tr h="6100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9" marR="66539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9" marR="66539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70592693"/>
                  </a:ext>
                </a:extLst>
              </a:tr>
              <a:tr h="63345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Помочь 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Настежь 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Невтерпеж 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намажь</a:t>
                      </a:r>
                      <a:r>
                        <a:rPr lang="ru-RU" sz="2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(хлеб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маслом)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замуж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умножь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ляжешь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беречь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смеешься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(пустился )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вскачь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39" marR="66539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Ложь 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шалаш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могуч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 )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(диван)скрипуч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мелочь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падает с крыш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дач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39" marR="66539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878618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537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949" y="232757"/>
            <a:ext cx="113767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Даны слова, определить часть речи и форму слова,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необходимо, мягкий знак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30629"/>
              </p:ext>
            </p:extLst>
          </p:nvPr>
        </p:nvGraphicFramePr>
        <p:xfrm>
          <a:off x="2042683" y="1063754"/>
          <a:ext cx="936844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9128">
                  <a:extLst>
                    <a:ext uri="{9D8B030D-6E8A-4147-A177-3AD203B41FA5}">
                      <a16:colId xmlns="" xmlns:a16="http://schemas.microsoft.com/office/drawing/2014/main" val="4037737060"/>
                    </a:ext>
                  </a:extLst>
                </a:gridCol>
                <a:gridCol w="2315094">
                  <a:extLst>
                    <a:ext uri="{9D8B030D-6E8A-4147-A177-3AD203B41FA5}">
                      <a16:colId xmlns="" xmlns:a16="http://schemas.microsoft.com/office/drawing/2014/main" val="670701496"/>
                    </a:ext>
                  </a:extLst>
                </a:gridCol>
                <a:gridCol w="2342111">
                  <a:extLst>
                    <a:ext uri="{9D8B030D-6E8A-4147-A177-3AD203B41FA5}">
                      <a16:colId xmlns="" xmlns:a16="http://schemas.microsoft.com/office/drawing/2014/main" val="527941930"/>
                    </a:ext>
                  </a:extLst>
                </a:gridCol>
                <a:gridCol w="2342111">
                  <a:extLst>
                    <a:ext uri="{9D8B030D-6E8A-4147-A177-3AD203B41FA5}">
                      <a16:colId xmlns="" xmlns:a16="http://schemas.microsoft.com/office/drawing/2014/main" val="174177521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60553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Помочь 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Настежь 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Невтерпеж 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намажь (хлеб маслом)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замуж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умножь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ляжешь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беречь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смеешься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(пустился ) вскачь</a:t>
                      </a:r>
                    </a:p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Глагол, инфинитив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Наречие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Наречие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Глагол, повел. накл.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Наречие 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Глагол,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повел.накл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Глагол, 2л.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ед.ч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Глагол, инфинитив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Глагол, 2л.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ед.ч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Наречие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Ложь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шалаш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могуч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(день ) хорош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(диван) скрипуч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мелочь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падает с крыш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 дач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Существ. 3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Существ. 2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Краткое прил.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Краткое прил.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Краткое прил.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Существ. 3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Существ. 2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Существ.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мн. ч.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Существ.Р.п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мн.ч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56934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3930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385" y="257695"/>
            <a:ext cx="89943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таблицу правописания ь после шипящих в разных частях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728644"/>
              </p:ext>
            </p:extLst>
          </p:nvPr>
        </p:nvGraphicFramePr>
        <p:xfrm>
          <a:off x="667265" y="1372899"/>
          <a:ext cx="11034583" cy="436063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516746">
                  <a:extLst>
                    <a:ext uri="{9D8B030D-6E8A-4147-A177-3AD203B41FA5}">
                      <a16:colId xmlns="" xmlns:a16="http://schemas.microsoft.com/office/drawing/2014/main" val="1868688661"/>
                    </a:ext>
                  </a:extLst>
                </a:gridCol>
                <a:gridCol w="5517837">
                  <a:extLst>
                    <a:ext uri="{9D8B030D-6E8A-4147-A177-3AD203B41FA5}">
                      <a16:colId xmlns="" xmlns:a16="http://schemas.microsoft.com/office/drawing/2014/main" val="298735235"/>
                    </a:ext>
                  </a:extLst>
                </a:gridCol>
              </a:tblGrid>
              <a:tr h="3723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 пишется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 не пишется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953024659"/>
                  </a:ext>
                </a:extLst>
              </a:tr>
              <a:tr h="398829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3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склонения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 в форме повелительного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наклонения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 в форме инфинитива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 в форме 2 лица 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единственного числа</a:t>
                      </a:r>
                    </a:p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Наречие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Существительное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склонения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 в форме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падежа, мн.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числа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Краткое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прилагательное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Наречия уж, замуж, невтерпеж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540005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950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308</TotalTime>
  <Words>561</Words>
  <Application>Microsoft Office PowerPoint</Application>
  <PresentationFormat>Произвольный</PresentationFormat>
  <Paragraphs>168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Аниськова Лариса Юрьевна</cp:lastModifiedBy>
  <cp:revision>31</cp:revision>
  <cp:lastPrinted>2018-03-20T13:54:39Z</cp:lastPrinted>
  <dcterms:created xsi:type="dcterms:W3CDTF">2018-03-19T17:42:57Z</dcterms:created>
  <dcterms:modified xsi:type="dcterms:W3CDTF">2018-03-21T08:21:46Z</dcterms:modified>
</cp:coreProperties>
</file>