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61" r:id="rId4"/>
    <p:sldId id="260" r:id="rId5"/>
    <p:sldId id="258" r:id="rId6"/>
    <p:sldId id="259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37321B-35A4-400E-8466-96CBF3F6C30E}" type="datetimeFigureOut">
              <a:rPr lang="ru-RU" smtClean="0"/>
              <a:t>16.04.2018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186309-A200-418B-A658-F6AF2A221B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14301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186309-A200-418B-A658-F6AF2A221B4F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66893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C411A-2A52-483B-A835-E6AB6D40E5EE}" type="datetimeFigureOut">
              <a:rPr lang="ru-RU" smtClean="0"/>
              <a:t>16.04.2018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716C5-78A0-45E9-A2FF-15BC84771D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52974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C411A-2A52-483B-A835-E6AB6D40E5EE}" type="datetimeFigureOut">
              <a:rPr lang="ru-RU" smtClean="0"/>
              <a:t>16.04.2018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716C5-78A0-45E9-A2FF-15BC84771D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21100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C411A-2A52-483B-A835-E6AB6D40E5EE}" type="datetimeFigureOut">
              <a:rPr lang="ru-RU" smtClean="0"/>
              <a:t>16.04.2018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716C5-78A0-45E9-A2FF-15BC84771D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95189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C411A-2A52-483B-A835-E6AB6D40E5EE}" type="datetimeFigureOut">
              <a:rPr lang="ru-RU" smtClean="0"/>
              <a:t>16.04.2018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716C5-78A0-45E9-A2FF-15BC84771D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18028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C411A-2A52-483B-A835-E6AB6D40E5EE}" type="datetimeFigureOut">
              <a:rPr lang="ru-RU" smtClean="0"/>
              <a:t>16.04.2018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716C5-78A0-45E9-A2FF-15BC84771D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23293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C411A-2A52-483B-A835-E6AB6D40E5EE}" type="datetimeFigureOut">
              <a:rPr lang="ru-RU" smtClean="0"/>
              <a:t>16.04.2018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716C5-78A0-45E9-A2FF-15BC84771D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74625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C411A-2A52-483B-A835-E6AB6D40E5EE}" type="datetimeFigureOut">
              <a:rPr lang="ru-RU" smtClean="0"/>
              <a:t>16.04.2018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716C5-78A0-45E9-A2FF-15BC84771D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0009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C411A-2A52-483B-A835-E6AB6D40E5EE}" type="datetimeFigureOut">
              <a:rPr lang="ru-RU" smtClean="0"/>
              <a:t>16.04.2018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716C5-78A0-45E9-A2FF-15BC84771D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8614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C411A-2A52-483B-A835-E6AB6D40E5EE}" type="datetimeFigureOut">
              <a:rPr lang="ru-RU" smtClean="0"/>
              <a:t>16.04.2018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716C5-78A0-45E9-A2FF-15BC84771D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8611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C411A-2A52-483B-A835-E6AB6D40E5EE}" type="datetimeFigureOut">
              <a:rPr lang="ru-RU" smtClean="0"/>
              <a:t>16.04.2018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716C5-78A0-45E9-A2FF-15BC84771D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14961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C411A-2A52-483B-A835-E6AB6D40E5EE}" type="datetimeFigureOut">
              <a:rPr lang="ru-RU" smtClean="0"/>
              <a:t>16.04.2018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716C5-78A0-45E9-A2FF-15BC84771D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2514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CC411A-2A52-483B-A835-E6AB6D40E5EE}" type="datetimeFigureOut">
              <a:rPr lang="ru-RU" smtClean="0"/>
              <a:t>16.04.2018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8716C5-78A0-45E9-A2FF-15BC84771D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9753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12" Type="http://schemas.microsoft.com/office/2007/relationships/hdphoto" Target="../media/hdphoto5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11" Type="http://schemas.openxmlformats.org/officeDocument/2006/relationships/image" Target="../media/image7.png"/><Relationship Id="rId5" Type="http://schemas.openxmlformats.org/officeDocument/2006/relationships/image" Target="../media/image4.png"/><Relationship Id="rId10" Type="http://schemas.microsoft.com/office/2007/relationships/hdphoto" Target="../media/hdphoto4.wdp"/><Relationship Id="rId4" Type="http://schemas.microsoft.com/office/2007/relationships/hdphoto" Target="../media/hdphoto1.wdp"/><Relationship Id="rId9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microsoft.com/office/2007/relationships/hdphoto" Target="../media/hdphoto6.wdp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microsoft.com/office/2007/relationships/hdphoto" Target="../media/hdphoto7.wdp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Логопедическая сказка</a:t>
            </a:r>
            <a:br>
              <a:rPr lang="ru-RU" sz="2000" dirty="0" smtClean="0"/>
            </a:br>
            <a:r>
              <a:rPr lang="ru-RU" sz="3600" dirty="0" smtClean="0"/>
              <a:t> «Щучье счастье»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Выполнила : учитель- логопед </a:t>
            </a:r>
          </a:p>
          <a:p>
            <a:r>
              <a:rPr lang="ru-RU" sz="2000" dirty="0" err="1" smtClean="0">
                <a:solidFill>
                  <a:schemeClr val="tx1"/>
                </a:solidFill>
              </a:rPr>
              <a:t>Копцева</a:t>
            </a:r>
            <a:r>
              <a:rPr lang="ru-RU" sz="2000" dirty="0" smtClean="0">
                <a:solidFill>
                  <a:schemeClr val="tx1"/>
                </a:solidFill>
              </a:rPr>
              <a:t> Е.Н., МКДОУ ЦРР детский сад № 10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2450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i="1" u="sng" dirty="0"/>
              <a:t>Цель игры</a:t>
            </a:r>
            <a:r>
              <a:rPr lang="ru-RU" b="1" i="1" dirty="0"/>
              <a:t>:</a:t>
            </a:r>
            <a:r>
              <a:rPr lang="ru-RU" dirty="0"/>
              <a:t>   формирование фразовой и связной речи, овладение навыком последовательного и связного  рассказа;  уточнение  структуры предложений, формирование слоговой структуры речи; дифференциация    звуков «Щ» - «Ч»  в самостоятельной связной  речи. </a:t>
            </a:r>
          </a:p>
          <a:p>
            <a:r>
              <a:rPr lang="ru-RU" b="1" i="1" u="sng" dirty="0"/>
              <a:t>Правила</a:t>
            </a:r>
            <a:r>
              <a:rPr lang="ru-RU" dirty="0"/>
              <a:t>: логопед передает авторский текст  сказки,   дети  стараются придумать  и озвучить реплики персонажей   с помощью открывающихся картинок презентации, комментируя действия героев, при этом следят за четким произношением звуков.</a:t>
            </a:r>
          </a:p>
          <a:p>
            <a:r>
              <a:rPr lang="ru-RU" b="1" i="1" u="sng" dirty="0"/>
              <a:t>Возраст</a:t>
            </a:r>
            <a:r>
              <a:rPr lang="ru-RU" b="1" i="1" dirty="0"/>
              <a:t>:</a:t>
            </a:r>
            <a:r>
              <a:rPr lang="ru-RU" dirty="0"/>
              <a:t> 5-7 лет.</a:t>
            </a:r>
          </a:p>
          <a:p>
            <a:r>
              <a:rPr lang="ru-RU" b="1" i="1" u="sng" dirty="0"/>
              <a:t>Рекомендации: </a:t>
            </a:r>
            <a:r>
              <a:rPr lang="ru-RU" dirty="0"/>
              <a:t> поощрять творческие поиски - пополнить сказку диалогами персонажей </a:t>
            </a:r>
            <a:r>
              <a:rPr lang="ru-RU" dirty="0" smtClean="0"/>
              <a:t>( прямой речью), </a:t>
            </a:r>
            <a:r>
              <a:rPr lang="ru-RU" dirty="0"/>
              <a:t>включать интонационную выразительность.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2358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1600" dirty="0"/>
              <a:t> Жила-была одна Щука  в речке - хищная, злющая. Все ее боялись.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946211"/>
            <a:ext cx="6408712" cy="51473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10531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1600" dirty="0"/>
              <a:t>Увидела как-то щука  веселящихся лещей, сразу ощетинилась,  рот зубастый открыла- и на охоту!  Разбежались лещи, а один не успел, застрял в </a:t>
            </a:r>
            <a:r>
              <a:rPr lang="ru-RU" sz="1600" dirty="0" err="1"/>
              <a:t>в</a:t>
            </a:r>
            <a:r>
              <a:rPr lang="ru-RU" sz="1600" dirty="0"/>
              <a:t> чаще водорослей</a:t>
            </a:r>
            <a:r>
              <a:rPr lang="ru-RU" sz="1400" dirty="0"/>
              <a:t>. </a:t>
            </a:r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59" y="1052736"/>
            <a:ext cx="8067449" cy="52589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848" b="97222" l="9881" r="89921">
                        <a14:foregroundMark x1="30040" y1="81313" x2="30040" y2="81313"/>
                        <a14:foregroundMark x1="45850" y1="77020" x2="49209" y2="77020"/>
                        <a14:foregroundMark x1="71937" y1="66919" x2="71937" y2="66919"/>
                        <a14:foregroundMark x1="82016" y1="29293" x2="82016" y2="29293"/>
                        <a14:foregroundMark x1="59486" y1="19192" x2="59486" y2="19192"/>
                        <a14:foregroundMark x1="42490" y1="29293" x2="42490" y2="29293"/>
                        <a14:foregroundMark x1="30040" y1="53788" x2="30040" y2="53788"/>
                        <a14:foregroundMark x1="20949" y1="82828" x2="20949" y2="82828"/>
                        <a14:foregroundMark x1="27668" y1="97222" x2="27668" y2="97222"/>
                        <a14:foregroundMark x1="49209" y1="46717" x2="49209" y2="46717"/>
                        <a14:foregroundMark x1="55929" y1="68434" x2="65020" y2="59596"/>
                        <a14:foregroundMark x1="69565" y1="39394" x2="69565" y2="39394"/>
                        <a14:backgroundMark x1="33399" y1="29293" x2="33399" y2="29293"/>
                        <a14:backgroundMark x1="23123" y1="13384" x2="23123" y2="13384"/>
                        <a14:backgroundMark x1="15217" y1="62626" x2="15217" y2="62626"/>
                        <a14:backgroundMark x1="68379" y1="75505" x2="68379" y2="75505"/>
                        <a14:backgroundMark x1="47036" y1="87121" x2="53755" y2="84343"/>
                        <a14:backgroundMark x1="85375" y1="85606" x2="85375" y2="75505"/>
                        <a14:backgroundMark x1="75296" y1="14899" x2="82016" y2="16414"/>
                        <a14:backgroundMark x1="95652" y1="23485" x2="95652" y2="43687"/>
                        <a14:backgroundMark x1="68379" y1="90152" x2="68379" y2="9015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6804" y="2424493"/>
            <a:ext cx="1224136" cy="958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2600" r="97400">
                        <a14:foregroundMark x1="27000" y1="50800" x2="27200" y2="48000"/>
                        <a14:foregroundMark x1="13000" y1="44200" x2="13000" y2="44200"/>
                        <a14:foregroundMark x1="2800" y1="61600" x2="6400" y2="58800"/>
                        <a14:foregroundMark x1="40400" y1="31600" x2="40400" y2="31600"/>
                        <a14:foregroundMark x1="84000" y1="55600" x2="84000" y2="55600"/>
                        <a14:foregroundMark x1="97400" y1="45200" x2="97400" y2="45200"/>
                        <a14:foregroundMark x1="80600" y1="44800" x2="80600" y2="44800"/>
                        <a14:foregroundMark x1="39400" y1="69600" x2="39400" y2="69600"/>
                        <a14:foregroundMark x1="5800" y1="39000" x2="5800" y2="39000"/>
                        <a14:foregroundMark x1="13200" y1="56800" x2="19000" y2="55000"/>
                        <a14:foregroundMark x1="63000" y1="56400" x2="70400" y2="59600"/>
                        <a14:foregroundMark x1="76800" y1="62200" x2="73000" y2="58800"/>
                        <a14:foregroundMark x1="60400" y1="36400" x2="60400" y2="36400"/>
                        <a14:backgroundMark x1="35000" y1="14200" x2="35000" y2="14200"/>
                        <a14:backgroundMark x1="10200" y1="20600" x2="10200" y2="20600"/>
                        <a14:backgroundMark x1="27400" y1="34400" x2="42800" y2="27200"/>
                        <a14:backgroundMark x1="60000" y1="17600" x2="60000" y2="17600"/>
                        <a14:backgroundMark x1="91000" y1="13000" x2="90800" y2="18400"/>
                        <a14:backgroundMark x1="81600" y1="30200" x2="81600" y2="30200"/>
                        <a14:backgroundMark x1="92400" y1="71000" x2="84000" y2="76200"/>
                        <a14:backgroundMark x1="65400" y1="79000" x2="65400" y2="79000"/>
                        <a14:backgroundMark x1="25600" y1="72800" x2="25600" y2="72800"/>
                        <a14:backgroundMark x1="7000" y1="81000" x2="7000" y2="81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47129">
            <a:off x="2737299" y="1671390"/>
            <a:ext cx="858069" cy="880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6250" b="85417" l="7182" r="98895">
                        <a14:foregroundMark x1="31492" y1="53125" x2="31492" y2="53125"/>
                        <a14:foregroundMark x1="18785" y1="56250" x2="18785" y2="56250"/>
                        <a14:foregroundMark x1="4420" y1="51042" x2="7735" y2="43750"/>
                        <a14:foregroundMark x1="61878" y1="83333" x2="61878" y2="83333"/>
                        <a14:foregroundMark x1="96133" y1="36458" x2="96133" y2="36458"/>
                        <a14:foregroundMark x1="93370" y1="71875" x2="93370" y2="71875"/>
                        <a14:foregroundMark x1="81768" y1="47917" x2="72928" y2="50000"/>
                        <a14:foregroundMark x1="51381" y1="20833" x2="51381" y2="20833"/>
                        <a14:foregroundMark x1="55801" y1="12500" x2="55801" y2="12500"/>
                        <a14:foregroundMark x1="18232" y1="31250" x2="22652" y2="25000"/>
                        <a14:foregroundMark x1="34807" y1="21875" x2="34807" y2="21875"/>
                        <a14:foregroundMark x1="40331" y1="82292" x2="40331" y2="82292"/>
                        <a14:foregroundMark x1="59116" y1="55208" x2="60773" y2="54167"/>
                        <a14:foregroundMark x1="29282" y1="66667" x2="29282" y2="66667"/>
                        <a14:foregroundMark x1="25414" y1="65625" x2="25414" y2="65625"/>
                        <a14:foregroundMark x1="9392" y1="62500" x2="9392" y2="62500"/>
                        <a14:foregroundMark x1="13812" y1="35417" x2="13812" y2="35417"/>
                        <a14:foregroundMark x1="67956" y1="65625" x2="67956" y2="65625"/>
                        <a14:backgroundMark x1="18785" y1="79167" x2="18785" y2="79167"/>
                        <a14:backgroundMark x1="6077" y1="21875" x2="6077" y2="21875"/>
                        <a14:backgroundMark x1="19890" y1="16667" x2="24862" y2="10417"/>
                        <a14:backgroundMark x1="69061" y1="21875" x2="76796" y2="14583"/>
                        <a14:backgroundMark x1="91160" y1="17708" x2="91160" y2="17708"/>
                        <a14:backgroundMark x1="93923" y1="53125" x2="93923" y2="53125"/>
                        <a14:backgroundMark x1="80110" y1="73958" x2="80110" y2="73958"/>
                        <a14:backgroundMark x1="79558" y1="93750" x2="76243" y2="91667"/>
                        <a14:backgroundMark x1="48619" y1="94792" x2="50829" y2="93750"/>
                        <a14:backgroundMark x1="29834" y1="94792" x2="27624" y2="95833"/>
                        <a14:backgroundMark x1="12707" y1="95833" x2="12707" y2="958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73615">
            <a:off x="3328804" y="2612187"/>
            <a:ext cx="885849" cy="470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9" cstate="email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10000" b="90000" l="4394" r="93788">
                        <a14:foregroundMark x1="16667" y1="58286" x2="16667" y2="58286"/>
                        <a14:foregroundMark x1="15000" y1="38286" x2="15000" y2="38286"/>
                        <a14:foregroundMark x1="34697" y1="21143" x2="59394" y2="13429"/>
                        <a14:foregroundMark x1="55303" y1="18000" x2="55303" y2="18000"/>
                        <a14:foregroundMark x1="86515" y1="38286" x2="86515" y2="38286"/>
                        <a14:foregroundMark x1="93939" y1="66286" x2="93939" y2="66286"/>
                        <a14:foregroundMark x1="62727" y1="78571" x2="62727" y2="78571"/>
                        <a14:foregroundMark x1="43788" y1="63143" x2="43788" y2="63143"/>
                        <a14:foregroundMark x1="26515" y1="58286" x2="26515" y2="58286"/>
                        <a14:foregroundMark x1="4394" y1="52286" x2="4394" y2="52286"/>
                        <a14:foregroundMark x1="25758" y1="21143" x2="33939" y2="24286"/>
                        <a14:foregroundMark x1="43030" y1="81714" x2="43030" y2="81714"/>
                        <a14:foregroundMark x1="68485" y1="63143" x2="68485" y2="63143"/>
                        <a14:foregroundMark x1="70909" y1="39714" x2="70909" y2="39714"/>
                        <a14:backgroundMark x1="11667" y1="24286" x2="10909" y2="19714"/>
                        <a14:backgroundMark x1="27273" y1="2571" x2="29848" y2="2571"/>
                        <a14:backgroundMark x1="80000" y1="32000" x2="80000" y2="32000"/>
                        <a14:backgroundMark x1="66061" y1="22857" x2="66061" y2="22857"/>
                        <a14:backgroundMark x1="78333" y1="77143" x2="78333" y2="77143"/>
                        <a14:backgroundMark x1="86515" y1="80000" x2="77576" y2="87714"/>
                        <a14:backgroundMark x1="31515" y1="83143" x2="31515" y2="83143"/>
                        <a14:backgroundMark x1="16667" y1="83143" x2="12576" y2="83143"/>
                        <a14:backgroundMark x1="7576" y1="69143" x2="7576" y2="6914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803004">
            <a:off x="7256448" y="2303213"/>
            <a:ext cx="1131976" cy="600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 rotWithShape="1">
          <a:blip r:embed="rId11" cstate="email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0" b="98158" l="0" r="94141">
                        <a14:foregroundMark x1="22626" y1="84474" x2="22626" y2="84474"/>
                        <a14:foregroundMark x1="14343" y1="61579" x2="17172" y2="58684"/>
                        <a14:foregroundMark x1="38384" y1="43684" x2="41010" y2="42632"/>
                        <a14:foregroundMark x1="55960" y1="31053" x2="55960" y2="31053"/>
                        <a14:foregroundMark x1="35354" y1="22895" x2="33939" y2="22368"/>
                        <a14:foregroundMark x1="17778" y1="2105" x2="17778" y2="2105"/>
                        <a14:foregroundMark x1="20404" y1="45526" x2="20404" y2="45526"/>
                        <a14:foregroundMark x1="7273" y1="60263" x2="7273" y2="60263"/>
                        <a14:foregroundMark x1="12929" y1="92105" x2="12929" y2="92105"/>
                        <a14:foregroundMark x1="4242" y1="91053" x2="4242" y2="91053"/>
                        <a14:foregroundMark x1="9091" y1="73158" x2="9091" y2="73158"/>
                        <a14:foregroundMark x1="36970" y1="86579" x2="39394" y2="83947"/>
                        <a14:foregroundMark x1="49899" y1="88421" x2="61414" y2="93684"/>
                        <a14:foregroundMark x1="63030" y1="92632" x2="63030" y2="92632"/>
                        <a14:foregroundMark x1="65051" y1="66842" x2="65051" y2="66842"/>
                        <a14:foregroundMark x1="81414" y1="57632" x2="85051" y2="57368"/>
                        <a14:foregroundMark x1="91515" y1="63947" x2="91515" y2="63947"/>
                        <a14:foregroundMark x1="80606" y1="32632" x2="73939" y2="29211"/>
                        <a14:foregroundMark x1="64444" y1="17632" x2="62020" y2="16316"/>
                        <a14:foregroundMark x1="50101" y1="6053" x2="50101" y2="6053"/>
                        <a14:foregroundMark x1="41010" y1="2895" x2="41010" y2="2895"/>
                        <a14:foregroundMark x1="21010" y1="15789" x2="21010" y2="15789"/>
                        <a14:foregroundMark x1="26465" y1="29211" x2="26465" y2="29211"/>
                        <a14:foregroundMark x1="44646" y1="37105" x2="44646" y2="37105"/>
                        <a14:backgroundMark x1="63838" y1="2368" x2="68485" y2="2105"/>
                        <a14:backgroundMark x1="85859" y1="11579" x2="88283" y2="17632"/>
                        <a14:backgroundMark x1="83434" y1="77368" x2="82626" y2="79211"/>
                        <a14:backgroundMark x1="66667" y1="82105" x2="66667" y2="82105"/>
                        <a14:backgroundMark x1="39798" y1="92105" x2="39798" y2="92105"/>
                        <a14:backgroundMark x1="1212" y1="76316" x2="1212" y2="76316"/>
                        <a14:backgroundMark x1="6869" y1="47368" x2="8081" y2="46053"/>
                        <a14:backgroundMark x1="19596" y1="28421" x2="17778" y2="28684"/>
                        <a14:backgroundMark x1="11111" y1="12632" x2="9697" y2="12895"/>
                        <a14:backgroundMark x1="1414" y1="10789" x2="1414" y2="10789"/>
                        <a14:backgroundMark x1="32121" y1="9211" x2="33535" y2="8947"/>
                        <a14:backgroundMark x1="78788" y1="10526" x2="78788" y2="1052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457361">
            <a:off x="4520337" y="3690742"/>
            <a:ext cx="2575208" cy="1976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92781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6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2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4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000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441 0.01643 C -0.07048 0.01875 -0.07656 0.02153 -0.08264 0.02431 C -0.08559 0.02569 -0.08871 0.02708 -0.09166 0.02847 C -0.09323 0.02917 -0.09635 0.03056 -0.09635 0.03056 C -0.1151 0.02986 -0.13368 0.02963 -0.15243 0.02847 C -0.15607 0.02824 -0.15955 0.02685 -0.16302 0.02639 C -0.17465 0.02477 -0.19774 0.02245 -0.19774 0.02245 C -0.20486 0.02083 -0.21198 0.01991 -0.2191 0.01829 C -0.22673 0.01643 -0.23403 0.01227 -0.24166 0.01018 C -0.25069 0.00255 -0.24166 0.00903 -0.25538 0.00417 C -0.26007 0.00255 -0.2691 -0.00185 -0.2691 -0.00185 C -0.28229 -0.01343 -0.26111 0.0044 -0.28264 -0.00995 C -0.28837 -0.01366 -0.29357 -0.01829 -0.2993 -0.02199 C -0.30416 -0.02523 -0.30972 -0.02685 -0.31441 -0.03009 C -0.32153 -0.03495 -0.32587 -0.04444 -0.33264 -0.05023 C -0.33559 -0.05625 -0.33646 -0.06157 -0.34028 -0.06644 C -0.3408 -0.06991 -0.34166 -0.07315 -0.34166 -0.07662 C -0.34166 -0.10718 -0.33854 -0.10718 -0.32361 -0.12708 C -0.32257 -0.12847 -0.32048 -0.12824 -0.3191 -0.12917 C -0.31493 -0.13171 -0.31024 -0.1331 -0.30694 -0.13727 C -0.3059 -0.13866 -0.30521 -0.14051 -0.30382 -0.1412 C -0.29948 -0.14375 -0.29028 -0.14722 -0.29028 -0.14722 C -0.27569 -0.14653 -0.26094 -0.14722 -0.24635 -0.14537 C -0.2441 -0.14514 -0.24236 -0.14236 -0.24028 -0.1412 C -0.23594 -0.13866 -0.2309 -0.13796 -0.22656 -0.13519 C -0.20798 -0.12292 -0.2335 -0.13889 -0.2191 -0.12708 C -0.21111 -0.12037 -0.20104 -0.11181 -0.19166 -0.10903 C -0.18732 -0.10301 -0.18194 -0.09745 -0.17656 -0.09282 C -0.17291 -0.0831 -0.16666 -0.06574 -0.16146 -0.05833 C -0.15781 -0.04421 -0.1592 -0.05046 -0.15694 -0.04028 C -0.15833 -0.0213 -0.15746 -0.01968 -0.1691 -0.01204 C -0.171 -0.00926 -0.17274 -0.00625 -0.175 -0.00394 C -0.17639 -0.00255 -0.1783 -0.00324 -0.17969 -0.00185 C -0.18246 0.00093 -0.18385 0.00671 -0.18715 0.00833 C -0.19809 0.01389 -0.20833 0.0206 -0.2191 0.02639 C -0.22621 0.03009 -0.23316 0.03125 -0.24028 0.03449 C -0.24826 0.04583 -0.23958 0.05208 -0.23264 0.05671 C -0.22725 0.06435 -0.21979 0.06829 -0.21302 0.07292 C -0.20712 0.07685 -0.20868 0.07268 -0.20243 0.07893 C -0.19114 0.09028 -0.20191 0.08518 -0.19028 0.08912 C -0.18871 0.0912 -0.18767 0.09375 -0.18576 0.09514 C -0.18298 0.09722 -0.17656 0.09907 -0.17656 0.09907 C -0.16493 0.1088 -0.15208 0.11968 -0.13871 0.12338 C -0.11146 0.14213 -0.09861 0.1287 -0.05538 0.12755 C -0.0118 0.12083 0.02257 0.12546 0.07031 0.12755 C 0.07587 0.12893 0.08143 0.13009 0.08698 0.13148 C 0.09705 0.1338 0.10486 0.14537 0.11424 0.14977 C 0.1257 0.16412 0.12275 0.19606 0.11424 0.21227 C 0.1125 0.21944 0.11059 0.225 0.10677 0.23056 C 0.10052 0.25463 0.08195 0.25486 0.0658 0.25671 C 0.04983 0.26111 0.03368 0.26296 0.01736 0.26481 C 0.00278 0.26991 -0.01319 0.2706 -0.02812 0.27292 C -0.03837 0.27454 -0.04809 0.27731 -0.05833 0.27893 C -0.06614 0.28241 -0.06684 0.2919 -0.06302 0.30324 C -0.06232 0.30532 -0.05989 0.3044 -0.05833 0.30532 C -0.05625 0.30648 -0.05469 0.30903 -0.05243 0.30926 C -0.04028 0.31088 -0.02812 0.31065 -0.01597 0.31134 C -0.01389 0.31273 -0.01198 0.31643 -0.00989 0.31528 C -0.00798 0.31412 -0.00903 0.30972 -0.00833 0.30718 C -0.0059 0.29815 0.00018 0.28981 0.00521 0.2831 " pathEditMode="relative" ptsTypes="fffffffffffffffffffffffffffffffffffffffffffffffffffffffffffA">
                                      <p:cBhvr>
                                        <p:cTn id="62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3812"/>
          </a:xfrm>
        </p:spPr>
        <p:txBody>
          <a:bodyPr>
            <a:normAutofit fontScale="90000"/>
          </a:bodyPr>
          <a:lstStyle/>
          <a:p>
            <a:pPr algn="l"/>
            <a:r>
              <a:rPr lang="ru-RU" sz="1300" dirty="0"/>
              <a:t>- Ну, -говорит щука,  - какой ты, лещ, тощий, тщедушный, ну, ничего. Хрящики  нежные, на ночь моя пища.</a:t>
            </a:r>
            <a:br>
              <a:rPr lang="ru-RU" sz="1300" dirty="0"/>
            </a:br>
            <a:r>
              <a:rPr lang="ru-RU" sz="1300" dirty="0"/>
              <a:t>Чует  Лещ, пропал он: « Ну и </a:t>
            </a:r>
            <a:r>
              <a:rPr lang="ru-RU" sz="1300" dirty="0" err="1"/>
              <a:t>зубища</a:t>
            </a:r>
            <a:r>
              <a:rPr lang="ru-RU" sz="1300" dirty="0"/>
              <a:t>, ну и хвостище у щуки а чешуя – то  как кольчуга! Что же делать? И стал выкручиваться:  Щука, какая ты блестящая, симпатичная,  только очень угрюмая, некому тебя развлечь.»  А сам глазами щель ищет, куда бы ускользнуть. А Щука все ближе, да приостановилась</a:t>
            </a:r>
            <a:r>
              <a:rPr lang="ru-RU" sz="1300" dirty="0" smtClean="0"/>
              <a:t>.</a:t>
            </a:r>
            <a:r>
              <a:rPr lang="ru-RU" sz="1300" dirty="0"/>
              <a:t> Щука удивилась такой дерзости, ну решила, почему бы не повеселиться перед ужином.  А Лещ своими нежными плавничками стал щекотать щуку</a:t>
            </a:r>
            <a:br>
              <a:rPr lang="ru-RU" sz="1300" dirty="0"/>
            </a:br>
            <a:r>
              <a:rPr lang="ru-RU" sz="1300" dirty="0"/>
              <a:t>по чешуе. Стала Щука хохотать, аж щеки трясутся.   «Еще, еще,» - кричит щука, забыла и про пищу.</a:t>
            </a:r>
            <a:r>
              <a:rPr lang="ru-RU" sz="1200" dirty="0"/>
              <a:t/>
            </a:r>
            <a:br>
              <a:rPr lang="ru-RU" sz="1200" dirty="0"/>
            </a:br>
            <a:r>
              <a:rPr lang="ru-RU" sz="1400" dirty="0"/>
              <a:t/>
            </a:r>
            <a:br>
              <a:rPr lang="ru-RU" sz="1400" dirty="0"/>
            </a:br>
            <a:endParaRPr lang="ru-RU" sz="14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708450"/>
            <a:ext cx="7776864" cy="47034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556792" y="2119613"/>
            <a:ext cx="1800200" cy="1444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2793" b="100000" l="0" r="100000">
                        <a14:backgroundMark x1="45208" y1="98603" x2="45208" y2="98603"/>
                        <a14:backgroundMark x1="39297" y1="95251" x2="39297" y2="95251"/>
                        <a14:backgroundMark x1="35463" y1="87151" x2="35463" y2="87151"/>
                        <a14:backgroundMark x1="30671" y1="89385" x2="29712" y2="92458"/>
                        <a14:backgroundMark x1="20607" y1="97207" x2="20607" y2="99162"/>
                        <a14:backgroundMark x1="46965" y1="99162" x2="46965" y2="99162"/>
                        <a14:backgroundMark x1="34505" y1="97765" x2="34505" y2="9776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51920" y="3356992"/>
            <a:ext cx="4209143" cy="218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4288" y="4145644"/>
            <a:ext cx="1243013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2589" y="1708450"/>
            <a:ext cx="792163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13990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8.61272E-6 C -0.02553 -0.00324 -0.05261 -0.00555 -0.07778 -0.01272 C -0.09237 -0.01687 -0.10625 -0.02475 -0.12066 -0.0296 C -0.13768 -0.0444 -0.13403 -0.03816 -0.1033 -0.03584 C -0.09428 -0.03191 -0.08334 -0.02914 -0.07466 -0.02313 C -0.06563 -0.01687 -0.05573 -0.01041 -0.04601 -0.00625 C -0.04445 -0.00486 -0.04306 -0.00301 -0.04132 -0.00209 C -0.0382 -0.00024 -0.03178 0.00208 -0.03178 0.00208 C -0.02691 0.00901 -0.01945 0.00971 -0.01268 0.01271 C -0.00226 0.01734 0.0059 0.01803 -0.0191 0.01479 C -0.0316 0.00924 -0.04428 0.00416 -0.05712 -8.61272E-6 C -0.0698 -0.01087 -0.08698 -0.01295 -0.10157 -0.01687 C -0.11181 -0.01966 -0.12188 -0.02521 -0.13178 -0.0296 C -0.13976 -0.03307 -0.14757 -0.03631 -0.15556 -0.04024 C -0.15869 -0.04186 -0.16511 -0.0444 -0.16511 -0.0444 C -0.16355 -0.04579 -0.16233 -0.04833 -0.16042 -0.04856 C -0.15764 -0.04902 -0.15521 -0.04694 -0.15244 -0.04648 C -0.10643 -0.03908 -0.16476 -0.05087 -0.11598 -0.04024 C -0.11233 -0.03954 -0.10487 -0.03792 -0.10487 -0.03792 C -0.09775 -0.03168 -0.08924 -0.03099 -0.08108 -0.02752 C -0.05174 -0.01457 -0.01806 -0.0081 0.01267 -0.00417 C 0.01805 -0.00186 0.02152 0.00092 0.02534 0.00647 C 0.00972 0.0134 -0.04011 0.00346 -0.05886 0.00208 C -0.08247 -0.00833 -0.0573 0.00208 -0.12223 -0.00209 C -0.13334 -0.00278 -0.14601 -0.00694 -0.15712 -0.00833 C -0.17987 -0.01642 -0.17865 -0.01527 -0.10799 -0.00833 C -0.09948 -0.0074 -0.08976 -0.00024 -0.08108 0.00208 C -0.07848 0.00346 -0.07587 0.00531 -0.0731 0.00647 C -0.06893 0.00809 -0.06042 0.01063 -0.06042 0.01063 C -0.05313 0.01965 -0.03976 0.02127 -0.03021 0.02335 C -0.00747 0.02265 0.01527 0.01895 0.03802 0.01895 " pathEditMode="relative" ptsTypes="ffffffffffffffffffffffffffffffA">
                                      <p:cBhvr>
                                        <p:cTn id="6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1.91588E-6 C -0.00347 0.00116 -0.00798 -1.91588E-6 -0.01024 0.00347 C -0.01371 0.00878 -0.01371 0.0171 -0.01545 0.02381 C -0.01649 0.02774 -0.01927 0.03051 -0.02048 0.03421 C -0.02274 0.04068 -0.02569 0.05454 -0.02569 0.05454 C -0.02656 -0.00809 -0.02812 -0.07049 -0.02812 -0.13312 C -0.02812 -0.13658 -0.02691 -0.12618 -0.02569 -0.12295 C -0.0243 -0.11925 -0.02222 -0.11624 -0.02048 -0.11278 C -0.0125 -0.04945 -0.00764 0.02958 -0.04357 0.07858 C -0.04444 0.0832 -0.04444 0.08805 -0.04618 0.09221 C -0.04791 0.09637 -0.0526 0.10701 -0.05382 0.10238 C -0.0559 0.09429 -0.04357 0.07049 -0.04097 0.06471 C -0.03541 0.03328 -0.04323 0.07118 -0.03073 0.03421 C -0.02934 0.02982 -0.02916 0.02496 -0.02812 0.02034 C -0.0217 -0.00832 -0.01475 -0.03559 -0.01024 -0.06494 C -0.01093 -0.03073 0.00295 0.04715 -0.02309 0.08181 C -0.01701 0.05824 -0.01267 0.03421 -0.00764 0.01017 C -4.44444E-6 -0.02634 -0.0125 0.02542 -4.44444E-6 -0.02403 C 0.00087 -0.0275 0.00261 -0.0342 0.00261 -0.0342 C -0.00139 -0.08643 -4.44444E-6 -0.05685 -4.44444E-6 -0.12295 " pathEditMode="relative" ptsTypes="fffffffffffffffffffA">
                                      <p:cBhvr>
                                        <p:cTn id="10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802 0.01895 C 0.03593 0.01086 0.03177 -0.00762 0.03802 0.02566 C 0.03993 0.03606 0.04201 0.03952 0.04583 0.04969 C 0.04496 0.0587 0.04566 0.06841 0.04322 0.07696 C 0.03802 0.09591 0.01284 0.09822 0.00208 0.10077 C -0.00139 0.10169 -0.00487 0.10285 -0.00816 0.10423 C -0.01337 0.10631 -0.02344 0.11093 -0.02344 0.11117 C -0.02257 0.1144 -0.02275 0.11879 -0.02084 0.12133 C -0.01893 0.12388 -0.01563 0.12318 -0.0132 0.1248 C -0.01042 0.12665 -0.00816 0.12919 -0.00556 0.1315 C -0.00382 0.13497 -0.0007 0.13751 -0.00035 0.14167 C 0.00173 0.16293 -0.00209 0.15646 -0.01059 0.16224 C -0.02778 0.1738 -0.0073 0.1664 -0.03125 0.17241 C -0.06129 0.17079 -0.07674 0.18281 -0.09532 0.16224 C -0.10608 0.15045 -0.1132 0.13312 -0.12084 0.11787 C -0.12431 0.11093 -0.13629 0.10423 -0.13629 0.10446 C -0.21059 0.10816 -0.20869 0.11001 -0.29028 0.10423 C -0.30643 0.10308 -0.32466 0.07835 -0.33629 0.07696 C -0.37032 0.0728 -0.40469 0.07234 -0.43889 0.07003 C -0.45209 0.06425 -0.46667 0.0594 -0.47987 0.05293 C -0.49011 0.04784 -0.49792 0.04022 -0.50816 0.03606 C -0.5224 0.02311 -0.53803 0.00578 -0.55417 -0.00161 C -0.56285 -0.01271 -0.57084 -0.02057 -0.58247 -0.02542 C -0.58768 -0.03004 -0.59271 -0.03443 -0.59792 -0.03905 C -0.60053 -0.04137 -0.60556 -0.04599 -0.60556 -0.04576 C -0.61077 -0.06609 -0.60816 -0.08736 -0.6132 -0.10746 C -0.61146 -0.12387 -0.61233 -0.13196 -0.60556 -0.1449 C -0.59931 -0.15669 -0.59375 -0.16154 -0.59011 -0.17564 C -0.59098 -0.18257 -0.59011 -0.1902 -0.59271 -0.19621 C -0.60348 -0.22024 -0.62466 -0.23157 -0.64393 -0.23688 C -0.65226 -0.24428 -0.66077 -0.24821 -0.66962 -0.25398 C -0.67761 -0.2593 -0.67605 -0.2623 -0.68507 -0.26415 C -0.71754 -0.27039 -0.70591 -0.25837 -0.71841 -0.27432 " pathEditMode="relative" rAng="0" ptsTypes="ffffffffffffffffffffffffffffffffA">
                                      <p:cBhvr>
                                        <p:cTn id="14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431" y="-64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400" dirty="0"/>
              <a:t>А Лещ щекочет, а сам потихоньку из чащи хвощей  выпутывается, вот изловчился – и на   свободу!  </a:t>
            </a:r>
            <a:br>
              <a:rPr lang="ru-RU" sz="1400" dirty="0"/>
            </a:br>
            <a:r>
              <a:rPr lang="ru-RU" sz="1400" dirty="0"/>
              <a:t>- Прощай, щука,  будь счастлива! – и был таков.</a:t>
            </a:r>
            <a:br>
              <a:rPr lang="ru-RU" sz="1400" dirty="0"/>
            </a:br>
            <a:r>
              <a:rPr lang="ru-RU" sz="1400" dirty="0"/>
              <a:t>Никогда не видело речное общество смеющуюся Щуку. Вот </a:t>
            </a:r>
            <a:r>
              <a:rPr lang="ru-RU" sz="1400" dirty="0" smtClean="0"/>
              <a:t>чудеса!</a:t>
            </a:r>
            <a:endParaRPr lang="ru-RU" sz="14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531292"/>
            <a:ext cx="7778750" cy="4999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2892895"/>
            <a:ext cx="4206875" cy="2182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1855" b="89866" l="10000" r="90000">
                        <a14:foregroundMark x1="34000" y1="73996" x2="34000" y2="73996"/>
                        <a14:foregroundMark x1="14800" y1="57170" x2="14800" y2="55832"/>
                        <a14:foregroundMark x1="16600" y1="31740" x2="17600" y2="31740"/>
                        <a14:foregroundMark x1="52600" y1="17017" x2="57000" y2="17017"/>
                        <a14:foregroundMark x1="86600" y1="40344" x2="86600" y2="41874"/>
                        <a14:foregroundMark x1="83400" y1="61759" x2="83000" y2="64054"/>
                        <a14:foregroundMark x1="64800" y1="78585" x2="63200" y2="76099"/>
                        <a14:foregroundMark x1="61200" y1="63480" x2="61200" y2="63480"/>
                        <a14:foregroundMark x1="34000" y1="60229" x2="36600" y2="60229"/>
                        <a14:foregroundMark x1="37200" y1="38815" x2="41000" y2="37859"/>
                        <a14:foregroundMark x1="65400" y1="36520" x2="65400" y2="36520"/>
                        <a14:foregroundMark x1="48400" y1="73231" x2="56800" y2="76673"/>
                        <a14:foregroundMark x1="49400" y1="85277" x2="49400" y2="85277"/>
                        <a14:foregroundMark x1="50600" y1="62906" x2="50600" y2="62906"/>
                        <a14:foregroundMark x1="48400" y1="69598" x2="48400" y2="69598"/>
                        <a14:foregroundMark x1="41600" y1="66922" x2="41600" y2="66922"/>
                        <a14:foregroundMark x1="28000" y1="52772" x2="29600" y2="52772"/>
                        <a14:foregroundMark x1="58400" y1="58891" x2="58400" y2="58891"/>
                        <a14:foregroundMark x1="75000" y1="50096" x2="75000" y2="50096"/>
                        <a14:foregroundMark x1="69600" y1="57935" x2="69800" y2="60229"/>
                        <a14:foregroundMark x1="66400" y1="64436" x2="66400" y2="64436"/>
                        <a14:foregroundMark x1="65400" y1="52581" x2="65400" y2="52581"/>
                        <a14:foregroundMark x1="48000" y1="57935" x2="48000" y2="57935"/>
                        <a14:foregroundMark x1="42600" y1="54876" x2="41600" y2="54302"/>
                        <a14:foregroundMark x1="36600" y1="53155" x2="36600" y2="53155"/>
                        <a14:foregroundMark x1="34600" y1="67113" x2="34600" y2="67113"/>
                        <a14:foregroundMark x1="41400" y1="71511" x2="41400" y2="71511"/>
                        <a14:foregroundMark x1="58600" y1="71702" x2="58600" y2="71702"/>
                        <a14:foregroundMark x1="63200" y1="69407" x2="63200" y2="69407"/>
                        <a14:foregroundMark x1="64000" y1="57744" x2="64000" y2="57744"/>
                        <a14:foregroundMark x1="68800" y1="53155" x2="72800" y2="53346"/>
                        <a14:foregroundMark x1="57000" y1="54876" x2="57000" y2="54876"/>
                        <a14:foregroundMark x1="52000" y1="54302" x2="50600" y2="55258"/>
                        <a14:foregroundMark x1="31400" y1="56405" x2="33000" y2="56788"/>
                        <a14:foregroundMark x1="37800" y1="59273" x2="41600" y2="60803"/>
                        <a14:foregroundMark x1="30800" y1="62333" x2="30800" y2="62333"/>
                        <a14:foregroundMark x1="37200" y1="65583" x2="40400" y2="66922"/>
                        <a14:foregroundMark x1="38400" y1="69598" x2="38400" y2="69598"/>
                        <a14:foregroundMark x1="31200" y1="52772" x2="31200" y2="52772"/>
                        <a14:foregroundMark x1="34000" y1="62524" x2="34000" y2="62524"/>
                        <a14:foregroundMark x1="39800" y1="64436" x2="39800" y2="64436"/>
                        <a14:foregroundMark x1="32000" y1="64054" x2="32000" y2="64054"/>
                        <a14:foregroundMark x1="46400" y1="53155" x2="47800" y2="55258"/>
                        <a14:foregroundMark x1="45600" y1="62524" x2="45600" y2="62524"/>
                        <a14:foregroundMark x1="45200" y1="68642" x2="45200" y2="68642"/>
                        <a14:foregroundMark x1="45200" y1="73231" x2="45200" y2="73231"/>
                        <a14:foregroundMark x1="51000" y1="69598" x2="51000" y2="69598"/>
                        <a14:foregroundMark x1="53600" y1="65583" x2="53600" y2="63862"/>
                        <a14:foregroundMark x1="54400" y1="58891" x2="54400" y2="58891"/>
                        <a14:foregroundMark x1="53800" y1="55258" x2="58400" y2="59847"/>
                        <a14:foregroundMark x1="57000" y1="62906" x2="57000" y2="64436"/>
                        <a14:foregroundMark x1="56400" y1="66922" x2="55200" y2="70937"/>
                        <a14:foregroundMark x1="54800" y1="70937" x2="54800" y2="70937"/>
                        <a14:foregroundMark x1="47800" y1="64818" x2="47800" y2="64818"/>
                        <a14:foregroundMark x1="48000" y1="58891" x2="48000" y2="58891"/>
                        <a14:foregroundMark x1="44000" y1="57170" x2="44000" y2="57170"/>
                        <a14:foregroundMark x1="43000" y1="59847" x2="47200" y2="70172"/>
                        <a14:foregroundMark x1="60000" y1="54111" x2="61800" y2="54111"/>
                        <a14:foregroundMark x1="63200" y1="53728" x2="63200" y2="53728"/>
                        <a14:foregroundMark x1="61800" y1="62333" x2="61800" y2="62333"/>
                        <a14:foregroundMark x1="60800" y1="67113" x2="60600" y2="68069"/>
                        <a14:foregroundMark x1="63200" y1="62906" x2="63200" y2="65583"/>
                        <a14:foregroundMark x1="63200" y1="60421" x2="63200" y2="60421"/>
                        <a14:foregroundMark x1="43600" y1="69981" x2="43600" y2="69981"/>
                        <a14:foregroundMark x1="43000" y1="65392" x2="43000" y2="65392"/>
                        <a14:backgroundMark x1="11600" y1="19503" x2="11600" y2="19503"/>
                        <a14:backgroundMark x1="29600" y1="4971" x2="31400" y2="4971"/>
                        <a14:backgroundMark x1="65000" y1="7839" x2="70800" y2="8795"/>
                        <a14:backgroundMark x1="86800" y1="17591" x2="97000" y2="28681"/>
                        <a14:backgroundMark x1="83000" y1="81644" x2="82600" y2="86807"/>
                        <a14:backgroundMark x1="64400" y1="93117" x2="64400" y2="93117"/>
                        <a14:backgroundMark x1="18600" y1="86807" x2="18600" y2="86807"/>
                        <a14:backgroundMark x1="15400" y1="76099" x2="16000" y2="7476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256625">
            <a:off x="4180645" y="4136527"/>
            <a:ext cx="784596" cy="820688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18937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</TotalTime>
  <Words>204</Words>
  <Application>Microsoft Office PowerPoint</Application>
  <PresentationFormat>Экран (4:3)</PresentationFormat>
  <Paragraphs>12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Логопедическая сказка  «Щучье счастье»</vt:lpstr>
      <vt:lpstr>Презентация PowerPoint</vt:lpstr>
      <vt:lpstr> Жила-была одна Щука  в речке - хищная, злющая. Все ее боялись. </vt:lpstr>
      <vt:lpstr>Увидела как-то щука  веселящихся лещей, сразу ощетинилась,  рот зубастый открыла- и на охоту!  Разбежались лещи, а один не успел, застрял в в чаще водорослей. </vt:lpstr>
      <vt:lpstr>- Ну, -говорит щука,  - какой ты, лещ, тощий, тщедушный, ну, ничего. Хрящики  нежные, на ночь моя пища. Чует  Лещ, пропал он: « Ну и зубища, ну и хвостище у щуки а чешуя – то  как кольчуга! Что же делать? И стал выкручиваться:  Щука, какая ты блестящая, симпатичная,  только очень угрюмая, некому тебя развлечь.»  А сам глазами щель ищет, куда бы ускользнуть. А Щука все ближе, да приостановилась. Щука удивилась такой дерзости, ну решила, почему бы не повеселиться перед ужином.  А Лещ своими нежными плавничками стал щекотать щуку по чешуе. Стала Щука хохотать, аж щеки трясутся.   «Еще, еще,» - кричит щука, забыла и про пищу.  </vt:lpstr>
      <vt:lpstr>А Лещ щекочет, а сам потихоньку из чащи хвощей  выпутывается, вот изловчился – и на   свободу!   - Прощай, щука,  будь счастлива! – и был таков. Никогда не видело речное общество смеющуюся Щуку. Вот чудеса!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Логопедическая сказка  «Щучье счастье»</dc:title>
  <dc:creator>user</dc:creator>
  <cp:lastModifiedBy>user</cp:lastModifiedBy>
  <cp:revision>10</cp:revision>
  <dcterms:created xsi:type="dcterms:W3CDTF">2018-03-22T16:21:24Z</dcterms:created>
  <dcterms:modified xsi:type="dcterms:W3CDTF">2018-04-16T09:07:12Z</dcterms:modified>
</cp:coreProperties>
</file>