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60" r:id="rId4"/>
    <p:sldId id="259" r:id="rId5"/>
    <p:sldId id="258" r:id="rId6"/>
    <p:sldId id="257" r:id="rId7"/>
    <p:sldId id="264" r:id="rId8"/>
    <p:sldId id="263" r:id="rId9"/>
    <p:sldId id="262" r:id="rId10"/>
    <p:sldId id="265" r:id="rId11"/>
    <p:sldId id="266" r:id="rId12"/>
    <p:sldId id="268" r:id="rId13"/>
    <p:sldId id="267" r:id="rId14"/>
    <p:sldId id="275" r:id="rId15"/>
    <p:sldId id="276" r:id="rId16"/>
    <p:sldId id="274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10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92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1405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75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6177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22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512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57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79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582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73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269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0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95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62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89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646C6-F024-4B52-8C0B-A7937D74230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0E11E3E-5560-425E-B160-8CDFB816A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29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Профилактика синдрома эмоционального выгорания у педагогов, работающих с детьми с РАС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педагог-психолог ГБОУ № 755 «Региональный центр аутизма», </a:t>
            </a:r>
            <a:r>
              <a:rPr lang="ru-RU" dirty="0" err="1" smtClean="0"/>
              <a:t>к.пс.н</a:t>
            </a:r>
            <a:r>
              <a:rPr lang="ru-RU" dirty="0" smtClean="0"/>
              <a:t>. Колосова </a:t>
            </a:r>
            <a:r>
              <a:rPr lang="ru-RU" smtClean="0"/>
              <a:t>Татьяна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«Недостаток топлива»</a:t>
            </a:r>
            <a:endParaRPr lang="ru-RU" dirty="0"/>
          </a:p>
        </p:txBody>
      </p:sp>
      <p:pic>
        <p:nvPicPr>
          <p:cNvPr id="4" name="Содержимое 3" descr="топлив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8806" y="2672556"/>
            <a:ext cx="3810000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Хронические симптомы</a:t>
            </a:r>
            <a:endParaRPr lang="ru-RU" dirty="0"/>
          </a:p>
        </p:txBody>
      </p:sp>
      <p:pic>
        <p:nvPicPr>
          <p:cNvPr id="4" name="Содержимое 3" descr="трудогол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0245" y="2160588"/>
            <a:ext cx="4407123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Кризис </a:t>
            </a:r>
            <a:endParaRPr lang="ru-RU" dirty="0"/>
          </a:p>
        </p:txBody>
      </p:sp>
      <p:pic>
        <p:nvPicPr>
          <p:cNvPr id="4" name="Содержимое 3" descr="кризи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928802"/>
            <a:ext cx="4214842" cy="350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«Пробивание стены»</a:t>
            </a:r>
            <a:endParaRPr lang="ru-RU" dirty="0"/>
          </a:p>
        </p:txBody>
      </p:sp>
      <p:pic>
        <p:nvPicPr>
          <p:cNvPr id="4" name="Содержимое 3" descr="пробивание стен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2556" y="2443956"/>
            <a:ext cx="4762500" cy="3314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Психологический возраст личности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Настоящее = дробь Х насыщенность в настоящем</a:t>
            </a:r>
          </a:p>
          <a:p>
            <a:r>
              <a:rPr lang="ru-RU" dirty="0"/>
              <a:t>Прошлое = общая насыщенность до реального возраста + настоящее</a:t>
            </a:r>
          </a:p>
          <a:p>
            <a:r>
              <a:rPr lang="ru-RU" dirty="0"/>
              <a:t>ПВ= Прошлое/ОНЖ Х ЖКЛ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86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Спасение утопающих – дело рук самих утопающих!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Пересмотр мифов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«Если не я, то кто же?» - миф спасателя</a:t>
            </a:r>
          </a:p>
          <a:p>
            <a:pPr marL="0" indent="0">
              <a:buNone/>
            </a:pPr>
            <a:r>
              <a:rPr lang="ru-RU" dirty="0" smtClean="0"/>
              <a:t>«Я для всех хорош» - миф червонца</a:t>
            </a:r>
          </a:p>
          <a:p>
            <a:pPr marL="0" indent="0">
              <a:buNone/>
            </a:pPr>
            <a:r>
              <a:rPr lang="ru-RU" dirty="0" smtClean="0"/>
              <a:t>«Работа превыше всего» – миф </a:t>
            </a:r>
            <a:r>
              <a:rPr lang="ru-RU" dirty="0" err="1" smtClean="0"/>
              <a:t>трудоголика</a:t>
            </a:r>
            <a:endParaRPr lang="ru-RU" dirty="0" smtClean="0"/>
          </a:p>
          <a:p>
            <a:pPr marL="514350" indent="-514350">
              <a:buAutoNum type="arabicPeriod" startAt="2"/>
            </a:pPr>
            <a:r>
              <a:rPr lang="ru-RU" dirty="0" smtClean="0"/>
              <a:t>Приемы антистрессовой защиты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Найдите ресурсы поддержания себя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79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Техника «Велосипед»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50136"/>
            <a:ext cx="3087688" cy="330234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2449288"/>
            <a:ext cx="3089275" cy="3304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антистрессовой защиты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Отвлекайтесь</a:t>
            </a:r>
          </a:p>
          <a:p>
            <a:pPr marL="514350" indent="-514350">
              <a:buAutoNum type="arabicPeriod"/>
            </a:pPr>
            <a:r>
              <a:rPr lang="ru-RU" dirty="0" smtClean="0"/>
              <a:t>Снижайте значимость событий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Действуйте</a:t>
            </a:r>
          </a:p>
          <a:p>
            <a:pPr marL="514350" indent="-514350">
              <a:buAutoNum type="arabicPeriod"/>
            </a:pPr>
            <a:r>
              <a:rPr lang="ru-RU" dirty="0" smtClean="0"/>
              <a:t>Творите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Выражайте эмоции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Посмотрите на ситуацию с другой стороны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29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Синдром эмоционального выгорания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это  состояние эмоционального, умственного истощения, физического утомления, возникающее в результате хронического стресса на работе.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37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Факторы, приводящие к СЭВ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Рабочая нагрузка</a:t>
            </a:r>
            <a:endParaRPr lang="ru-RU" dirty="0"/>
          </a:p>
        </p:txBody>
      </p:sp>
      <p:pic>
        <p:nvPicPr>
          <p:cNvPr id="8" name="Содержимое 7" descr="чрезмерная рн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" y="3380614"/>
            <a:ext cx="3090863" cy="2017646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лень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867150" y="2908399"/>
            <a:ext cx="3090863" cy="29620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 </a:t>
            </a:r>
            <a:endParaRPr lang="ru-RU" dirty="0"/>
          </a:p>
        </p:txBody>
      </p:sp>
      <p:pic>
        <p:nvPicPr>
          <p:cNvPr id="4" name="Содержимое 3" descr="контро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571612"/>
            <a:ext cx="6000792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Вознаграждение </a:t>
            </a:r>
            <a:endParaRPr lang="ru-RU" dirty="0"/>
          </a:p>
        </p:txBody>
      </p:sp>
      <p:pic>
        <p:nvPicPr>
          <p:cNvPr id="4" name="Содержимое 3" descr="деньг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71612"/>
            <a:ext cx="6429420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Сообщество </a:t>
            </a:r>
            <a:endParaRPr lang="ru-RU" dirty="0"/>
          </a:p>
        </p:txBody>
      </p:sp>
      <p:pic>
        <p:nvPicPr>
          <p:cNvPr id="4" name="Содержимое 3" descr="коллекти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643050"/>
            <a:ext cx="5857916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Справедливость </a:t>
            </a:r>
            <a:endParaRPr lang="ru-RU" dirty="0"/>
          </a:p>
        </p:txBody>
      </p:sp>
      <p:pic>
        <p:nvPicPr>
          <p:cNvPr id="4" name="Содержимое 3" descr="справедливост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0908" y="2160588"/>
            <a:ext cx="5825796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Ценности </a:t>
            </a:r>
            <a:endParaRPr lang="ru-RU" dirty="0"/>
          </a:p>
        </p:txBody>
      </p:sp>
      <p:pic>
        <p:nvPicPr>
          <p:cNvPr id="4" name="Содержимое 3" descr="ценност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3976" y="2160588"/>
            <a:ext cx="4679660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Стадии эмоционального выгорания</a:t>
            </a:r>
            <a:endParaRPr lang="ru-RU" dirty="0"/>
          </a:p>
        </p:txBody>
      </p:sp>
      <p:pic>
        <p:nvPicPr>
          <p:cNvPr id="4" name="Содержимое 3" descr="медовый меся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1905" y="2160588"/>
            <a:ext cx="6203803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169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Профилактика синдрома эмоционального выгорания у педагогов, работающих с детьми с РАС  </vt:lpstr>
      <vt:lpstr>Синдром эмоционального выгорания </vt:lpstr>
      <vt:lpstr>Факторы, приводящие к СЭВ</vt:lpstr>
      <vt:lpstr>Контроль </vt:lpstr>
      <vt:lpstr>Вознаграждение </vt:lpstr>
      <vt:lpstr>Сообщество </vt:lpstr>
      <vt:lpstr>Справедливость </vt:lpstr>
      <vt:lpstr>Ценности </vt:lpstr>
      <vt:lpstr>Стадии эмоционального выгорания</vt:lpstr>
      <vt:lpstr>«Недостаток топлива»</vt:lpstr>
      <vt:lpstr>Хронические симптомы</vt:lpstr>
      <vt:lpstr>Кризис </vt:lpstr>
      <vt:lpstr>«Пробивание стены»</vt:lpstr>
      <vt:lpstr>Психологический возраст личности</vt:lpstr>
      <vt:lpstr>Спасение утопающих – дело рук самих утопающих!</vt:lpstr>
      <vt:lpstr>Техника «Велосипед»</vt:lpstr>
      <vt:lpstr>Приемы антистрессовой защиты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Синдром эмоционального выгорания</dc:title>
  <dc:creator>Kathrin Kolosova</dc:creator>
  <cp:lastModifiedBy>Пользователь Windows</cp:lastModifiedBy>
  <cp:revision>12</cp:revision>
  <dcterms:created xsi:type="dcterms:W3CDTF">2016-04-24T08:03:43Z</dcterms:created>
  <dcterms:modified xsi:type="dcterms:W3CDTF">2018-04-17T14:06:03Z</dcterms:modified>
</cp:coreProperties>
</file>