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9" r:id="rId1"/>
  </p:sldMasterIdLst>
  <p:sldIdLst>
    <p:sldId id="263" r:id="rId2"/>
    <p:sldId id="268" r:id="rId3"/>
    <p:sldId id="265" r:id="rId4"/>
    <p:sldId id="267" r:id="rId5"/>
    <p:sldId id="270" r:id="rId6"/>
    <p:sldId id="271" r:id="rId7"/>
    <p:sldId id="256" r:id="rId8"/>
    <p:sldId id="258" r:id="rId9"/>
    <p:sldId id="260" r:id="rId10"/>
    <p:sldId id="261" r:id="rId11"/>
    <p:sldId id="269" r:id="rId12"/>
    <p:sldId id="262" r:id="rId13"/>
    <p:sldId id="264" r:id="rId14"/>
    <p:sldId id="266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9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3600" y="1498602"/>
            <a:ext cx="7010400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3600" y="4927600"/>
            <a:ext cx="7010400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EA359-1DDE-4822-A222-B23EF6A00BCF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EB590-3355-4B2A-84CA-DAF22F269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5200" y="274639"/>
            <a:ext cx="1422400" cy="5897561"/>
          </a:xfrm>
        </p:spPr>
        <p:txBody>
          <a:bodyPr vert="eaVert" rtlCol="0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600" y="274639"/>
            <a:ext cx="8534401" cy="5897561"/>
          </a:xfrm>
        </p:spPr>
        <p:txBody>
          <a:bodyPr vert="eaVert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63F3D-52A6-45D2-8A26-55CC510DB0DD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09FC5-4F88-46C0-833E-8EB3A1A42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E9AD1-DC9A-41A9-8858-52E22EF7F21B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22E52-BE85-4228-A04D-5A095E011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4445000"/>
            <a:ext cx="7010400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800" y="3124201"/>
            <a:ext cx="7010400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600" y="1701800"/>
            <a:ext cx="4978400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9200" y="1701800"/>
            <a:ext cx="4978400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41813-10CE-41A7-8C2F-ED0A74DAF4D3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99160-3706-4562-BA4F-3C7871DD5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665" y="1608836"/>
            <a:ext cx="4974336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600" y="2209800"/>
            <a:ext cx="4978400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3264" y="1608836"/>
            <a:ext cx="4974336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9200" y="2209800"/>
            <a:ext cx="4978400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2A868-619D-44E9-9D93-F7D4F30651F5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D8EC1-ACE5-438B-A2DD-A659C3726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34B79-D82C-4950-80A5-F23F12D292A8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D0F6-D3B6-4409-8E82-1EFF7B54F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DE67C-E827-4A15-899B-BDCF3A11E245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2A9D9-FA70-4750-A202-C6572DCBA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3962400" y="0"/>
            <a:ext cx="7924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1" y="1701800"/>
            <a:ext cx="3352800" cy="2844800"/>
          </a:xfrm>
        </p:spPr>
        <p:txBody>
          <a:bodyPr rtlCol="0">
            <a:normAutofit/>
          </a:bodyPr>
          <a:lstStyle>
            <a:lvl1pPr algn="l" rtl="0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0401" y="482600"/>
            <a:ext cx="6807200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1" y="4648200"/>
            <a:ext cx="3352800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03A2A-E5D7-44C3-A40A-8B86EA324B5C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6E2E1-A938-4C3B-8D9A-60BDB820F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2082800" y="0"/>
            <a:ext cx="80264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1" y="4800600"/>
            <a:ext cx="7315200" cy="762000"/>
          </a:xfrm>
        </p:spPr>
        <p:txBody>
          <a:bodyPr rtlCol="0">
            <a:normAutofit/>
          </a:bodyPr>
          <a:lstStyle>
            <a:lvl1pPr algn="l" rtl="0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1" y="279402"/>
            <a:ext cx="7315200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1" y="5562600"/>
            <a:ext cx="7315200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1E3C2-B241-4A63-B21A-A2FC9139BB03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C313-E080-4555-B184-F330C4B95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800" y="0"/>
            <a:ext cx="115824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7" name="Заполнитель заголовка 1"/>
          <p:cNvSpPr>
            <a:spLocks noGrp="1"/>
          </p:cNvSpPr>
          <p:nvPr>
            <p:ph type="title"/>
          </p:nvPr>
        </p:nvSpPr>
        <p:spPr bwMode="auto">
          <a:xfrm>
            <a:off x="1117600" y="76200"/>
            <a:ext cx="10160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Замещающий текст 2"/>
          <p:cNvSpPr>
            <a:spLocks noGrp="1"/>
          </p:cNvSpPr>
          <p:nvPr>
            <p:ph type="body" idx="1"/>
          </p:nvPr>
        </p:nvSpPr>
        <p:spPr bwMode="auto">
          <a:xfrm>
            <a:off x="1117600" y="1701800"/>
            <a:ext cx="10160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600" y="6400800"/>
            <a:ext cx="27432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DC7B89-3225-41E2-BDD0-288265E848C9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8425" y="6400800"/>
            <a:ext cx="621823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9525" y="6400800"/>
            <a:ext cx="110807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567997-9FB4-4C61-BFF2-18CBE622B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0" r:id="rId2"/>
    <p:sldLayoutId id="2147484002" r:id="rId3"/>
    <p:sldLayoutId id="2147483999" r:id="rId4"/>
    <p:sldLayoutId id="2147483998" r:id="rId5"/>
    <p:sldLayoutId id="2147483997" r:id="rId6"/>
    <p:sldLayoutId id="2147484003" r:id="rId7"/>
    <p:sldLayoutId id="2147484004" r:id="rId8"/>
    <p:sldLayoutId id="2147484005" r:id="rId9"/>
    <p:sldLayoutId id="2147483996" r:id="rId10"/>
    <p:sldLayoutId id="214748399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03213" indent="-303213" algn="l" defTabSz="1217613" rtl="0" eaLnBrk="0" fontAlgn="base" hangingPunct="0">
        <a:lnSpc>
          <a:spcPct val="95000"/>
        </a:lnSpc>
        <a:spcBef>
          <a:spcPts val="1863"/>
        </a:spcBef>
        <a:spcAft>
          <a:spcPct val="0"/>
        </a:spcAft>
        <a:buSzPct val="10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584325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09775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bertburns.org/works/glossary/39.html" TargetMode="External"/><Relationship Id="rId2" Type="http://schemas.openxmlformats.org/officeDocument/2006/relationships/hyperlink" Target="http://www.robertburns.org/works/glossary/1830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haiam.ru/biography-kratkaya-zhizn-poet-50.html" TargetMode="External"/><Relationship Id="rId2" Type="http://schemas.openxmlformats.org/officeDocument/2006/relationships/hyperlink" Target="http://www.e-reading.club/book.php?book=13022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roza.ru/2013/11/16/2317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841875"/>
            <a:ext cx="8709025" cy="760413"/>
          </a:xfrm>
        </p:spPr>
        <p:txBody>
          <a:bodyPr>
            <a:normAutofit fontScale="90000"/>
          </a:bodyPr>
          <a:lstStyle/>
          <a:p>
            <a:pPr defTabSz="1218987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3314" name="TextBox 6"/>
          <p:cNvSpPr txBox="1">
            <a:spLocks noChangeArrowheads="1"/>
          </p:cNvSpPr>
          <p:nvPr/>
        </p:nvSpPr>
        <p:spPr bwMode="auto">
          <a:xfrm>
            <a:off x="1847850" y="0"/>
            <a:ext cx="815181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Министерство образования и науки</a:t>
            </a:r>
            <a:br>
              <a:rPr lang="ru-RU" sz="2400">
                <a:latin typeface="Times New Roman" pitchFamily="18" charset="0"/>
              </a:rPr>
            </a:br>
            <a:r>
              <a:rPr lang="ru-RU" sz="2400">
                <a:latin typeface="Times New Roman" pitchFamily="18" charset="0"/>
              </a:rPr>
              <a:t>Амурской области ГПОАУ АО</a:t>
            </a:r>
            <a:br>
              <a:rPr lang="ru-RU" sz="2400">
                <a:latin typeface="Times New Roman" pitchFamily="18" charset="0"/>
              </a:rPr>
            </a:br>
            <a:r>
              <a:rPr lang="ru-RU" sz="2400">
                <a:latin typeface="Times New Roman" pitchFamily="18" charset="0"/>
              </a:rPr>
              <a:t>АМУРСКИЙ ПЕДАГОГИЧЕСКИЙ КОЛЛЕДЖ </a:t>
            </a:r>
          </a:p>
          <a:p>
            <a:pPr algn="ctr"/>
            <a:endParaRPr lang="ru-RU" sz="2400">
              <a:latin typeface="Times New Roman" pitchFamily="18" charset="0"/>
            </a:endParaRPr>
          </a:p>
          <a:p>
            <a:pPr algn="ctr"/>
            <a:r>
              <a:rPr lang="ru-RU" sz="3200">
                <a:latin typeface="Times New Roman" pitchFamily="18" charset="0"/>
              </a:rPr>
              <a:t> </a:t>
            </a:r>
            <a:r>
              <a:rPr lang="ru-RU" sz="3200" b="1">
                <a:latin typeface="Times New Roman" pitchFamily="18" charset="0"/>
              </a:rPr>
              <a:t>Изображение природы </a:t>
            </a:r>
          </a:p>
          <a:p>
            <a:pPr algn="ctr"/>
            <a:r>
              <a:rPr lang="ru-RU" sz="3200" b="1">
                <a:latin typeface="Times New Roman" pitchFamily="18" charset="0"/>
              </a:rPr>
              <a:t>в британской поэзии</a:t>
            </a:r>
          </a:p>
        </p:txBody>
      </p:sp>
      <p:sp>
        <p:nvSpPr>
          <p:cNvPr id="13315" name="TextBox 7"/>
          <p:cNvSpPr txBox="1">
            <a:spLocks noChangeArrowheads="1"/>
          </p:cNvSpPr>
          <p:nvPr/>
        </p:nvSpPr>
        <p:spPr bwMode="auto">
          <a:xfrm>
            <a:off x="3470275" y="5376863"/>
            <a:ext cx="84121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Выполнила: студентка 1 курса 111 группы: </a:t>
            </a:r>
          </a:p>
          <a:p>
            <a:r>
              <a:rPr lang="ru-RU" sz="2000">
                <a:latin typeface="Times New Roman" pitchFamily="18" charset="0"/>
              </a:rPr>
              <a:t>Крючкова  Виктория Михайловна</a:t>
            </a:r>
          </a:p>
          <a:p>
            <a:r>
              <a:rPr lang="ru-RU" sz="2000">
                <a:latin typeface="Times New Roman" pitchFamily="18" charset="0"/>
              </a:rPr>
              <a:t>Научный руководитель: Коновалова Лариса Борисовна.</a:t>
            </a:r>
          </a:p>
        </p:txBody>
      </p:sp>
      <p:pic>
        <p:nvPicPr>
          <p:cNvPr id="13316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8588" y="2490788"/>
            <a:ext cx="4038600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403350" y="498475"/>
            <a:ext cx="9404350" cy="1400175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Анализ стихотворения</a:t>
            </a:r>
            <a:br>
              <a:rPr lang="ru-RU" sz="28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smtClean="0">
                <a:latin typeface="Times New Roman" pitchFamily="18" charset="0"/>
                <a:cs typeface="Times New Roman" pitchFamily="18" charset="0"/>
              </a:rPr>
              <a:t>Daffodils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smtClean="0">
                <a:latin typeface="Times New Roman" pitchFamily="18" charset="0"/>
                <a:cs typeface="Times New Roman" pitchFamily="18" charset="0"/>
              </a:rPr>
              <a:t>(by William Wordsworth)</a:t>
            </a:r>
            <a:r>
              <a:rPr lang="ru-RU" sz="2800" smtClean="0">
                <a:ea typeface="Times New Roman" pitchFamily="18" charset="0"/>
                <a:cs typeface="Angsana New" pitchFamily="18" charset="-34"/>
              </a:rPr>
              <a:t/>
            </a:r>
            <a:br>
              <a:rPr lang="ru-RU" sz="2800" smtClean="0">
                <a:ea typeface="Times New Roman" pitchFamily="18" charset="0"/>
                <a:cs typeface="Angsana New" pitchFamily="18" charset="-34"/>
              </a:rPr>
            </a:br>
            <a:endParaRPr lang="ru-RU" sz="2800" smtClean="0">
              <a:latin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138" y="703263"/>
            <a:ext cx="35941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ages (3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9338" y="2168525"/>
            <a:ext cx="3143250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ез названия (5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82050" y="379413"/>
            <a:ext cx="3159125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Без названия (6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0700" y="4359275"/>
            <a:ext cx="3021013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images (4)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4805363"/>
            <a:ext cx="3870325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2675" y="2951163"/>
            <a:ext cx="375285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0650" y="4141788"/>
            <a:ext cx="3802063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3400" y="4205288"/>
            <a:ext cx="4394200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669925" y="0"/>
            <a:ext cx="10160000" cy="1397000"/>
          </a:xfrm>
        </p:spPr>
        <p:txBody>
          <a:bodyPr/>
          <a:lstStyle/>
          <a:p>
            <a:pPr algn="ctr" eaLnBrk="1" hangingPunct="1"/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Анализ стихотворения</a:t>
            </a:r>
            <a:br>
              <a:rPr lang="ru-RU" sz="28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smtClean="0">
                <a:latin typeface="Times New Roman" pitchFamily="18" charset="0"/>
                <a:cs typeface="Times New Roman" pitchFamily="18" charset="0"/>
              </a:rPr>
              <a:t> To Nature.</a:t>
            </a:r>
            <a:br>
              <a:rPr lang="en-US" sz="28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i="1" smtClean="0">
                <a:latin typeface="Times New Roman" pitchFamily="18" charset="0"/>
                <a:cs typeface="Times New Roman" pitchFamily="18" charset="0"/>
              </a:rPr>
              <a:t> by Samuel Taylor Coleridge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450" y="1473200"/>
            <a:ext cx="36576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59700" y="1274763"/>
            <a:ext cx="3992563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05288" y="2627313"/>
            <a:ext cx="3554412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37263" y="758825"/>
            <a:ext cx="5264150" cy="4711700"/>
          </a:xfrm>
        </p:spPr>
        <p:txBody>
          <a:bodyPr>
            <a:normAutofit/>
          </a:bodyPr>
          <a:lstStyle/>
          <a:p>
            <a:pPr marL="0" indent="0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/>
              <a:t>Роберт </a:t>
            </a:r>
            <a:r>
              <a:rPr lang="ru-RU" sz="2800" b="1" dirty="0" smtClean="0"/>
              <a:t>Бернс</a:t>
            </a:r>
            <a:r>
              <a:rPr lang="ru-RU" sz="2800" b="1" dirty="0"/>
              <a:t> </a:t>
            </a:r>
            <a:r>
              <a:rPr lang="ru-RU" sz="2800" b="1" dirty="0" smtClean="0"/>
              <a:t>(1759-1796)</a:t>
            </a:r>
          </a:p>
          <a:p>
            <a:pPr marL="0" indent="0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Стихотворения:</a:t>
            </a:r>
          </a:p>
          <a:p>
            <a:pPr marL="304747" indent="-304747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«Позволь слезу твою смахнут»</a:t>
            </a:r>
          </a:p>
          <a:p>
            <a:pPr marL="304747" indent="-304747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«Сердца быстрое биенье»</a:t>
            </a:r>
          </a:p>
          <a:p>
            <a:pPr marL="304747" indent="-304747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«В зеленый шелк обут был Том»</a:t>
            </a:r>
          </a:p>
          <a:p>
            <a:pPr marL="304747" indent="-304747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«Была б моя любовь сиренью»</a:t>
            </a:r>
          </a:p>
          <a:p>
            <a:pPr marL="304747" indent="-304747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«Цветок Девона»</a:t>
            </a:r>
          </a:p>
          <a:p>
            <a:pPr marL="304747" indent="-304747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«Художнику» и т. д..</a:t>
            </a:r>
          </a:p>
        </p:txBody>
      </p:sp>
      <p:pic>
        <p:nvPicPr>
          <p:cNvPr id="1026" name="Picture 2" descr="nasmyth-portrait-snpg-LST060763-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338138"/>
            <a:ext cx="4659312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90500"/>
            <a:ext cx="6096000" cy="3763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1200"/>
              </a:spcBef>
              <a:spcAft>
                <a:spcPts val="300"/>
              </a:spcAft>
              <a:defRPr/>
            </a:pPr>
            <a:r>
              <a:rPr lang="en-US" b="1" kern="1600" dirty="0">
                <a:latin typeface="Times New Roman" pitchFamily="18" charset="0"/>
                <a:cs typeface="Times New Roman" pitchFamily="18" charset="0"/>
              </a:rPr>
              <a:t>Song Composed In August</a:t>
            </a:r>
            <a:endParaRPr lang="ru-RU" b="1" kern="16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ea typeface="Times New Roman" panose="02020603050405020304" pitchFamily="18" charset="0"/>
                <a:cs typeface="Angsana New" panose="02020603050405020304" pitchFamily="18" charset="-34"/>
              </a:rPr>
              <a:t> </a:t>
            </a:r>
            <a:endParaRPr lang="ru-RU" dirty="0">
              <a:latin typeface="+mj-lt"/>
              <a:ea typeface="Times New Roman" panose="02020603050405020304" pitchFamily="18" charset="0"/>
              <a:cs typeface="Angsana New" panose="02020603050405020304" pitchFamily="18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 </a:t>
            </a:r>
            <a:r>
              <a:rPr lang="en-US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westlin</a:t>
            </a:r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winds 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0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slaught'ring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guns </a:t>
            </a:r>
            <a:b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Bring Autumn's </a:t>
            </a:r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pleasant weather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 </a:t>
            </a:r>
            <a:b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moorcock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springs on whirring wings </a:t>
            </a:r>
            <a:b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Amang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the </a:t>
            </a:r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blooming heather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b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 </a:t>
            </a:r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waving grain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wide o'er the plain, </a:t>
            </a:r>
            <a:b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Delights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weary farmer; </a:t>
            </a:r>
            <a:b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moon shines bright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when I rove at night, </a:t>
            </a:r>
            <a:b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muse upon my charmer. </a:t>
            </a:r>
            <a:b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2" name="Прямоугольник 5"/>
          <p:cNvSpPr>
            <a:spLocks noChangeArrowheads="1"/>
          </p:cNvSpPr>
          <p:nvPr/>
        </p:nvSpPr>
        <p:spPr bwMode="auto">
          <a:xfrm>
            <a:off x="4913313" y="3122613"/>
            <a:ext cx="727868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Конец лета.</a:t>
            </a:r>
          </a:p>
          <a:p>
            <a:pPr algn="ctr"/>
            <a:r>
              <a:rPr lang="ru-RU" sz="2000" b="1">
                <a:latin typeface="Times New Roman" pitchFamily="18" charset="0"/>
                <a:ea typeface="Times New Roman" pitchFamily="18" charset="0"/>
                <a:cs typeface="Angsana New" pitchFamily="18" charset="-34"/>
              </a:rPr>
              <a:t>(Перевод)</a:t>
            </a:r>
            <a:r>
              <a:rPr lang="ru-RU" sz="2000" b="1">
                <a:latin typeface="Times New Roman" pitchFamily="18" charset="0"/>
              </a:rPr>
              <a:t> 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Пророчат осени приход</a:t>
            </a:r>
            <a:endParaRPr lang="ru-RU" sz="2000">
              <a:latin typeface="Times New Roman" pitchFamily="18" charset="0"/>
            </a:endParaRP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И выстрел в отдаленье,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И птицы взлет среди болот,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И вереска цветенье,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И рожь, бегущая волной, –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Предвестье урожая,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И лес ночной, где под луной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Я о тебе скучаю.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endParaRPr lang="ru-RU" sz="2000">
              <a:latin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0175" y="3573463"/>
            <a:ext cx="3067050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13563" y="814388"/>
            <a:ext cx="32766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89275" y="257175"/>
            <a:ext cx="5873750" cy="1831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1200"/>
              </a:spcBef>
              <a:spcAft>
                <a:spcPts val="300"/>
              </a:spcAft>
              <a:defRPr/>
            </a:pPr>
            <a:r>
              <a:rPr lang="ru-RU" b="1" kern="1600" dirty="0">
                <a:latin typeface="+mn-lt"/>
                <a:cs typeface="Angsana New" panose="02020603050405020304" pitchFamily="18" charset="-34"/>
              </a:rPr>
              <a:t> </a:t>
            </a:r>
            <a:r>
              <a:rPr lang="ru-RU" sz="3200" b="1" i="1" kern="1600" dirty="0">
                <a:latin typeface="+mn-lt"/>
                <a:cs typeface="Angsana New" panose="02020603050405020304" pitchFamily="18" charset="-34"/>
              </a:rPr>
              <a:t>Анализ стихотворения   </a:t>
            </a:r>
          </a:p>
          <a:p>
            <a:pPr algn="ctr" fontAlgn="auto">
              <a:spcBef>
                <a:spcPts val="1200"/>
              </a:spcBef>
              <a:spcAft>
                <a:spcPts val="300"/>
              </a:spcAft>
              <a:defRPr/>
            </a:pPr>
            <a:r>
              <a:rPr lang="en-US" sz="2800" b="1" i="1" kern="1600" dirty="0">
                <a:latin typeface="+mn-lt"/>
                <a:cs typeface="Times New Roman" panose="02020603050405020304" pitchFamily="18" charset="0"/>
              </a:rPr>
              <a:t>Song Composed In August</a:t>
            </a:r>
            <a:endParaRPr lang="ru-RU" sz="2800" b="1" i="1" kern="1600" dirty="0">
              <a:latin typeface="+mn-lt"/>
              <a:cs typeface="Times New Roman" panose="02020603050405020304" pitchFamily="18" charset="0"/>
            </a:endParaRPr>
          </a:p>
          <a:p>
            <a:pPr algn="ctr" fontAlgn="auto">
              <a:spcBef>
                <a:spcPts val="1200"/>
              </a:spcBef>
              <a:spcAft>
                <a:spcPts val="300"/>
              </a:spcAft>
              <a:defRPr/>
            </a:pPr>
            <a:r>
              <a:rPr lang="en-US" sz="2800" b="1" i="1" kern="1600" dirty="0">
                <a:latin typeface="+mn-lt"/>
                <a:cs typeface="Times New Roman" panose="02020603050405020304" pitchFamily="18" charset="0"/>
              </a:rPr>
              <a:t>Robert Burns</a:t>
            </a:r>
            <a:endParaRPr lang="ru-RU" sz="2800" b="1" i="1" kern="16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75" y="1365250"/>
            <a:ext cx="345440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9425" y="1323975"/>
            <a:ext cx="3732213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025" y="4362450"/>
            <a:ext cx="3079750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99425" y="4362450"/>
            <a:ext cx="3079750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76750" y="3125788"/>
            <a:ext cx="30607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defTabSz="1218987" eaLnBrk="1" fontAlgn="auto" hangingPunct="1">
              <a:spcAft>
                <a:spcPts val="0"/>
              </a:spcAft>
              <a:defRPr/>
            </a:pPr>
            <a:r>
              <a:rPr lang="ru-RU" sz="3100" i="1" dirty="0" smtClean="0">
                <a:latin typeface="+mn-lt"/>
              </a:rPr>
              <a:t/>
            </a:r>
            <a:br>
              <a:rPr lang="ru-RU" sz="3100" i="1" dirty="0" smtClean="0">
                <a:latin typeface="+mn-lt"/>
              </a:rPr>
            </a:br>
            <a:r>
              <a:rPr lang="ru-RU" sz="4800" b="1" i="1" dirty="0" smtClean="0">
                <a:latin typeface="+mn-lt"/>
              </a:rPr>
              <a:t>Вывод</a:t>
            </a:r>
            <a:r>
              <a:rPr lang="en-US" sz="3100" i="1" dirty="0">
                <a:latin typeface="+mn-lt"/>
              </a:rPr>
              <a:t/>
            </a:r>
            <a:br>
              <a:rPr lang="en-US" sz="3100" i="1" dirty="0">
                <a:latin typeface="+mn-lt"/>
              </a:rPr>
            </a:br>
            <a:endParaRPr lang="ru-RU" sz="3100" i="1" dirty="0"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36613" y="1284288"/>
            <a:ext cx="10798175" cy="5097462"/>
          </a:xfrm>
        </p:spPr>
        <p:txBody>
          <a:bodyPr>
            <a:normAutofit fontScale="70000" lnSpcReduction="20000"/>
          </a:bodyPr>
          <a:lstStyle/>
          <a:p>
            <a:pPr marL="457200" indent="-457200" defTabSz="1218987" eaLnBrk="1" fontAlgn="auto" hangingPunct="1">
              <a:lnSpc>
                <a:spcPct val="160000"/>
              </a:lnSpc>
              <a:spcBef>
                <a:spcPts val="1866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sz="3400" dirty="0" smtClean="0"/>
              <a:t>1. </a:t>
            </a:r>
            <a:r>
              <a:rPr lang="ru-RU" sz="3400" i="1" dirty="0" smtClean="0"/>
              <a:t>В результате проделанной работы были изучено творчество британских поэтов </a:t>
            </a:r>
            <a:r>
              <a:rPr lang="ru-RU" sz="3400" i="1" dirty="0" err="1" smtClean="0"/>
              <a:t>Сэмюэля</a:t>
            </a:r>
            <a:r>
              <a:rPr lang="ru-RU" sz="3400" i="1" dirty="0" smtClean="0"/>
              <a:t> Тейлора Кольриджа, Вильяма Вордсворта, Роберта Бернса.</a:t>
            </a:r>
            <a:br>
              <a:rPr lang="ru-RU" sz="3400" i="1" dirty="0" smtClean="0"/>
            </a:br>
            <a:r>
              <a:rPr lang="en-US" sz="3400" i="1" dirty="0" smtClean="0"/>
              <a:t>2. </a:t>
            </a:r>
            <a:r>
              <a:rPr lang="ru-RU" sz="3400" i="1" dirty="0" smtClean="0"/>
              <a:t>Рассмотрено описание природы в данных  произведениях.</a:t>
            </a:r>
            <a:br>
              <a:rPr lang="ru-RU" sz="3400" i="1" dirty="0" smtClean="0"/>
            </a:br>
            <a:r>
              <a:rPr lang="ru-RU" sz="3400" i="1" dirty="0" smtClean="0"/>
              <a:t>3. Дан литературный анализ оригиналов стихотворений</a:t>
            </a:r>
            <a:r>
              <a:rPr lang="en-US" sz="3400" i="1" dirty="0" smtClean="0"/>
              <a:t>«Daffodils» (by William Wordsworth), To Nature (by      Samuel Taylor Coleridge)</a:t>
            </a:r>
            <a:r>
              <a:rPr lang="ru-RU" sz="3400" i="1" dirty="0" smtClean="0"/>
              <a:t>,</a:t>
            </a:r>
            <a:r>
              <a:rPr lang="en-US" sz="3400" i="1" dirty="0" smtClean="0"/>
              <a:t> Song Composed In (by August Robert </a:t>
            </a:r>
            <a:r>
              <a:rPr lang="en-US" sz="3400" i="1" dirty="0" err="1" smtClean="0"/>
              <a:t>Berns</a:t>
            </a:r>
            <a:r>
              <a:rPr lang="en-US" sz="3400" i="1" dirty="0" smtClean="0"/>
              <a:t>)</a:t>
            </a:r>
            <a:r>
              <a:rPr lang="ru-RU" sz="3400" i="1" dirty="0" smtClean="0"/>
              <a:t> с точки зрения описания природы «Озерного края» ,Шотландии.</a:t>
            </a:r>
            <a:br>
              <a:rPr lang="ru-RU" sz="3400" i="1" dirty="0" smtClean="0"/>
            </a:br>
            <a:r>
              <a:rPr lang="ru-RU" sz="3400" i="1" dirty="0" smtClean="0"/>
              <a:t/>
            </a:r>
            <a:br>
              <a:rPr lang="ru-RU" sz="3400" i="1" dirty="0" smtClean="0"/>
            </a:br>
            <a:endParaRPr lang="ru-RU" sz="3400" i="1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defTabSz="1218987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+mn-lt"/>
              </a:rPr>
              <a:t>Источники информации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4238" y="1682750"/>
            <a:ext cx="10160000" cy="4470400"/>
          </a:xfrm>
        </p:spPr>
        <p:txBody>
          <a:bodyPr>
            <a:normAutofit/>
          </a:bodyPr>
          <a:lstStyle/>
          <a:p>
            <a:pPr marL="457200" indent="-457200" defTabSz="1218987" eaLnBrk="1" fontAlgn="auto" hangingPunct="1">
              <a:spcBef>
                <a:spcPts val="1866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Planet  of  English 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учебник английского языка для учреждений НРО и СПО </a:t>
            </a:r>
            <a:r>
              <a:rPr lang="en-US" dirty="0" smtClean="0"/>
              <a:t>/ [</a:t>
            </a:r>
            <a:r>
              <a:rPr lang="ru-RU" dirty="0" smtClean="0"/>
              <a:t>Г. Т. Безкороваяная , Н. И Соколова , Е. А.Койранская , Г. В. </a:t>
            </a:r>
            <a:r>
              <a:rPr lang="ru-RU" dirty="0" err="1" smtClean="0"/>
              <a:t>Лаврик</a:t>
            </a:r>
            <a:r>
              <a:rPr lang="en-US" dirty="0" smtClean="0"/>
              <a:t>]</a:t>
            </a:r>
            <a:r>
              <a:rPr lang="ru-RU" dirty="0" smtClean="0"/>
              <a:t>. </a:t>
            </a:r>
            <a:r>
              <a:rPr lang="en-US" dirty="0" smtClean="0"/>
              <a:t>– </a:t>
            </a:r>
            <a:r>
              <a:rPr lang="ru-RU" dirty="0" smtClean="0"/>
              <a:t>М.</a:t>
            </a:r>
            <a:r>
              <a:rPr lang="en-US" dirty="0" smtClean="0"/>
              <a:t> </a:t>
            </a:r>
            <a:r>
              <a:rPr lang="ru-RU" dirty="0" smtClean="0"/>
              <a:t>: Издательский центр  «Академия»,2012. –256 с. : ил.</a:t>
            </a:r>
          </a:p>
          <a:p>
            <a:pPr marL="457200" indent="-457200" defTabSz="1218987" eaLnBrk="1" fontAlgn="auto" hangingPunct="1">
              <a:spcBef>
                <a:spcPts val="1866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Сайт ,</a:t>
            </a:r>
            <a:r>
              <a:rPr lang="en-US" dirty="0" smtClean="0"/>
              <a:t> https://www.englishelp.ru/interesting/poetry/43-william-wordsworth-poetry.html</a:t>
            </a:r>
            <a:endParaRPr lang="ru-RU" dirty="0" smtClean="0"/>
          </a:p>
          <a:p>
            <a:pPr marL="457200" indent="-457200" defTabSz="1218987" eaLnBrk="1" fontAlgn="auto" hangingPunct="1">
              <a:spcBef>
                <a:spcPts val="1866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Сайт 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http://www.e-reading.club/book.php?book=130227</a:t>
            </a:r>
            <a:endParaRPr lang="ru-RU" dirty="0" smtClean="0"/>
          </a:p>
          <a:p>
            <a:pPr marL="457200" indent="-457200" defTabSz="1218987" eaLnBrk="1" fontAlgn="auto" hangingPunct="1">
              <a:spcBef>
                <a:spcPts val="1866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Сайт </a:t>
            </a:r>
            <a:r>
              <a:rPr lang="en-US" dirty="0" smtClean="0">
                <a:hlinkClick r:id="rId3"/>
              </a:rPr>
              <a:t>http://haiam.ru/biography-kratkaya-zhizn-poet-50.html</a:t>
            </a:r>
            <a:endParaRPr lang="ru-RU" dirty="0" smtClean="0"/>
          </a:p>
          <a:p>
            <a:pPr marL="457200" indent="-457200" defTabSz="1218987" eaLnBrk="1" fontAlgn="auto" hangingPunct="1">
              <a:spcBef>
                <a:spcPts val="1866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Сайт </a:t>
            </a:r>
            <a:r>
              <a:rPr lang="en-US" dirty="0" smtClean="0">
                <a:hlinkClick r:id="rId4"/>
              </a:rPr>
              <a:t>http://www.proza.ru/2013/11/16/2317</a:t>
            </a:r>
            <a:r>
              <a:rPr lang="ru-RU" dirty="0" smtClean="0"/>
              <a:t> </a:t>
            </a:r>
          </a:p>
          <a:p>
            <a:pPr marL="304747" indent="-304747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 descr="Виды_Эдинбурга,_Шотланди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2588" y="1892300"/>
            <a:ext cx="5549900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22300" y="5446713"/>
            <a:ext cx="10636250" cy="1149350"/>
          </a:xfrm>
        </p:spPr>
        <p:txBody>
          <a:bodyPr>
            <a:noAutofit/>
          </a:bodyPr>
          <a:lstStyle/>
          <a:p>
            <a:pPr algn="ctr" defTabSz="1218987" eaLnBrk="1" fontAlgn="auto" hangingPunct="1">
              <a:spcAft>
                <a:spcPts val="0"/>
              </a:spcAft>
              <a:defRPr/>
            </a:pPr>
            <a:r>
              <a:rPr lang="en-US" sz="2400" b="1" dirty="0" smtClean="0">
                <a:latin typeface="+mn-lt"/>
              </a:rPr>
              <a:t>P.S</a:t>
            </a:r>
            <a:r>
              <a:rPr lang="en-US" sz="2400" dirty="0" smtClean="0">
                <a:latin typeface="+mn-lt"/>
              </a:rPr>
              <a:t>.  </a:t>
            </a:r>
            <a:r>
              <a:rPr lang="ru-RU" sz="2400" b="1" i="1" dirty="0" smtClean="0">
                <a:latin typeface="+mn-lt"/>
              </a:rPr>
              <a:t>Автор выражает благодарность за помощь в проделанной работе Литовченко Анне, студентке 111 группы.</a:t>
            </a:r>
            <a:endParaRPr lang="ru-RU" sz="2400" b="1" i="1" dirty="0">
              <a:latin typeface="+mn-lt"/>
            </a:endParaRPr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2795588" y="388938"/>
            <a:ext cx="608965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525" y="103188"/>
            <a:ext cx="9572625" cy="596900"/>
          </a:xfrm>
        </p:spPr>
        <p:txBody>
          <a:bodyPr>
            <a:normAutofit fontScale="90000"/>
          </a:bodyPr>
          <a:lstStyle/>
          <a:p>
            <a:pPr defTabSz="1218987" eaLnBrk="1" fontAlgn="auto" hangingPunct="1">
              <a:spcAft>
                <a:spcPts val="0"/>
              </a:spcAft>
              <a:defRPr/>
            </a:pPr>
            <a:r>
              <a:rPr lang="ru-RU" b="1" i="1" u="sng" dirty="0" smtClean="0">
                <a:latin typeface="+mn-lt"/>
              </a:rPr>
              <a:t>План</a:t>
            </a:r>
            <a:endParaRPr lang="ru-RU" b="1" i="1" u="sng" dirty="0">
              <a:latin typeface="+mn-lt"/>
            </a:endParaRP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635000" y="404813"/>
            <a:ext cx="8907463" cy="75088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i="1" smtClean="0"/>
          </a:p>
          <a:p>
            <a:pPr marL="0" indent="0" eaLnBrk="1" hangingPunct="1">
              <a:buFont typeface="Lucida Sans" pitchFamily="34" charset="0"/>
              <a:buAutoNum type="arabicPeriod"/>
            </a:pPr>
            <a:r>
              <a:rPr lang="ru-RU" b="1" i="1" smtClean="0"/>
              <a:t>Введение.</a:t>
            </a:r>
          </a:p>
          <a:p>
            <a:pPr marL="0" indent="0" eaLnBrk="1" hangingPunct="1">
              <a:buFont typeface="Lucida Sans" pitchFamily="34" charset="0"/>
              <a:buAutoNum type="arabicPeriod"/>
            </a:pPr>
            <a:r>
              <a:rPr lang="ru-RU" b="1" i="1" smtClean="0"/>
              <a:t>Творчество поэтов «Озерного края» Сэмюэла Тейлора Кольриджа,   Вильяма Вордсворта.</a:t>
            </a:r>
          </a:p>
          <a:p>
            <a:pPr marL="0" indent="0" eaLnBrk="1" hangingPunct="1">
              <a:lnSpc>
                <a:spcPct val="120000"/>
              </a:lnSpc>
              <a:buFont typeface="Lucida Sans" pitchFamily="34" charset="0"/>
              <a:buAutoNum type="arabicPeriod"/>
            </a:pPr>
            <a:r>
              <a:rPr lang="ru-RU" b="1" i="1" smtClean="0"/>
              <a:t>Анализ стихотворений «Нарциссы»(«</a:t>
            </a:r>
            <a:r>
              <a:rPr lang="en-US" b="1" i="1" smtClean="0"/>
              <a:t> Daffodils</a:t>
            </a:r>
            <a:r>
              <a:rPr lang="ru-RU" b="1" i="1" smtClean="0"/>
              <a:t>») ,Вильям Вордсворт ,«К природе», Сэмюэль Тейлор Кольридж. </a:t>
            </a:r>
          </a:p>
          <a:p>
            <a:pPr marL="0" indent="0" eaLnBrk="1" hangingPunct="1">
              <a:buFont typeface="Lucida Sans" pitchFamily="34" charset="0"/>
              <a:buAutoNum type="arabicPeriod"/>
            </a:pPr>
            <a:r>
              <a:rPr lang="ru-RU" b="1" i="1" smtClean="0"/>
              <a:t>Творчество Роберта Бернса.</a:t>
            </a:r>
          </a:p>
          <a:p>
            <a:pPr marL="0" indent="0" eaLnBrk="1" hangingPunct="1">
              <a:buFont typeface="Lucida Sans" pitchFamily="34" charset="0"/>
              <a:buAutoNum type="arabicPeriod"/>
            </a:pPr>
            <a:r>
              <a:rPr lang="en-US" b="1" i="1" smtClean="0"/>
              <a:t>Анализ стихотворения</a:t>
            </a:r>
            <a:r>
              <a:rPr lang="ru-RU" b="1" i="1" smtClean="0"/>
              <a:t> «Конец лета», Роберт Бернс</a:t>
            </a:r>
          </a:p>
          <a:p>
            <a:pPr marL="0" indent="0" eaLnBrk="1" hangingPunct="1">
              <a:buFont typeface="Lucida Sans" pitchFamily="34" charset="0"/>
              <a:buAutoNum type="arabicPeriod"/>
            </a:pPr>
            <a:r>
              <a:rPr lang="ru-RU" b="1" i="1" smtClean="0"/>
              <a:t>Выводы</a:t>
            </a:r>
          </a:p>
          <a:p>
            <a:pPr marL="0" indent="0" eaLnBrk="1" hangingPunct="1">
              <a:buFont typeface="Lucida Sans" pitchFamily="34" charset="0"/>
              <a:buAutoNum type="arabicPeriod"/>
            </a:pPr>
            <a:endParaRPr lang="ru-RU" b="1" i="1" smtClean="0"/>
          </a:p>
          <a:p>
            <a:pPr marL="0" indent="0" eaLnBrk="1" hangingPunct="1">
              <a:buFont typeface="Lucida Sans" pitchFamily="34" charset="0"/>
              <a:buAutoNum type="arabicPeriod"/>
            </a:pPr>
            <a:endParaRPr lang="ru-RU" i="1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688" y="1171575"/>
            <a:ext cx="11774487" cy="4451350"/>
          </a:xfrm>
        </p:spPr>
        <p:txBody>
          <a:bodyPr>
            <a:normAutofit fontScale="90000"/>
          </a:bodyPr>
          <a:lstStyle/>
          <a:p>
            <a:pPr defTabSz="1218987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200" b="1" i="1" u="sng" dirty="0" smtClean="0">
                <a:latin typeface="+mn-lt"/>
              </a:rPr>
              <a:t/>
            </a:r>
            <a:br>
              <a:rPr lang="ru-RU" sz="3200" b="1" i="1" u="sng" dirty="0" smtClean="0">
                <a:latin typeface="+mn-lt"/>
              </a:rPr>
            </a:br>
            <a:r>
              <a:rPr lang="ru-RU" sz="3200" b="1" i="1" u="sng" dirty="0" smtClean="0">
                <a:latin typeface="+mn-lt"/>
              </a:rPr>
              <a:t/>
            </a:r>
            <a:br>
              <a:rPr lang="ru-RU" sz="3200" b="1" i="1" u="sng" dirty="0" smtClean="0">
                <a:latin typeface="+mn-lt"/>
              </a:rPr>
            </a:br>
            <a:r>
              <a:rPr lang="ru-RU" sz="3200" b="1" i="1" u="sng" dirty="0" smtClean="0">
                <a:latin typeface="+mn-lt"/>
              </a:rPr>
              <a:t/>
            </a:r>
            <a:br>
              <a:rPr lang="ru-RU" sz="3200" b="1" i="1" u="sng" dirty="0" smtClean="0">
                <a:latin typeface="+mn-lt"/>
              </a:rPr>
            </a:br>
            <a:r>
              <a:rPr lang="ru-RU" sz="3600" b="1" i="1" u="sng" dirty="0" smtClean="0">
                <a:latin typeface="+mn-lt"/>
              </a:rPr>
              <a:t>Объект исследования</a:t>
            </a:r>
            <a:r>
              <a:rPr lang="ru-RU" sz="3600" i="1" dirty="0" smtClean="0">
                <a:latin typeface="+mn-lt"/>
              </a:rPr>
              <a:t>:</a:t>
            </a:r>
            <a:r>
              <a:rPr lang="ru-RU" sz="3200" i="1" dirty="0" smtClean="0">
                <a:latin typeface="+mn-lt"/>
              </a:rPr>
              <a:t/>
            </a:r>
            <a:br>
              <a:rPr lang="ru-RU" sz="3200" i="1" dirty="0" smtClean="0">
                <a:latin typeface="+mn-lt"/>
              </a:rPr>
            </a:br>
            <a:r>
              <a:rPr lang="ru-RU" sz="3200" i="1" dirty="0" smtClean="0">
                <a:latin typeface="+mn-lt"/>
              </a:rPr>
              <a:t>Творчество британских </a:t>
            </a:r>
            <a:r>
              <a:rPr lang="ru-RU" sz="3200" i="1" dirty="0">
                <a:latin typeface="+mn-lt"/>
              </a:rPr>
              <a:t>поэтов </a:t>
            </a:r>
            <a:r>
              <a:rPr lang="ru-RU" sz="3200" i="1" dirty="0" smtClean="0">
                <a:latin typeface="+mn-lt"/>
              </a:rPr>
              <a:t> Сэмюэля Тейлора Кольриджа, Вильяма Вордсворта, Роберта Бернса.</a:t>
            </a:r>
            <a:r>
              <a:rPr lang="ru-RU" sz="3200" i="1" u="sng" dirty="0" smtClean="0">
                <a:latin typeface="+mn-lt"/>
              </a:rPr>
              <a:t/>
            </a:r>
            <a:br>
              <a:rPr lang="ru-RU" sz="3200" i="1" u="sng" dirty="0" smtClean="0">
                <a:latin typeface="+mn-lt"/>
              </a:rPr>
            </a:br>
            <a:r>
              <a:rPr lang="ru-RU" sz="3200" b="1" i="1" dirty="0">
                <a:latin typeface="+mn-lt"/>
              </a:rPr>
              <a:t/>
            </a:r>
            <a:br>
              <a:rPr lang="ru-RU" sz="3200" b="1" i="1" dirty="0">
                <a:latin typeface="+mn-lt"/>
              </a:rPr>
            </a:br>
            <a:r>
              <a:rPr lang="ru-RU" sz="3600" b="1" i="1" u="sng" dirty="0" smtClean="0">
                <a:latin typeface="+mn-lt"/>
              </a:rPr>
              <a:t>Предмет исследования</a:t>
            </a:r>
            <a:r>
              <a:rPr lang="ru-RU" sz="3600" i="1" u="sng" dirty="0" smtClean="0">
                <a:latin typeface="+mn-lt"/>
              </a:rPr>
              <a:t>:</a:t>
            </a:r>
            <a:r>
              <a:rPr lang="ru-RU" sz="3200" i="1" u="sng" dirty="0" smtClean="0">
                <a:latin typeface="+mn-lt"/>
              </a:rPr>
              <a:t/>
            </a:r>
            <a:br>
              <a:rPr lang="ru-RU" sz="3200" i="1" u="sng" dirty="0" smtClean="0">
                <a:latin typeface="+mn-lt"/>
              </a:rPr>
            </a:br>
            <a:r>
              <a:rPr lang="ru-RU" sz="3200" i="1" dirty="0">
                <a:latin typeface="+mn-lt"/>
              </a:rPr>
              <a:t>И</a:t>
            </a:r>
            <a:r>
              <a:rPr lang="ru-RU" sz="3200" i="1" dirty="0" smtClean="0">
                <a:latin typeface="+mn-lt"/>
              </a:rPr>
              <a:t>зображение природы в произведениях </a:t>
            </a:r>
            <a:r>
              <a:rPr lang="ru-RU" sz="3200" i="1" dirty="0">
                <a:latin typeface="+mn-lt"/>
              </a:rPr>
              <a:t>Сэмюэля Тейлора Кольриджа, Вильяма Вордсворта, Роберта Бернса.</a:t>
            </a:r>
            <a:br>
              <a:rPr lang="ru-RU" sz="3200" i="1" dirty="0">
                <a:latin typeface="+mn-lt"/>
              </a:rPr>
            </a:br>
            <a:r>
              <a:rPr lang="ru-RU" sz="3200" i="1" dirty="0">
                <a:latin typeface="+mn-lt"/>
              </a:rPr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825" y="2846388"/>
            <a:ext cx="10683875" cy="774700"/>
          </a:xfrm>
        </p:spPr>
        <p:txBody>
          <a:bodyPr>
            <a:normAutofit fontScale="90000"/>
          </a:bodyPr>
          <a:lstStyle/>
          <a:p>
            <a:pPr defTabSz="1218987" eaLnBrk="1" fontAlgn="auto" hangingPunct="1">
              <a:spcAft>
                <a:spcPts val="0"/>
              </a:spcAft>
              <a:defRPr/>
            </a:pPr>
            <a:r>
              <a:rPr lang="ru-RU" sz="3100" i="1" dirty="0" smtClean="0">
                <a:latin typeface="+mn-lt"/>
              </a:rPr>
              <a:t/>
            </a:r>
            <a:br>
              <a:rPr lang="ru-RU" sz="3100" i="1" dirty="0" smtClean="0">
                <a:latin typeface="+mn-lt"/>
              </a:rPr>
            </a:br>
            <a:r>
              <a:rPr lang="ru-RU" sz="3100" i="1" dirty="0" smtClean="0">
                <a:latin typeface="+mn-lt"/>
              </a:rPr>
              <a:t/>
            </a:r>
            <a:br>
              <a:rPr lang="ru-RU" sz="3100" i="1" dirty="0" smtClean="0">
                <a:latin typeface="+mn-lt"/>
              </a:rPr>
            </a:br>
            <a:r>
              <a:rPr lang="ru-RU" sz="3100" i="1" dirty="0" smtClean="0">
                <a:latin typeface="+mn-lt"/>
              </a:rPr>
              <a:t/>
            </a:r>
            <a:br>
              <a:rPr lang="ru-RU" sz="3100" i="1" dirty="0" smtClean="0">
                <a:latin typeface="+mn-lt"/>
              </a:rPr>
            </a:br>
            <a:r>
              <a:rPr lang="ru-RU" sz="3100" i="1" dirty="0" smtClean="0">
                <a:latin typeface="+mn-lt"/>
              </a:rPr>
              <a:t/>
            </a:r>
            <a:br>
              <a:rPr lang="ru-RU" sz="3100" i="1" dirty="0" smtClean="0">
                <a:latin typeface="+mn-lt"/>
              </a:rPr>
            </a:br>
            <a:r>
              <a:rPr lang="ru-RU" sz="3100" i="1" dirty="0" smtClean="0">
                <a:latin typeface="+mn-lt"/>
              </a:rPr>
              <a:t>Изучить изображение природы в творчестве </a:t>
            </a:r>
            <a:r>
              <a:rPr lang="ru-RU" sz="3100" i="1" dirty="0">
                <a:latin typeface="+mn-lt"/>
              </a:rPr>
              <a:t>британских </a:t>
            </a:r>
            <a:r>
              <a:rPr lang="ru-RU" sz="3100" i="1" dirty="0" smtClean="0">
                <a:latin typeface="+mn-lt"/>
              </a:rPr>
              <a:t>поэтов Тейлора </a:t>
            </a:r>
            <a:r>
              <a:rPr lang="ru-RU" sz="3100" i="1" dirty="0">
                <a:latin typeface="+mn-lt"/>
              </a:rPr>
              <a:t>Кольриджа</a:t>
            </a:r>
            <a:r>
              <a:rPr lang="ru-RU" sz="3100" i="1" dirty="0" smtClean="0">
                <a:latin typeface="+mn-lt"/>
              </a:rPr>
              <a:t>, </a:t>
            </a:r>
            <a:r>
              <a:rPr lang="ru-RU" sz="3100" i="1" dirty="0">
                <a:latin typeface="+mn-lt"/>
              </a:rPr>
              <a:t>Вильяма Вордсворта, Роберта Бернса</a:t>
            </a:r>
            <a:r>
              <a:rPr lang="ru-RU" sz="3100" i="1" dirty="0" smtClean="0">
                <a:latin typeface="+mn-lt"/>
              </a:rPr>
              <a:t>.</a:t>
            </a:r>
            <a:br>
              <a:rPr lang="ru-RU" sz="3100" i="1" dirty="0" smtClean="0">
                <a:latin typeface="+mn-lt"/>
              </a:rPr>
            </a:br>
            <a:r>
              <a:rPr lang="ru-RU" i="1" dirty="0">
                <a:latin typeface="+mn-lt"/>
              </a:rPr>
              <a:t/>
            </a:r>
            <a:br>
              <a:rPr lang="ru-RU" i="1" dirty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1295400" y="0"/>
            <a:ext cx="40322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 i="1" u="sng">
              <a:latin typeface="Times New Roman" pitchFamily="18" charset="0"/>
            </a:endParaRPr>
          </a:p>
          <a:p>
            <a:r>
              <a:rPr lang="ru-RU" sz="3200" b="1" i="1" u="sng">
                <a:latin typeface="Times New Roman" pitchFamily="18" charset="0"/>
              </a:rPr>
              <a:t>Цель: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223963" y="2063750"/>
            <a:ext cx="2755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u="sng">
                <a:latin typeface="Times New Roman" pitchFamily="18" charset="0"/>
              </a:rPr>
              <a:t>Задачи:</a:t>
            </a: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1120775" y="2832100"/>
            <a:ext cx="9774238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Lucida Sans" pitchFamily="34" charset="0"/>
              <a:buAutoNum type="arabicPeriod"/>
            </a:pPr>
            <a:r>
              <a:rPr lang="ru-RU" sz="2800" i="1">
                <a:latin typeface="Times New Roman" pitchFamily="18" charset="0"/>
              </a:rPr>
              <a:t>Рассмотреть творчество поэтов «Озерного края» Тейлора Кольриджа и Вильяма Вордсворта.</a:t>
            </a:r>
          </a:p>
          <a:p>
            <a:pPr marL="342900" indent="-342900">
              <a:buFont typeface="Lucida Sans" pitchFamily="34" charset="0"/>
              <a:buAutoNum type="arabicPeriod"/>
            </a:pPr>
            <a:r>
              <a:rPr lang="ru-RU" sz="2800" i="1">
                <a:latin typeface="Times New Roman" pitchFamily="18" charset="0"/>
              </a:rPr>
              <a:t>Проанализировать стихотворения «Нарциссы» Вордсворта с точки зрения описания цветов и их сравнение с другими природными явлениями.</a:t>
            </a:r>
          </a:p>
          <a:p>
            <a:pPr marL="342900" indent="-342900">
              <a:buFont typeface="Lucida Sans" pitchFamily="34" charset="0"/>
              <a:buAutoNum type="arabicPeriod"/>
            </a:pPr>
            <a:r>
              <a:rPr lang="ru-RU" sz="2800" i="1">
                <a:latin typeface="Times New Roman" pitchFamily="18" charset="0"/>
              </a:rPr>
              <a:t>Рассмотреть творчество шотландского поэта Роберта Бернса.</a:t>
            </a:r>
          </a:p>
          <a:p>
            <a:pPr marL="342900" indent="-342900">
              <a:buFont typeface="Lucida Sans" pitchFamily="34" charset="0"/>
              <a:buAutoNum type="arabicPeriod"/>
            </a:pPr>
            <a:r>
              <a:rPr lang="ru-RU" sz="2800" i="1">
                <a:latin typeface="Times New Roman" pitchFamily="18" charset="0"/>
              </a:rPr>
              <a:t>Показать изменение природы в стихотворении Бернса «Конец лета».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3"/>
          <p:cNvSpPr txBox="1">
            <a:spLocks noChangeArrowheads="1"/>
          </p:cNvSpPr>
          <p:nvPr/>
        </p:nvSpPr>
        <p:spPr bwMode="auto">
          <a:xfrm>
            <a:off x="506413" y="712788"/>
            <a:ext cx="111283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</a:rPr>
              <a:t>Великобритания – страна, богатая культурными традициями. </a:t>
            </a:r>
          </a:p>
        </p:txBody>
      </p:sp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357188" y="1954213"/>
            <a:ext cx="54022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</a:rPr>
              <a:t>Архитекторы</a:t>
            </a:r>
          </a:p>
          <a:p>
            <a:r>
              <a:rPr lang="ru-RU" sz="2800" b="1">
                <a:latin typeface="Times New Roman" pitchFamily="18" charset="0"/>
              </a:rPr>
              <a:t>   Ээро Сааринен   Фрэнк Ллойд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9288" y="3371850"/>
            <a:ext cx="2011362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5013" y="3333750"/>
            <a:ext cx="1979612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6283325" y="1878013"/>
            <a:ext cx="5445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</a:rPr>
              <a:t>Художники </a:t>
            </a:r>
          </a:p>
          <a:p>
            <a:pPr algn="ctr"/>
            <a:r>
              <a:rPr lang="ru-RU" sz="2800" b="1">
                <a:latin typeface="Times New Roman" pitchFamily="18" charset="0"/>
              </a:rPr>
              <a:t>Уильям Хогарт      Клод Моне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36113" y="3238500"/>
            <a:ext cx="2117725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3550" y="3257550"/>
            <a:ext cx="1947863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5097463" y="0"/>
            <a:ext cx="27241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</a:rPr>
              <a:t>                                                                                  </a:t>
            </a:r>
            <a:r>
              <a:rPr lang="ru-RU" sz="3600" b="1">
                <a:latin typeface="Times New Roman" pitchFamily="18" charset="0"/>
              </a:rPr>
              <a:t>Писатели</a:t>
            </a:r>
            <a:r>
              <a:rPr lang="ru-RU" sz="3200">
                <a:latin typeface="Times New Roman" pitchFamily="18" charset="0"/>
              </a:rPr>
              <a:t> </a:t>
            </a:r>
          </a:p>
          <a:p>
            <a:r>
              <a:rPr lang="ru-RU" sz="2400">
                <a:latin typeface="Times New Roman" pitchFamily="18" charset="0"/>
              </a:rPr>
              <a:t> </a:t>
            </a:r>
          </a:p>
          <a:p>
            <a:r>
              <a:rPr lang="ru-RU" sz="2000">
                <a:latin typeface="Times New Roman" pitchFamily="18" charset="0"/>
              </a:rPr>
              <a:t>                      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" y="2090738"/>
            <a:ext cx="2125663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8875" y="2840038"/>
            <a:ext cx="2239963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1788" y="2841625"/>
            <a:ext cx="2332037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53575" y="2109788"/>
            <a:ext cx="2214563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Прямоугольник 9"/>
          <p:cNvSpPr>
            <a:spLocks noChangeArrowheads="1"/>
          </p:cNvSpPr>
          <p:nvPr/>
        </p:nvSpPr>
        <p:spPr bwMode="auto">
          <a:xfrm>
            <a:off x="6500813" y="1968500"/>
            <a:ext cx="29019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Вальтер Скотт </a:t>
            </a:r>
          </a:p>
        </p:txBody>
      </p:sp>
      <p:sp>
        <p:nvSpPr>
          <p:cNvPr id="18439" name="Прямоугольник 10"/>
          <p:cNvSpPr>
            <a:spLocks noChangeArrowheads="1"/>
          </p:cNvSpPr>
          <p:nvPr/>
        </p:nvSpPr>
        <p:spPr bwMode="auto">
          <a:xfrm>
            <a:off x="9407525" y="1395413"/>
            <a:ext cx="2981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Джонатан Свифт</a:t>
            </a:r>
          </a:p>
        </p:txBody>
      </p:sp>
      <p:sp>
        <p:nvSpPr>
          <p:cNvPr id="18440" name="Прямоугольник 11"/>
          <p:cNvSpPr>
            <a:spLocks noChangeArrowheads="1"/>
          </p:cNvSpPr>
          <p:nvPr/>
        </p:nvSpPr>
        <p:spPr bwMode="auto">
          <a:xfrm>
            <a:off x="3351213" y="1974850"/>
            <a:ext cx="3068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Уильям Шекспир</a:t>
            </a:r>
          </a:p>
        </p:txBody>
      </p:sp>
      <p:sp>
        <p:nvSpPr>
          <p:cNvPr id="18441" name="Прямоугольник 12"/>
          <p:cNvSpPr>
            <a:spLocks noChangeArrowheads="1"/>
          </p:cNvSpPr>
          <p:nvPr/>
        </p:nvSpPr>
        <p:spPr bwMode="auto">
          <a:xfrm>
            <a:off x="357188" y="1401763"/>
            <a:ext cx="3017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Роберт  </a:t>
            </a:r>
            <a:r>
              <a:rPr lang="ru-RU" sz="2800" b="1">
                <a:latin typeface="Times New Roman" pitchFamily="18" charset="0"/>
              </a:rPr>
              <a:t>Стивенсон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enjamin_Robert_Haydon_Wordswort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2200" y="525463"/>
            <a:ext cx="2943225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ъект 3"/>
          <p:cNvSpPr txBox="1">
            <a:spLocks/>
          </p:cNvSpPr>
          <p:nvPr/>
        </p:nvSpPr>
        <p:spPr>
          <a:xfrm>
            <a:off x="2568575" y="4792663"/>
            <a:ext cx="5537200" cy="99218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ctr" fontAlgn="auto">
              <a:buFont typeface="Wingdings 3" charset="2"/>
              <a:buNone/>
              <a:defRPr/>
            </a:pPr>
            <a:r>
              <a:rPr lang="ru-RU" sz="2800" b="1" dirty="0" smtClean="0">
                <a:latin typeface="+mn-lt"/>
              </a:rPr>
              <a:t>Уильям   Вордсворт</a:t>
            </a:r>
          </a:p>
          <a:p>
            <a:pPr marL="0" indent="0" algn="ctr" fontAlgn="auto">
              <a:buFont typeface="Wingdings 3" charset="2"/>
              <a:buNone/>
              <a:defRPr/>
            </a:pPr>
            <a:r>
              <a:rPr lang="ru-RU" sz="2800" b="1" dirty="0" smtClean="0">
                <a:latin typeface="+mn-lt"/>
              </a:rPr>
              <a:t>(1770-1850) </a:t>
            </a:r>
          </a:p>
          <a:p>
            <a:pPr algn="ctr" fontAlgn="auto">
              <a:defRPr/>
            </a:pPr>
            <a:endParaRPr lang="ru-RU" sz="2400" dirty="0"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8938" y="2678113"/>
            <a:ext cx="3003550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6"/>
          <p:cNvSpPr>
            <a:spLocks noChangeArrowheads="1"/>
          </p:cNvSpPr>
          <p:nvPr/>
        </p:nvSpPr>
        <p:spPr bwMode="auto">
          <a:xfrm>
            <a:off x="7296150" y="681038"/>
            <a:ext cx="45450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</a:rPr>
              <a:t>Сэмюэль Тейлор Кольридж</a:t>
            </a:r>
          </a:p>
          <a:p>
            <a:pPr algn="ctr"/>
            <a:r>
              <a:rPr lang="ru-RU" sz="2800" b="1">
                <a:latin typeface="Times New Roman" pitchFamily="18" charset="0"/>
              </a:rPr>
              <a:t>   (1772-1834)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19463" y="1436688"/>
            <a:ext cx="5380037" cy="4114800"/>
          </a:xfrm>
        </p:spPr>
        <p:txBody>
          <a:bodyPr>
            <a:normAutofit/>
          </a:bodyPr>
          <a:lstStyle/>
          <a:p>
            <a:pPr marL="0" indent="0" algn="ctr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marL="0" indent="0" algn="ctr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latin typeface="Book Antiqua" pitchFamily="18" charset="0"/>
              </a:rPr>
              <a:t>Природа Озерного края</a:t>
            </a:r>
          </a:p>
          <a:p>
            <a:pPr marL="0" indent="0" algn="ctr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«Лирические </a:t>
            </a:r>
            <a:r>
              <a:rPr lang="ru-RU" b="1" i="1" dirty="0"/>
              <a:t>баллады</a:t>
            </a:r>
            <a:r>
              <a:rPr lang="ru-RU" b="1" i="1" dirty="0" smtClean="0"/>
              <a:t>»</a:t>
            </a:r>
          </a:p>
          <a:p>
            <a:pPr marL="304747" indent="-304747" defTabSz="1218987" eaLnBrk="1" fontAlgn="auto" hangingPunct="1">
              <a:spcBef>
                <a:spcPts val="1866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 smtClean="0"/>
              <a:t> </a:t>
            </a:r>
            <a:r>
              <a:rPr lang="ru-RU" dirty="0"/>
              <a:t>Сэмюэл Тейлор Кольридж </a:t>
            </a:r>
            <a:endParaRPr lang="ru-RU" dirty="0" smtClean="0"/>
          </a:p>
          <a:p>
            <a:pPr marL="304747" indent="-304747" algn="r" defTabSz="1218987" eaLnBrk="1" fontAlgn="auto" hangingPunct="1">
              <a:spcBef>
                <a:spcPts val="1866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 smtClean="0"/>
              <a:t> </a:t>
            </a:r>
            <a:r>
              <a:rPr lang="ru-RU" dirty="0"/>
              <a:t>Вильям Вордсворт </a:t>
            </a:r>
            <a:endParaRPr lang="ru-RU" dirty="0" smtClean="0"/>
          </a:p>
          <a:p>
            <a:pPr marL="0" indent="0" algn="just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endParaRPr lang="ru-RU" dirty="0"/>
          </a:p>
          <a:p>
            <a:pPr marL="304747" indent="-304747" algn="ctr" defTabSz="1218987" eaLnBrk="1" fontAlgn="auto" hangingPunct="1">
              <a:spcBef>
                <a:spcPts val="1866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0482" name="Рисунок 8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113" y="327025"/>
            <a:ext cx="3187700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9" descr="Без названия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96313" y="404813"/>
            <a:ext cx="3235325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10" descr="Без названия (1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53463" y="4346575"/>
            <a:ext cx="31940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11" descr="Без названия (2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8" y="4362450"/>
            <a:ext cx="3373437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12" descr="Без названия (3)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76775" y="4319588"/>
            <a:ext cx="2900363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4"/>
          <p:cNvSpPr>
            <a:spLocks noChangeArrowheads="1"/>
          </p:cNvSpPr>
          <p:nvPr/>
        </p:nvSpPr>
        <p:spPr bwMode="auto">
          <a:xfrm>
            <a:off x="257175" y="0"/>
            <a:ext cx="57023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Times New Roman" pitchFamily="18" charset="0"/>
                <a:cs typeface="Times New Roman" pitchFamily="18" charset="0"/>
              </a:rPr>
              <a:t>Daffodils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(by William Wordsworth)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563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I wandered lonely as a cloud</a:t>
            </a:r>
            <a:br>
              <a:rPr lang="en-US" sz="2400" b="1" i="1">
                <a:latin typeface="Times New Roman" pitchFamily="18" charset="0"/>
                <a:cs typeface="Times New Roman" pitchFamily="18" charset="0"/>
              </a:rPr>
            </a:b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That floats on high o'er vales and hills,</a:t>
            </a:r>
            <a:br>
              <a:rPr lang="en-US" sz="2400" b="1" i="1">
                <a:latin typeface="Times New Roman" pitchFamily="18" charset="0"/>
                <a:cs typeface="Times New Roman" pitchFamily="18" charset="0"/>
              </a:rPr>
            </a:b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When all at once I saw a crowd,</a:t>
            </a:r>
            <a:br>
              <a:rPr lang="en-US" sz="2400" b="1" i="1">
                <a:latin typeface="Times New Roman" pitchFamily="18" charset="0"/>
                <a:cs typeface="Times New Roman" pitchFamily="18" charset="0"/>
              </a:rPr>
            </a:b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A host, of golden daffodils;</a:t>
            </a:r>
            <a:br>
              <a:rPr lang="en-US" sz="2400" b="1" i="1">
                <a:latin typeface="Times New Roman" pitchFamily="18" charset="0"/>
                <a:cs typeface="Times New Roman" pitchFamily="18" charset="0"/>
              </a:rPr>
            </a:b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Beside the lake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beneath the trees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sz="2400" b="1" i="1">
                <a:latin typeface="Times New Roman" pitchFamily="18" charset="0"/>
                <a:cs typeface="Times New Roman" pitchFamily="18" charset="0"/>
              </a:rPr>
            </a:b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Fluttering and dancing in the breeze.</a:t>
            </a:r>
            <a:b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Прямоугольник 5"/>
          <p:cNvSpPr>
            <a:spLocks noChangeArrowheads="1"/>
          </p:cNvSpPr>
          <p:nvPr/>
        </p:nvSpPr>
        <p:spPr bwMode="auto">
          <a:xfrm>
            <a:off x="0" y="3149600"/>
            <a:ext cx="57705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Нарциссы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(Перевод И. Лихачева)</a:t>
            </a:r>
          </a:p>
          <a:p>
            <a:pPr algn="ctr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Печальным реял я туманом 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Среди долин и гор седых,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Как вдруг очнулся перед станом, 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Толпой нарциссов золотых: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Шатал и гнул их ветерок,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И каждый трепетал цветок. </a:t>
            </a: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5605463" y="0"/>
            <a:ext cx="6096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To Nature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by Samuel Taylor Coleridge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>
                <a:latin typeface="Times New Roman" pitchFamily="18" charset="0"/>
                <a:cs typeface="Times New Roman" pitchFamily="18" charset="0"/>
              </a:rPr>
            </a:b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So will I build </a:t>
            </a: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 altar in the fields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sz="2400" b="1" i="1">
                <a:latin typeface="Times New Roman" pitchFamily="18" charset="0"/>
                <a:cs typeface="Times New Roman" pitchFamily="18" charset="0"/>
              </a:rPr>
            </a:b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And the blue sky my fretted </a:t>
            </a: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dome shall be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, </a:t>
            </a:r>
            <a:br>
              <a:rPr lang="en-US" sz="2400" b="1" i="1">
                <a:latin typeface="Times New Roman" pitchFamily="18" charset="0"/>
                <a:cs typeface="Times New Roman" pitchFamily="18" charset="0"/>
              </a:rPr>
            </a:b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sweet fragrance 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that the wild flower yields </a:t>
            </a:r>
            <a:br>
              <a:rPr lang="en-US" sz="2400" b="1" i="1">
                <a:latin typeface="Times New Roman" pitchFamily="18" charset="0"/>
                <a:cs typeface="Times New Roman" pitchFamily="18" charset="0"/>
              </a:rPr>
            </a:b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Shall be the incense I will yield to Thee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i="1">
                <a:latin typeface="Times New Roman" pitchFamily="18" charset="0"/>
                <a:cs typeface="Times New Roman" pitchFamily="18" charset="0"/>
              </a:rPr>
            </a:b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Прямоугольник 7"/>
          <p:cNvSpPr>
            <a:spLocks noChangeArrowheads="1"/>
          </p:cNvSpPr>
          <p:nvPr/>
        </p:nvSpPr>
        <p:spPr bwMode="auto">
          <a:xfrm>
            <a:off x="5816600" y="3071813"/>
            <a:ext cx="6002338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К Природе.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(Перевод С. Командровская)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Обитель для молений я создал в полях просторных,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Под небом ясным, голубым, благословенным Свыше,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И лепестки у входа будут воздух обнимать покорно.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Их аромат, как восхваление природе, сказкой дышит.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412013_TF02787940_TF02787940.potx" id="{BDCEC835-C025-45C0-8AD5-9D778732CF6A}" vid="{4E9A813A-BC9F-4772-8185-0F17D630CF6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tf02787940</Template>
  <TotalTime>932</TotalTime>
  <Words>583</Words>
  <Application>Microsoft Office PowerPoint</Application>
  <PresentationFormat>Произвольный</PresentationFormat>
  <Paragraphs>99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17</vt:i4>
      </vt:variant>
    </vt:vector>
  </HeadingPairs>
  <TitlesOfParts>
    <vt:vector size="32" baseType="lpstr">
      <vt:lpstr>Arial</vt:lpstr>
      <vt:lpstr>Times New Roman</vt:lpstr>
      <vt:lpstr>Century Gothic</vt:lpstr>
      <vt:lpstr>Calibri</vt:lpstr>
      <vt:lpstr>Book Antiqua</vt:lpstr>
      <vt:lpstr>Lucida Sans</vt:lpstr>
      <vt:lpstr>Wingdings 3</vt:lpstr>
      <vt:lpstr>Wingdings</vt:lpstr>
      <vt:lpstr>Angsana New</vt:lpstr>
      <vt:lpstr>Книги в формате 16 x 9</vt:lpstr>
      <vt:lpstr>Книги в формате 16 x 9</vt:lpstr>
      <vt:lpstr>Книги в формате 16 x 9</vt:lpstr>
      <vt:lpstr>Книги в формате 16 x 9</vt:lpstr>
      <vt:lpstr>Книги в формате 16 x 9</vt:lpstr>
      <vt:lpstr>Книги в формате 16 x 9</vt:lpstr>
      <vt:lpstr>   </vt:lpstr>
      <vt:lpstr>План</vt:lpstr>
      <vt:lpstr>   Объект исследования: Творчество британских поэтов  Сэмюэля Тейлора Кольриджа, Вильяма Вордсворта, Роберта Бернса.  Предмет исследования: Изображение природы в произведениях Сэмюэля Тейлора Кольриджа, Вильяма Вордсворта, Роберта Бернса.  </vt:lpstr>
      <vt:lpstr>    Изучить изображение природы в творчестве британских поэтов Тейлора Кольриджа, Вильяма Вордсворта, Роберта Бернса.   </vt:lpstr>
      <vt:lpstr>Слайд 5</vt:lpstr>
      <vt:lpstr>Слайд 6</vt:lpstr>
      <vt:lpstr>Слайд 7</vt:lpstr>
      <vt:lpstr>Слайд 8</vt:lpstr>
      <vt:lpstr>Слайд 9</vt:lpstr>
      <vt:lpstr>Анализ стихотворения Daffodils (by William Wordsworth) </vt:lpstr>
      <vt:lpstr>Анализ стихотворения  To Nature.  ( by Samuel Taylor Coleridge)</vt:lpstr>
      <vt:lpstr>Слайд 12</vt:lpstr>
      <vt:lpstr>Слайд 13</vt:lpstr>
      <vt:lpstr>Слайд 14</vt:lpstr>
      <vt:lpstr> Вывод </vt:lpstr>
      <vt:lpstr>Источники информации</vt:lpstr>
      <vt:lpstr>P.S.  Автор выражает благодарность за помощь в проделанной работе Литовченко Анне, студентке 111 группы.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DNS</cp:lastModifiedBy>
  <cp:revision>78</cp:revision>
  <dcterms:created xsi:type="dcterms:W3CDTF">2017-04-04T05:12:13Z</dcterms:created>
  <dcterms:modified xsi:type="dcterms:W3CDTF">2018-04-20T13:53:46Z</dcterms:modified>
</cp:coreProperties>
</file>