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1075" y="476250"/>
            <a:ext cx="10858500" cy="516522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1F3864"/>
                </a:solidFill>
                <a:latin typeface="Microsoft YaHei"/>
                <a:ea typeface="Microsoft YaHei"/>
                <a:cs typeface="Calibri Light"/>
              </a:rPr>
              <a:t>Санкт-Петербургская академия постдипломного педагогического образования</a:t>
            </a:r>
            <a:endParaRPr lang="ru-RU" sz="2000" b="1" dirty="0">
              <a:solidFill>
                <a:srgbClr val="1F3864"/>
              </a:solidFill>
              <a:latin typeface="Microsoft YaHei"/>
              <a:ea typeface="Microsoft YaHei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75" y="1114425"/>
            <a:ext cx="9144000" cy="5710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1800" b="1" dirty="0">
                <a:solidFill>
                  <a:srgbClr val="1F3864"/>
                </a:solidFill>
                <a:latin typeface="Microsoft YaHei"/>
                <a:ea typeface="Microsoft YaHei"/>
                <a:cs typeface="Calibri"/>
              </a:rPr>
              <a:t>Кафедра педагогики семьи</a:t>
            </a:r>
            <a:endParaRPr lang="ru-RU" sz="1800" b="1" dirty="0">
              <a:solidFill>
                <a:srgbClr val="1F3864"/>
              </a:solidFill>
              <a:latin typeface="Microsoft YaHei"/>
              <a:ea typeface="Microsoft YaHei"/>
            </a:endParaRP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3281F685-03ED-438F-8B95-2687F69E91F0}"/>
              </a:ext>
            </a:extLst>
          </p:cNvPr>
          <p:cNvSpPr txBox="1">
            <a:spLocks/>
          </p:cNvSpPr>
          <p:nvPr/>
        </p:nvSpPr>
        <p:spPr>
          <a:xfrm>
            <a:off x="790575" y="1600202"/>
            <a:ext cx="10210540" cy="125412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rgbClr val="1F3864"/>
                </a:solidFill>
                <a:latin typeface="Microsoft YaHei"/>
                <a:ea typeface="Microsoft YaHei"/>
                <a:cs typeface="Calibri"/>
              </a:rPr>
              <a:t>Зачетная работа </a:t>
            </a:r>
            <a:endParaRPr lang="ru-RU" sz="2400"/>
          </a:p>
          <a:p>
            <a:r>
              <a:rPr lang="ru-RU" sz="2400" b="1" dirty="0">
                <a:solidFill>
                  <a:srgbClr val="1F3864"/>
                </a:solidFill>
                <a:latin typeface="Microsoft YaHei"/>
                <a:ea typeface="Microsoft YaHei"/>
                <a:cs typeface="Calibri"/>
              </a:rPr>
              <a:t>по</a:t>
            </a:r>
            <a:r>
              <a:rPr lang="ru-RU" sz="2400" b="1" dirty="0">
                <a:solidFill>
                  <a:srgbClr val="1F3864"/>
                </a:solidFill>
                <a:latin typeface="Microsoft YaHei"/>
                <a:ea typeface="Microsoft YaHei"/>
              </a:rPr>
              <a:t> программе профессиональной переподготовки</a:t>
            </a:r>
            <a:endParaRPr lang="ru-RU" sz="2400"/>
          </a:p>
          <a:p>
            <a:r>
              <a:rPr lang="ru-RU" sz="2400" b="1" dirty="0">
                <a:solidFill>
                  <a:srgbClr val="1F3864"/>
                </a:solidFill>
                <a:latin typeface="Microsoft YaHei"/>
                <a:ea typeface="Microsoft YaHei"/>
              </a:rPr>
              <a:t> "Теория и методика обучения (дошкольное образование и педагогика)"</a:t>
            </a: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A7FC8DCF-5257-4A7B-8CE2-02419D88E135}"/>
              </a:ext>
            </a:extLst>
          </p:cNvPr>
          <p:cNvSpPr txBox="1">
            <a:spLocks/>
          </p:cNvSpPr>
          <p:nvPr/>
        </p:nvSpPr>
        <p:spPr>
          <a:xfrm>
            <a:off x="630238" y="2974975"/>
            <a:ext cx="10649500" cy="5715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>
                <a:solidFill>
                  <a:srgbClr val="FF0000"/>
                </a:solidFill>
                <a:latin typeface="Microsoft YaHei"/>
                <a:ea typeface="Microsoft YaHei"/>
              </a:rPr>
              <a:t>Я - здоровый и самостоятельный</a:t>
            </a:r>
          </a:p>
        </p:txBody>
      </p:sp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id="{4FC8424A-D74A-484E-9FF5-F9907D8D4F01}"/>
              </a:ext>
            </a:extLst>
          </p:cNvPr>
          <p:cNvSpPr txBox="1">
            <a:spLocks/>
          </p:cNvSpPr>
          <p:nvPr/>
        </p:nvSpPr>
        <p:spPr>
          <a:xfrm>
            <a:off x="1336915" y="4143375"/>
            <a:ext cx="9144000" cy="57108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>
                <a:solidFill>
                  <a:srgbClr val="1F3864"/>
                </a:solidFill>
                <a:latin typeface="Microsoft YaHei"/>
                <a:ea typeface="Microsoft YaHei"/>
                <a:cs typeface="Calibri"/>
              </a:rPr>
              <a:t>Для детей</a:t>
            </a:r>
            <a:r>
              <a:rPr lang="ru-RU" sz="1800" b="1" dirty="0">
                <a:solidFill>
                  <a:srgbClr val="1F3864"/>
                </a:solidFill>
                <a:latin typeface="Microsoft YaHei"/>
                <a:ea typeface="Microsoft YaHei"/>
              </a:rPr>
              <a:t> первой младшей группы (3-4г),</a:t>
            </a:r>
          </a:p>
          <a:p>
            <a:r>
              <a:rPr lang="ru-RU" sz="1800" b="1" dirty="0">
                <a:solidFill>
                  <a:srgbClr val="1F3864"/>
                </a:solidFill>
                <a:latin typeface="Microsoft YaHei"/>
                <a:ea typeface="Microsoft YaHei"/>
              </a:rPr>
              <a:t> их родителей, воспитателей ясельных и младших групп</a:t>
            </a:r>
          </a:p>
        </p:txBody>
      </p:sp>
      <p:sp>
        <p:nvSpPr>
          <p:cNvPr id="11" name="Подзаголовок 2">
            <a:extLst>
              <a:ext uri="{FF2B5EF4-FFF2-40B4-BE49-F238E27FC236}">
                <a16:creationId xmlns:a16="http://schemas.microsoft.com/office/drawing/2014/main" id="{CC363E00-56B8-4FC6-B15F-33E9DE8F0CBA}"/>
              </a:ext>
            </a:extLst>
          </p:cNvPr>
          <p:cNvSpPr txBox="1">
            <a:spLocks/>
          </p:cNvSpPr>
          <p:nvPr/>
        </p:nvSpPr>
        <p:spPr>
          <a:xfrm>
            <a:off x="466725" y="4962525"/>
            <a:ext cx="11469688" cy="12202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>
                <a:solidFill>
                  <a:srgbClr val="1F3864"/>
                </a:solidFill>
                <a:latin typeface="Microsoft YaHei"/>
                <a:ea typeface="Microsoft YaHei"/>
                <a:cs typeface="Calibri"/>
              </a:rPr>
              <a:t>Выполнила:</a:t>
            </a:r>
          </a:p>
          <a:p>
            <a:r>
              <a:rPr lang="ru-RU" sz="1800" b="1" dirty="0">
                <a:solidFill>
                  <a:srgbClr val="1F3864"/>
                </a:solidFill>
                <a:latin typeface="Microsoft YaHei"/>
                <a:ea typeface="Microsoft YaHei"/>
              </a:rPr>
              <a:t>Волобуева Мария Юрьевна,</a:t>
            </a:r>
          </a:p>
          <a:p>
            <a:r>
              <a:rPr lang="ru-RU" sz="1800" b="1" dirty="0">
                <a:solidFill>
                  <a:srgbClr val="1F3864"/>
                </a:solidFill>
                <a:latin typeface="Microsoft YaHei"/>
                <a:ea typeface="Microsoft YaHei"/>
              </a:rPr>
              <a:t>Помощник воспитателя ясельной группы в ГБДОУ 27 Красногвардейского района</a:t>
            </a:r>
          </a:p>
          <a:p>
            <a:endParaRPr lang="ru-RU" sz="1800" b="1" dirty="0">
              <a:solidFill>
                <a:srgbClr val="1F3864"/>
              </a:solidFill>
              <a:latin typeface="Microsoft YaHei"/>
              <a:ea typeface="Microsoft YaHei"/>
            </a:endParaRPr>
          </a:p>
        </p:txBody>
      </p:sp>
      <p:sp>
        <p:nvSpPr>
          <p:cNvPr id="13" name="Подзаголовок 2">
            <a:extLst>
              <a:ext uri="{FF2B5EF4-FFF2-40B4-BE49-F238E27FC236}">
                <a16:creationId xmlns:a16="http://schemas.microsoft.com/office/drawing/2014/main" id="{CA449314-394A-4CEB-8BEF-10A0215AE506}"/>
              </a:ext>
            </a:extLst>
          </p:cNvPr>
          <p:cNvSpPr txBox="1">
            <a:spLocks/>
          </p:cNvSpPr>
          <p:nvPr/>
        </p:nvSpPr>
        <p:spPr>
          <a:xfrm>
            <a:off x="1638480" y="6343650"/>
            <a:ext cx="9144000" cy="5710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>
                <a:solidFill>
                  <a:srgbClr val="1F3864"/>
                </a:solidFill>
                <a:latin typeface="Microsoft YaHei"/>
                <a:ea typeface="Microsoft YaHei"/>
                <a:cs typeface="Calibri"/>
              </a:rPr>
              <a:t>Санкт-Петербург</a:t>
            </a:r>
            <a:r>
              <a:rPr lang="ru-RU" sz="1800" b="1" dirty="0">
                <a:solidFill>
                  <a:srgbClr val="1F3864"/>
                </a:solidFill>
                <a:latin typeface="Microsoft YaHei"/>
                <a:ea typeface="Microsoft YaHei"/>
              </a:rPr>
              <a:t>, 2018</a:t>
            </a: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человек, внутренний, стена, ребено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9DFDD60B-06B1-4222-B356-0AACA24DA2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457"/>
          <a:stretch/>
        </p:blipFill>
        <p:spPr>
          <a:xfrm>
            <a:off x="6275777" y="2533650"/>
            <a:ext cx="5603875" cy="3791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6" descr="Изображение выглядит как ребенок, человек, маленький, внутрен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7DBAEA6B-68A8-46CE-B73C-96540C7BD4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675" y="2576513"/>
            <a:ext cx="5606679" cy="3805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8673B4-F6F3-490C-A626-A104E62AE188}"/>
              </a:ext>
            </a:extLst>
          </p:cNvPr>
          <p:cNvSpPr txBox="1"/>
          <p:nvPr/>
        </p:nvSpPr>
        <p:spPr>
          <a:xfrm>
            <a:off x="2149475" y="781050"/>
            <a:ext cx="8254352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>
                <a:solidFill>
                  <a:srgbClr val="1F3864"/>
                </a:solidFill>
              </a:rPr>
              <a:t>Стирка и мытье посуды</a:t>
            </a:r>
          </a:p>
        </p:txBody>
      </p:sp>
    </p:spTree>
    <p:extLst>
      <p:ext uri="{BB962C8B-B14F-4D97-AF65-F5344CB8AC3E}">
        <p14:creationId xmlns:p14="http://schemas.microsoft.com/office/powerpoint/2010/main" val="616912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DFDD60B-06B1-4222-B356-0AACA24DA2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457"/>
          <a:stretch/>
        </p:blipFill>
        <p:spPr>
          <a:xfrm>
            <a:off x="6591300" y="2902318"/>
            <a:ext cx="4892333" cy="3256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6" descr="Изображение выглядит как внутренний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7DBAEA6B-68A8-46CE-B73C-96540C7BD4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675" y="2902318"/>
            <a:ext cx="5606679" cy="3153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8673B4-F6F3-490C-A626-A104E62AE188}"/>
              </a:ext>
            </a:extLst>
          </p:cNvPr>
          <p:cNvSpPr txBox="1"/>
          <p:nvPr/>
        </p:nvSpPr>
        <p:spPr>
          <a:xfrm>
            <a:off x="2149475" y="781050"/>
            <a:ext cx="8254352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>
                <a:solidFill>
                  <a:srgbClr val="1F3864"/>
                </a:solidFill>
              </a:rPr>
              <a:t>Чистка зубов</a:t>
            </a:r>
            <a:r>
              <a:rPr lang="ru-RU" sz="3600" b="1" dirty="0">
                <a:solidFill>
                  <a:srgbClr val="1F3864"/>
                </a:solidFill>
                <a:cs typeface="Calibri"/>
              </a:rPr>
              <a:t> (приложение)</a:t>
            </a:r>
            <a:endParaRPr lang="ru-RU" sz="3600" b="1" dirty="0">
              <a:solidFill>
                <a:srgbClr val="1F38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223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28673B4-F6F3-490C-A626-A104E62AE188}"/>
              </a:ext>
            </a:extLst>
          </p:cNvPr>
          <p:cNvSpPr txBox="1"/>
          <p:nvPr/>
        </p:nvSpPr>
        <p:spPr>
          <a:xfrm>
            <a:off x="2149475" y="781050"/>
            <a:ext cx="8254352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>
                <a:solidFill>
                  <a:srgbClr val="1F3864"/>
                </a:solidFill>
              </a:rPr>
              <a:t>Результаты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D06B35-E11B-4DFB-88F9-C1D405C00DD7}"/>
              </a:ext>
            </a:extLst>
          </p:cNvPr>
          <p:cNvSpPr txBox="1"/>
          <p:nvPr/>
        </p:nvSpPr>
        <p:spPr>
          <a:xfrm>
            <a:off x="523875" y="1638300"/>
            <a:ext cx="11070966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/>
              <a:t>Педагогический анализ освоения культурно – гигиенических навыков и навыков самообслуживания на конец года показал положительную динамику освоения ее детьми</a:t>
            </a:r>
            <a:r>
              <a:rPr lang="ru-RU" dirty="0">
                <a:cs typeface="Calibri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E79CB0-4FC8-4613-B108-74691FD29631}"/>
              </a:ext>
            </a:extLst>
          </p:cNvPr>
          <p:cNvSpPr txBox="1"/>
          <p:nvPr/>
        </p:nvSpPr>
        <p:spPr>
          <a:xfrm>
            <a:off x="495300" y="2438400"/>
            <a:ext cx="11350689" cy="378565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dirty="0">
                <a:cs typeface="Calibri"/>
              </a:rPr>
              <a:t>Работа с родителями по мероприятию показала хорошие и отличные результаты. </a:t>
            </a:r>
            <a:endParaRPr lang="ru-RU" sz="2400" dirty="0" err="1">
              <a:cs typeface="Calibri"/>
            </a:endParaRPr>
          </a:p>
          <a:p>
            <a:pPr algn="ctr"/>
            <a:r>
              <a:rPr lang="ru-RU" sz="2400" dirty="0">
                <a:cs typeface="Calibri"/>
              </a:rPr>
              <a:t>По анкетированию в конце мероприятия были выявлены следующие показатели: </a:t>
            </a:r>
          </a:p>
          <a:p>
            <a:pPr algn="ctr"/>
            <a:r>
              <a:rPr lang="ru-RU" sz="2400" dirty="0">
                <a:cs typeface="Calibri"/>
              </a:rPr>
              <a:t>80% родителей очень довольны результатами совместной работы по воспитанию </a:t>
            </a:r>
            <a:r>
              <a:rPr lang="ru-RU" sz="2400" dirty="0" err="1">
                <a:cs typeface="Calibri"/>
              </a:rPr>
              <a:t>кгн</a:t>
            </a:r>
            <a:r>
              <a:rPr lang="ru-RU" sz="2400" dirty="0">
                <a:cs typeface="Calibri"/>
              </a:rPr>
              <a:t> у детей, остальные 20% удовлетворены работой.</a:t>
            </a:r>
          </a:p>
          <a:p>
            <a:pPr algn="ctr"/>
            <a:r>
              <a:rPr lang="ru-RU" sz="2400" dirty="0">
                <a:cs typeface="Calibri"/>
              </a:rPr>
              <a:t>Абсолютное большинство родителей по результатам анкетирования высказало свои намерения по продолжению воспитания навыков гигиены и самообслуживания у детей.</a:t>
            </a:r>
          </a:p>
          <a:p>
            <a:pPr algn="ctr"/>
            <a:r>
              <a:rPr lang="ru-RU" sz="2400" dirty="0">
                <a:cs typeface="Calibri"/>
              </a:rPr>
              <a:t>По вопросам дополнения в программе </a:t>
            </a:r>
            <a:r>
              <a:rPr lang="ru-RU" sz="2400" err="1">
                <a:cs typeface="Calibri"/>
              </a:rPr>
              <a:t>кгн</a:t>
            </a:r>
            <a:r>
              <a:rPr lang="ru-RU" sz="2400" dirty="0">
                <a:cs typeface="Calibri"/>
              </a:rPr>
              <a:t> в развитии детей были внесены предложения по </a:t>
            </a:r>
            <a:r>
              <a:rPr lang="ru-RU" sz="2400" err="1">
                <a:cs typeface="Calibri"/>
              </a:rPr>
              <a:t>аутомассажу</a:t>
            </a:r>
            <a:r>
              <a:rPr lang="ru-RU" sz="2400" dirty="0">
                <a:cs typeface="Calibri"/>
              </a:rPr>
              <a:t>, которые в данный момент уже введены в программу ежедневного воспитания </a:t>
            </a:r>
            <a:r>
              <a:rPr lang="ru-RU" sz="2400" err="1">
                <a:cs typeface="Calibri"/>
              </a:rPr>
              <a:t>кгн</a:t>
            </a:r>
            <a:r>
              <a:rPr lang="ru-RU" sz="2400" dirty="0">
                <a:cs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11999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28673B4-F6F3-490C-A626-A104E62AE188}"/>
              </a:ext>
            </a:extLst>
          </p:cNvPr>
          <p:cNvSpPr txBox="1"/>
          <p:nvPr/>
        </p:nvSpPr>
        <p:spPr>
          <a:xfrm>
            <a:off x="2133600" y="447675"/>
            <a:ext cx="8254352" cy="120032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>
                <a:solidFill>
                  <a:srgbClr val="1F3864"/>
                </a:solidFill>
              </a:rPr>
              <a:t>Пример</a:t>
            </a:r>
            <a:r>
              <a:rPr lang="ru-RU" sz="3600" b="1" dirty="0">
                <a:solidFill>
                  <a:srgbClr val="1F3864"/>
                </a:solidFill>
                <a:cs typeface="Calibri"/>
              </a:rPr>
              <a:t> использованной анкеты для родителей</a:t>
            </a:r>
            <a:endParaRPr lang="ru-RU" sz="3600" b="1" dirty="0">
              <a:solidFill>
                <a:srgbClr val="1F3864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E79CB0-4FC8-4613-B108-74691FD29631}"/>
              </a:ext>
            </a:extLst>
          </p:cNvPr>
          <p:cNvSpPr txBox="1"/>
          <p:nvPr/>
        </p:nvSpPr>
        <p:spPr>
          <a:xfrm>
            <a:off x="409575" y="1943100"/>
            <a:ext cx="11350689" cy="452431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>
                <a:cs typeface="Calibri"/>
              </a:rPr>
              <a:t>«Культурно-гигиенические навыки воспитания в семье»</a:t>
            </a:r>
            <a:br>
              <a:rPr lang="en-US" dirty="0">
                <a:latin typeface="+mn-ea"/>
                <a:cs typeface="+mn-ea"/>
              </a:rPr>
            </a:br>
            <a:r>
              <a:rPr lang="ru-RU" dirty="0">
                <a:cs typeface="Calibri"/>
              </a:rPr>
              <a:t>Ответьте пожалуйста на данные вопросы.</a:t>
            </a:r>
            <a:br>
              <a:rPr lang="en-US" dirty="0">
                <a:latin typeface="+mn-ea"/>
                <a:cs typeface="+mn-ea"/>
              </a:rPr>
            </a:br>
            <a:r>
              <a:rPr lang="ru-RU" dirty="0">
                <a:cs typeface="Calibri"/>
              </a:rPr>
              <a:t>1. Считаете ли, Вы себя компетентным в вопросах культурно-гигиенического воспитания?</a:t>
            </a:r>
            <a:br>
              <a:rPr lang="en-US" dirty="0">
                <a:latin typeface="+mn-ea"/>
                <a:cs typeface="+mn-ea"/>
              </a:rPr>
            </a:br>
            <a:r>
              <a:rPr lang="ru-RU" dirty="0">
                <a:cs typeface="Calibri"/>
              </a:rPr>
              <a:t>2. Как Вы считаете, Ваш ребенок обладает навыками аккуратной еды?</a:t>
            </a:r>
            <a:br>
              <a:rPr lang="en-US" dirty="0">
                <a:latin typeface="+mn-ea"/>
                <a:cs typeface="+mn-ea"/>
              </a:rPr>
            </a:br>
            <a:r>
              <a:rPr lang="ru-RU" dirty="0">
                <a:cs typeface="Calibri"/>
              </a:rPr>
              <a:t>3. Ваш ребенок умеет правильно пользоваться чайной и столовой </a:t>
            </a:r>
            <a:r>
              <a:rPr lang="ru-RU" dirty="0" err="1">
                <a:cs typeface="Calibri"/>
              </a:rPr>
              <a:t>ложкой,вилкой</a:t>
            </a:r>
            <a:r>
              <a:rPr lang="ru-RU" dirty="0">
                <a:cs typeface="Calibri"/>
              </a:rPr>
              <a:t>, салфеткой?</a:t>
            </a:r>
            <a:br>
              <a:rPr lang="en-US" dirty="0">
                <a:latin typeface="+mn-ea"/>
                <a:cs typeface="+mn-ea"/>
              </a:rPr>
            </a:br>
            <a:r>
              <a:rPr lang="ru-RU" dirty="0">
                <a:cs typeface="Calibri"/>
              </a:rPr>
              <a:t>4. Он пережевывает пищу с закрытым ртом, не разговаривает с полным ртом?</a:t>
            </a:r>
            <a:br>
              <a:rPr lang="en-US" dirty="0">
                <a:latin typeface="+mn-ea"/>
                <a:cs typeface="+mn-ea"/>
              </a:rPr>
            </a:br>
            <a:r>
              <a:rPr lang="ru-RU" dirty="0">
                <a:cs typeface="Calibri"/>
              </a:rPr>
              <a:t>5. Благодарит, выходя из-за стола?</a:t>
            </a:r>
            <a:br>
              <a:rPr lang="en-US" dirty="0">
                <a:latin typeface="+mn-ea"/>
                <a:cs typeface="+mn-ea"/>
              </a:rPr>
            </a:br>
            <a:r>
              <a:rPr lang="ru-RU" dirty="0">
                <a:cs typeface="Calibri"/>
              </a:rPr>
              <a:t>6. Как Вы думаете, сформировались у него (нее) навыки мытья рук и личной гигиены?</a:t>
            </a:r>
            <a:br>
              <a:rPr lang="en-US" dirty="0">
                <a:latin typeface="+mn-ea"/>
                <a:cs typeface="+mn-ea"/>
              </a:rPr>
            </a:br>
            <a:r>
              <a:rPr lang="ru-RU" dirty="0">
                <a:cs typeface="Calibri"/>
              </a:rPr>
              <a:t>7. Умеет ли Ваш ребенок, мыть руки закатав рукава, взяв мыло, намыливать до появления пены?</a:t>
            </a:r>
            <a:br>
              <a:rPr lang="en-US" dirty="0">
                <a:latin typeface="+mn-ea"/>
                <a:cs typeface="+mn-ea"/>
              </a:rPr>
            </a:br>
            <a:r>
              <a:rPr lang="ru-RU" dirty="0">
                <a:cs typeface="Calibri"/>
              </a:rPr>
              <a:t>8. Может смыть мыло, сухо вытереть руки, аккуратно сложить полотенце и повесить в свою ячейку?</a:t>
            </a:r>
            <a:br>
              <a:rPr lang="en-US" dirty="0">
                <a:latin typeface="+mn-ea"/>
                <a:cs typeface="+mn-ea"/>
              </a:rPr>
            </a:br>
            <a:r>
              <a:rPr lang="ru-RU" dirty="0">
                <a:cs typeface="Calibri"/>
              </a:rPr>
              <a:t>9. Умеет пользоваться расческой самостоятельно?</a:t>
            </a:r>
            <a:br>
              <a:rPr lang="en-US" dirty="0">
                <a:latin typeface="+mn-ea"/>
                <a:cs typeface="+mn-ea"/>
              </a:rPr>
            </a:br>
            <a:r>
              <a:rPr lang="ru-RU" dirty="0">
                <a:cs typeface="Calibri"/>
              </a:rPr>
              <a:t>10. Обладает ли Ваш ребенок навыками снимания и надевания одежды в определенном порядке(снимает ботинки, носки, колготки, майку и все вещи аккуратно складывает на стул)?</a:t>
            </a:r>
            <a:br>
              <a:rPr lang="en-US" dirty="0">
                <a:latin typeface="+mn-ea"/>
                <a:cs typeface="+mn-ea"/>
              </a:rPr>
            </a:br>
            <a:r>
              <a:rPr lang="ru-RU" dirty="0">
                <a:cs typeface="Calibri"/>
              </a:rPr>
              <a:t>11. Умеет поласкать рот после каждого приема пищи?</a:t>
            </a:r>
          </a:p>
          <a:p>
            <a:pPr algn="ctr"/>
            <a:r>
              <a:rPr lang="ru-RU" dirty="0">
                <a:cs typeface="Calibri"/>
              </a:rPr>
              <a:t>12. Стал ли Ваш ребенок чаще без напоминания пользоваться горшком?</a:t>
            </a:r>
            <a:br>
              <a:rPr lang="en-US" dirty="0">
                <a:latin typeface="+mn-ea"/>
                <a:cs typeface="+mn-ea"/>
              </a:rPr>
            </a:br>
            <a:r>
              <a:rPr lang="ru-RU" dirty="0">
                <a:cs typeface="Calibri"/>
              </a:rPr>
              <a:t>Благодарим вас за сотрудничество!</a:t>
            </a:r>
          </a:p>
        </p:txBody>
      </p:sp>
    </p:spTree>
    <p:extLst>
      <p:ext uri="{BB962C8B-B14F-4D97-AF65-F5344CB8AC3E}">
        <p14:creationId xmlns:p14="http://schemas.microsoft.com/office/powerpoint/2010/main" val="19246364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28673B4-F6F3-490C-A626-A104E62AE188}"/>
              </a:ext>
            </a:extLst>
          </p:cNvPr>
          <p:cNvSpPr txBox="1"/>
          <p:nvPr/>
        </p:nvSpPr>
        <p:spPr>
          <a:xfrm>
            <a:off x="2133600" y="447675"/>
            <a:ext cx="8254352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>
                <a:solidFill>
                  <a:srgbClr val="1F3864"/>
                </a:solidFill>
              </a:rPr>
              <a:t>Использованная литература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E79CB0-4FC8-4613-B108-74691FD29631}"/>
              </a:ext>
            </a:extLst>
          </p:cNvPr>
          <p:cNvSpPr txBox="1"/>
          <p:nvPr/>
        </p:nvSpPr>
        <p:spPr>
          <a:xfrm>
            <a:off x="304800" y="1524000"/>
            <a:ext cx="11350689" cy="510909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ctr">
              <a:buFont typeface="Arial"/>
              <a:buChar char="•"/>
            </a:pPr>
            <a:r>
              <a:rPr lang="ru-RU" sz="2800" dirty="0">
                <a:solidFill>
                  <a:srgbClr val="1F3864"/>
                </a:solidFill>
                <a:cs typeface="Calibri"/>
              </a:rPr>
              <a:t>Комплексная диагностика уровней освоения программы под редакцией М.А Васильевой, авторы составители </a:t>
            </a:r>
            <a:r>
              <a:rPr lang="ru-RU" sz="2800" dirty="0" err="1">
                <a:solidFill>
                  <a:srgbClr val="1F3864"/>
                </a:solidFill>
                <a:cs typeface="Calibri"/>
              </a:rPr>
              <a:t>С.С.Дреер</a:t>
            </a:r>
            <a:r>
              <a:rPr lang="ru-RU" sz="2800" dirty="0">
                <a:solidFill>
                  <a:srgbClr val="1F3864"/>
                </a:solidFill>
                <a:cs typeface="Calibri"/>
              </a:rPr>
              <a:t>, </a:t>
            </a:r>
            <a:r>
              <a:rPr lang="ru-RU" sz="2800" dirty="0" err="1">
                <a:solidFill>
                  <a:srgbClr val="1F3864"/>
                </a:solidFill>
                <a:cs typeface="Calibri"/>
              </a:rPr>
              <a:t>А.Н.Потыкан</a:t>
            </a:r>
            <a:r>
              <a:rPr lang="ru-RU" sz="2800" dirty="0">
                <a:solidFill>
                  <a:srgbClr val="1F3864"/>
                </a:solidFill>
                <a:cs typeface="Calibri"/>
              </a:rPr>
              <a:t>. </a:t>
            </a:r>
          </a:p>
          <a:p>
            <a:pPr marL="285750" indent="-285750" algn="ctr">
              <a:buFont typeface="Arial"/>
              <a:buChar char="•"/>
            </a:pPr>
            <a:r>
              <a:rPr lang="ru-RU" sz="2800" dirty="0">
                <a:solidFill>
                  <a:srgbClr val="1F3864"/>
                </a:solidFill>
                <a:cs typeface="Calibri"/>
              </a:rPr>
              <a:t>Методические пособия: -</a:t>
            </a:r>
            <a:r>
              <a:rPr lang="ru-RU" sz="2800" dirty="0" err="1">
                <a:solidFill>
                  <a:srgbClr val="1F3864"/>
                </a:solidFill>
                <a:cs typeface="Calibri"/>
              </a:rPr>
              <a:t>Н.С.Голицына</a:t>
            </a:r>
            <a:r>
              <a:rPr lang="ru-RU" sz="2800" dirty="0">
                <a:solidFill>
                  <a:srgbClr val="1F3864"/>
                </a:solidFill>
                <a:cs typeface="Calibri"/>
              </a:rPr>
              <a:t>, </a:t>
            </a:r>
            <a:r>
              <a:rPr lang="ru-RU" sz="2800" dirty="0" err="1">
                <a:solidFill>
                  <a:srgbClr val="1F3864"/>
                </a:solidFill>
                <a:cs typeface="Calibri"/>
              </a:rPr>
              <a:t>И.М.Шумова</a:t>
            </a:r>
            <a:r>
              <a:rPr lang="ru-RU" sz="2800" dirty="0">
                <a:solidFill>
                  <a:srgbClr val="1F3864"/>
                </a:solidFill>
                <a:cs typeface="Calibri"/>
              </a:rPr>
              <a:t> «Воспитание основ здорового образа жизни у малышей» </a:t>
            </a:r>
          </a:p>
          <a:p>
            <a:pPr marL="285750" indent="-285750" algn="ctr">
              <a:buFont typeface="Arial"/>
              <a:buChar char="•"/>
            </a:pPr>
            <a:r>
              <a:rPr lang="ru-RU" sz="2800" dirty="0" err="1">
                <a:solidFill>
                  <a:srgbClr val="1F3864"/>
                </a:solidFill>
                <a:cs typeface="Calibri"/>
              </a:rPr>
              <a:t>Н.С.Зворыгина</a:t>
            </a:r>
            <a:r>
              <a:rPr lang="ru-RU" sz="2800" dirty="0">
                <a:solidFill>
                  <a:srgbClr val="1F3864"/>
                </a:solidFill>
                <a:cs typeface="Calibri"/>
              </a:rPr>
              <a:t> «Первые сюжетные игры малышей» </a:t>
            </a:r>
          </a:p>
          <a:p>
            <a:pPr marL="285750" indent="-285750" algn="ctr">
              <a:buFont typeface="Arial"/>
              <a:buChar char="•"/>
            </a:pPr>
            <a:r>
              <a:rPr lang="ru-RU" sz="2800" dirty="0" err="1">
                <a:solidFill>
                  <a:srgbClr val="1F3864"/>
                </a:solidFill>
                <a:cs typeface="Calibri"/>
              </a:rPr>
              <a:t>Белостоцкая</a:t>
            </a:r>
            <a:r>
              <a:rPr lang="ru-RU" sz="2800" dirty="0">
                <a:solidFill>
                  <a:srgbClr val="1F3864"/>
                </a:solidFill>
                <a:cs typeface="Calibri"/>
              </a:rPr>
              <a:t> Е.М., Виноградова Т. Ф. и др. Гигиенические основы воспитания детей от 3 до 7. - М.:Просвещение,1991.</a:t>
            </a:r>
            <a:endParaRPr lang="ru-RU" dirty="0">
              <a:solidFill>
                <a:srgbClr val="000000"/>
              </a:solidFill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r>
              <a:rPr lang="ru-RU" sz="2800" dirty="0">
                <a:solidFill>
                  <a:srgbClr val="1F3864"/>
                </a:solidFill>
                <a:cs typeface="Calibri"/>
              </a:rPr>
              <a:t>Бондаренко А.К. Дидактические игры в д/с: Пособие для воспитателя детского сада. - М.: Просвещение,1985.</a:t>
            </a:r>
            <a:endParaRPr lang="ru-RU" dirty="0"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r>
              <a:rPr lang="ru-RU" sz="2800" dirty="0">
                <a:solidFill>
                  <a:srgbClr val="1F3864"/>
                </a:solidFill>
                <a:cs typeface="Calibri"/>
              </a:rPr>
              <a:t>Усова А.П. Обучение в детском саду, 3 изд. М.,1981.</a:t>
            </a:r>
          </a:p>
          <a:p>
            <a:pPr algn="just"/>
            <a:endParaRPr lang="ru-RU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1092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28673B4-F6F3-490C-A626-A104E62AE188}"/>
              </a:ext>
            </a:extLst>
          </p:cNvPr>
          <p:cNvSpPr txBox="1"/>
          <p:nvPr/>
        </p:nvSpPr>
        <p:spPr>
          <a:xfrm>
            <a:off x="1101725" y="447675"/>
            <a:ext cx="10249094" cy="646113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>
                <a:solidFill>
                  <a:srgbClr val="1F3864"/>
                </a:solidFill>
              </a:rPr>
              <a:t>Рекомендуемая литература для родителей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E79CB0-4FC8-4613-B108-74691FD29631}"/>
              </a:ext>
            </a:extLst>
          </p:cNvPr>
          <p:cNvSpPr txBox="1"/>
          <p:nvPr/>
        </p:nvSpPr>
        <p:spPr>
          <a:xfrm>
            <a:off x="390525" y="1438275"/>
            <a:ext cx="11350689" cy="5539978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ctr">
              <a:buFont typeface="Arial"/>
              <a:buChar char="•"/>
            </a:pPr>
            <a:r>
              <a:rPr lang="ru-RU" sz="2800" dirty="0">
                <a:solidFill>
                  <a:srgbClr val="1F3864"/>
                </a:solidFill>
                <a:cs typeface="Calibri"/>
              </a:rPr>
              <a:t>М. </a:t>
            </a:r>
            <a:r>
              <a:rPr lang="ru-RU" sz="2800" dirty="0" err="1">
                <a:solidFill>
                  <a:srgbClr val="1F3864"/>
                </a:solidFill>
                <a:cs typeface="Calibri"/>
              </a:rPr>
              <a:t>Ю.Картушина</a:t>
            </a:r>
            <a:r>
              <a:rPr lang="ru-RU" sz="2800" dirty="0">
                <a:solidFill>
                  <a:srgbClr val="1F3864"/>
                </a:solidFill>
                <a:cs typeface="Calibri"/>
              </a:rPr>
              <a:t> «Забавы для малышей», «Конспекты </a:t>
            </a:r>
            <a:r>
              <a:rPr lang="ru-RU" sz="2800" dirty="0" err="1">
                <a:solidFill>
                  <a:srgbClr val="1F3864"/>
                </a:solidFill>
                <a:cs typeface="Calibri"/>
              </a:rPr>
              <a:t>логоритмических</a:t>
            </a:r>
            <a:r>
              <a:rPr lang="ru-RU" sz="2800" dirty="0">
                <a:solidFill>
                  <a:srgbClr val="1F3864"/>
                </a:solidFill>
                <a:cs typeface="Calibri"/>
              </a:rPr>
              <a:t> занятий с детьми 2-3 лет» </a:t>
            </a:r>
            <a:endParaRPr lang="ru-RU"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r>
              <a:rPr lang="ru-RU" sz="2800" dirty="0" err="1">
                <a:solidFill>
                  <a:srgbClr val="1F3864"/>
                </a:solidFill>
                <a:cs typeface="Calibri"/>
              </a:rPr>
              <a:t>О.И.Крупенчук</a:t>
            </a:r>
            <a:r>
              <a:rPr lang="ru-RU" sz="2800" dirty="0">
                <a:solidFill>
                  <a:srgbClr val="1F3864"/>
                </a:solidFill>
                <a:cs typeface="Calibri"/>
              </a:rPr>
              <a:t> «Тренируем пальчики – развиваем речь» </a:t>
            </a:r>
            <a:endParaRPr lang="en-US" sz="2800">
              <a:solidFill>
                <a:srgbClr val="1F3864"/>
              </a:solidFill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r>
              <a:rPr lang="ru-RU" sz="2800" dirty="0" err="1">
                <a:solidFill>
                  <a:srgbClr val="1F3864"/>
                </a:solidFill>
                <a:cs typeface="Calibri"/>
              </a:rPr>
              <a:t>Е.А.Янушко</a:t>
            </a:r>
            <a:r>
              <a:rPr lang="ru-RU" sz="2800" dirty="0">
                <a:solidFill>
                  <a:srgbClr val="1F3864"/>
                </a:solidFill>
                <a:cs typeface="Calibri"/>
              </a:rPr>
              <a:t> «Развитие мелкой моторики рук у детей раннего возраста» </a:t>
            </a:r>
          </a:p>
          <a:p>
            <a:pPr marL="285750" indent="-285750" algn="ctr">
              <a:buFont typeface="Arial"/>
              <a:buChar char="•"/>
            </a:pPr>
            <a:r>
              <a:rPr lang="ru-RU" sz="2800" dirty="0">
                <a:solidFill>
                  <a:srgbClr val="1F3864"/>
                </a:solidFill>
                <a:cs typeface="Calibri"/>
              </a:rPr>
              <a:t>Методические пособия: -</a:t>
            </a:r>
            <a:r>
              <a:rPr lang="ru-RU" sz="2800" err="1">
                <a:solidFill>
                  <a:srgbClr val="1F3864"/>
                </a:solidFill>
                <a:cs typeface="Calibri"/>
              </a:rPr>
              <a:t>Н.С.Голицына</a:t>
            </a:r>
            <a:r>
              <a:rPr lang="ru-RU" sz="2800" dirty="0">
                <a:solidFill>
                  <a:srgbClr val="1F3864"/>
                </a:solidFill>
                <a:cs typeface="Calibri"/>
              </a:rPr>
              <a:t>, </a:t>
            </a:r>
            <a:r>
              <a:rPr lang="ru-RU" sz="2800" err="1">
                <a:solidFill>
                  <a:srgbClr val="1F3864"/>
                </a:solidFill>
                <a:cs typeface="Calibri"/>
              </a:rPr>
              <a:t>И.М.Шумова</a:t>
            </a:r>
            <a:r>
              <a:rPr lang="ru-RU" sz="2800" dirty="0">
                <a:solidFill>
                  <a:srgbClr val="1F3864"/>
                </a:solidFill>
                <a:cs typeface="Calibri"/>
              </a:rPr>
              <a:t> «Воспитание основ здорового образа жизни у малышей» </a:t>
            </a:r>
          </a:p>
          <a:p>
            <a:pPr marL="285750" indent="-285750" algn="ctr">
              <a:buFont typeface="Arial"/>
              <a:buChar char="•"/>
            </a:pPr>
            <a:r>
              <a:rPr lang="ru-RU" sz="2800" err="1">
                <a:solidFill>
                  <a:srgbClr val="1F3864"/>
                </a:solidFill>
                <a:cs typeface="Calibri"/>
              </a:rPr>
              <a:t>Н.С.Зворыгина</a:t>
            </a:r>
            <a:r>
              <a:rPr lang="ru-RU" sz="2800" dirty="0">
                <a:solidFill>
                  <a:srgbClr val="1F3864"/>
                </a:solidFill>
                <a:cs typeface="Calibri"/>
              </a:rPr>
              <a:t> «Первые сюжетные игры малышей» </a:t>
            </a:r>
          </a:p>
          <a:p>
            <a:pPr marL="285750" indent="-285750" algn="ctr">
              <a:buFont typeface="Arial"/>
              <a:buChar char="•"/>
            </a:pPr>
            <a:r>
              <a:rPr lang="ru-RU" sz="2800" dirty="0">
                <a:solidFill>
                  <a:srgbClr val="1F3864"/>
                </a:solidFill>
                <a:cs typeface="Calibri"/>
              </a:rPr>
              <a:t>Михайленко Н.Я., Короткова Н.А. Как играть с ребенком - М., Педагогика, 1990.</a:t>
            </a:r>
          </a:p>
          <a:p>
            <a:pPr marL="285750" indent="-285750" algn="ctr">
              <a:buFont typeface="Arial"/>
              <a:buChar char="•"/>
            </a:pPr>
            <a:r>
              <a:rPr lang="ru-RU" sz="2800" err="1">
                <a:solidFill>
                  <a:srgbClr val="1F3864"/>
                </a:solidFill>
                <a:cs typeface="Calibri"/>
              </a:rPr>
              <a:t>Урунтаева</a:t>
            </a:r>
            <a:r>
              <a:rPr lang="ru-RU" sz="2800" dirty="0">
                <a:solidFill>
                  <a:srgbClr val="1F3864"/>
                </a:solidFill>
                <a:cs typeface="Calibri"/>
              </a:rPr>
              <a:t> Г.А., Афонькина Ю.А. Как приобщить малыша к гигиене и самообслуживанию. - М.: Просвещение, 1997.</a:t>
            </a:r>
            <a:endParaRPr lang="ru-RU" sz="2800">
              <a:solidFill>
                <a:srgbClr val="1F3864"/>
              </a:solidFill>
              <a:cs typeface="Calibri"/>
            </a:endParaRPr>
          </a:p>
          <a:p>
            <a:pPr algn="just"/>
            <a:endParaRPr lang="ru-RU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54173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2FD4D06-DA84-4AB5-8E7E-F213AD740216}"/>
              </a:ext>
            </a:extLst>
          </p:cNvPr>
          <p:cNvSpPr txBox="1"/>
          <p:nvPr/>
        </p:nvSpPr>
        <p:spPr>
          <a:xfrm>
            <a:off x="2209800" y="2543175"/>
            <a:ext cx="8025783" cy="92333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Спасибо за</a:t>
            </a:r>
            <a:r>
              <a:rPr lang="ru-RU" sz="5400" b="1" dirty="0">
                <a:solidFill>
                  <a:srgbClr val="FF0000"/>
                </a:solidFill>
                <a:cs typeface="Calibri"/>
              </a:rPr>
              <a:t> внимание!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021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D43751-CD16-4569-A22A-DC0CEA69444F}"/>
              </a:ext>
            </a:extLst>
          </p:cNvPr>
          <p:cNvSpPr txBox="1"/>
          <p:nvPr/>
        </p:nvSpPr>
        <p:spPr>
          <a:xfrm>
            <a:off x="936446" y="657225"/>
            <a:ext cx="10721165" cy="707886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>
                <a:solidFill>
                  <a:srgbClr val="1F3864"/>
                </a:solidFill>
                <a:cs typeface="Calibri"/>
              </a:rPr>
              <a:t>Гигиена - основа долгой и здоровой жизни.</a:t>
            </a:r>
            <a:r>
              <a:rPr lang="ru-RU" sz="4000" dirty="0">
                <a:cs typeface="Calibri"/>
              </a:rPr>
              <a:t> 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E512EB-80B0-4569-BADF-764357C8C5C2}"/>
              </a:ext>
            </a:extLst>
          </p:cNvPr>
          <p:cNvSpPr txBox="1"/>
          <p:nvPr/>
        </p:nvSpPr>
        <p:spPr>
          <a:xfrm>
            <a:off x="6381750" y="2333625"/>
            <a:ext cx="4824413" cy="255454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dirty="0">
                <a:solidFill>
                  <a:srgbClr val="1F3864"/>
                </a:solidFill>
              </a:rPr>
              <a:t>Эта</a:t>
            </a:r>
            <a:r>
              <a:rPr lang="ru-RU" sz="2000" dirty="0">
                <a:solidFill>
                  <a:srgbClr val="1F3864"/>
                </a:solidFill>
                <a:cs typeface="Calibri"/>
              </a:rPr>
              <a:t> работа направлена на продолжительное изучение темы, совместную работу воспитателей и родителей. Тема обширная, и подразумевает она коллективное участие в постановке педагогических ситуаций, обучению детей культурно-гигиеническим навыкам и самообслуживанию.</a:t>
            </a:r>
          </a:p>
        </p:txBody>
      </p:sp>
      <p:pic>
        <p:nvPicPr>
          <p:cNvPr id="4" name="Рисунок 4" descr="Изображение выглядит как игрушка, кукла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788F7A07-F35C-4C8C-93B3-7F0BB7A8B6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650" y="1628775"/>
            <a:ext cx="4771983" cy="49012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59086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F2ACAF0-2652-4DB1-885F-B34F53EB6E67}"/>
              </a:ext>
            </a:extLst>
          </p:cNvPr>
          <p:cNvSpPr txBox="1"/>
          <p:nvPr/>
        </p:nvSpPr>
        <p:spPr>
          <a:xfrm>
            <a:off x="161925" y="533400"/>
            <a:ext cx="11403044" cy="58785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 sz="4000" b="1" dirty="0">
              <a:solidFill>
                <a:srgbClr val="1F3864"/>
              </a:solidFill>
            </a:endParaRPr>
          </a:p>
          <a:p>
            <a:pPr algn="ctr"/>
            <a:r>
              <a:rPr lang="ru-RU" sz="4000" b="1" dirty="0">
                <a:solidFill>
                  <a:srgbClr val="1F3864"/>
                </a:solidFill>
              </a:rPr>
              <a:t>АКТУАЛЬНОСТЬ</a:t>
            </a:r>
            <a:endParaRPr lang="ru-RU" sz="4000" b="1" dirty="0">
              <a:solidFill>
                <a:srgbClr val="1F3864"/>
              </a:solidFill>
              <a:cs typeface="Calibri"/>
            </a:endParaRPr>
          </a:p>
          <a:p>
            <a:pPr algn="ctr"/>
            <a:endParaRPr lang="ru-RU" sz="4000" b="1" dirty="0">
              <a:solidFill>
                <a:srgbClr val="1F3864"/>
              </a:solidFill>
              <a:cs typeface="Calibri"/>
            </a:endParaRPr>
          </a:p>
          <a:p>
            <a:pPr algn="ctr"/>
            <a:endParaRPr lang="ru-RU" sz="4000" b="1" dirty="0">
              <a:solidFill>
                <a:srgbClr val="1F3864"/>
              </a:solidFill>
            </a:endParaRPr>
          </a:p>
          <a:p>
            <a:pPr algn="ctr"/>
            <a:r>
              <a:rPr lang="ru-RU" sz="2400" dirty="0">
                <a:solidFill>
                  <a:srgbClr val="1F3864"/>
                </a:solidFill>
              </a:rPr>
              <a:t>Культурно – гигиенические навыки – важная составная часть культуры поведения. </a:t>
            </a:r>
            <a:endParaRPr lang="ru-RU" sz="2400" dirty="0">
              <a:solidFill>
                <a:srgbClr val="1F3864"/>
              </a:solidFill>
              <a:cs typeface="Calibri"/>
            </a:endParaRPr>
          </a:p>
          <a:p>
            <a:pPr algn="ctr"/>
            <a:r>
              <a:rPr lang="ru-RU" sz="2400" dirty="0">
                <a:solidFill>
                  <a:srgbClr val="1F3864"/>
                </a:solidFill>
              </a:rPr>
              <a:t>Это основа санитарной культуры, необходимое условие формирования у детей установки на здоровый образ жизни в будущем. </a:t>
            </a:r>
            <a:endParaRPr lang="ru-RU" sz="2400" dirty="0">
              <a:solidFill>
                <a:srgbClr val="1F3864"/>
              </a:solidFill>
              <a:cs typeface="Calibri"/>
            </a:endParaRPr>
          </a:p>
          <a:p>
            <a:pPr algn="ctr"/>
            <a:r>
              <a:rPr lang="ru-RU" sz="2400" dirty="0">
                <a:solidFill>
                  <a:srgbClr val="1F3864"/>
                </a:solidFill>
              </a:rPr>
              <a:t>Именно в дошкольном возрасте очень важно воспитывать у ребенка привычку к чистоте, аккуратности, порядку. </a:t>
            </a:r>
            <a:endParaRPr lang="ru-RU" sz="2400" dirty="0">
              <a:solidFill>
                <a:srgbClr val="1F3864"/>
              </a:solidFill>
              <a:cs typeface="Calibri"/>
            </a:endParaRPr>
          </a:p>
          <a:p>
            <a:pPr algn="ctr"/>
            <a:r>
              <a:rPr lang="ru-RU" sz="2400" dirty="0">
                <a:solidFill>
                  <a:srgbClr val="1F3864"/>
                </a:solidFill>
              </a:rPr>
              <a:t>В эти годы дети могут освоить все основные культурно – гигиенические навыки, научиться понимать их важность, легко, быстро и правильно выполнять. </a:t>
            </a:r>
            <a:endParaRPr lang="ru-RU" sz="2400" dirty="0">
              <a:solidFill>
                <a:srgbClr val="1F3864"/>
              </a:solidFill>
              <a:cs typeface="Calibri"/>
            </a:endParaRPr>
          </a:p>
          <a:p>
            <a:pPr algn="ctr"/>
            <a:r>
              <a:rPr lang="ru-RU" sz="2400" dirty="0">
                <a:solidFill>
                  <a:srgbClr val="1F3864"/>
                </a:solidFill>
              </a:rPr>
              <a:t>Воспитание культурно – гигиенических навыков у детей раннего возраста является одной из основных задач области «Здоровье». </a:t>
            </a:r>
            <a:endParaRPr lang="ru-RU" sz="2400" dirty="0">
              <a:solidFill>
                <a:srgbClr val="1F3864"/>
              </a:solidFill>
              <a:cs typeface="Calibri"/>
            </a:endParaRPr>
          </a:p>
        </p:txBody>
      </p:sp>
      <p:pic>
        <p:nvPicPr>
          <p:cNvPr id="3" name="Рисунок 3" descr="Изображение выглядит как текс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B03F974A-4686-449C-99F5-D5976F7B91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25" y="190320"/>
            <a:ext cx="2743200" cy="27527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8CC791C2-AA9B-4600-A69F-02C744C966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6325" y="219075"/>
            <a:ext cx="2743200" cy="27336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53239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векторная графика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283F2AEE-FD57-4C7E-ABD9-FEF8F4BA92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375" y="2276475"/>
            <a:ext cx="2743200" cy="2743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8F2D5E-B670-45D0-85C4-E08F93E4124C}"/>
              </a:ext>
            </a:extLst>
          </p:cNvPr>
          <p:cNvSpPr txBox="1"/>
          <p:nvPr/>
        </p:nvSpPr>
        <p:spPr>
          <a:xfrm>
            <a:off x="3038475" y="561975"/>
            <a:ext cx="5752257" cy="120032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>
                <a:solidFill>
                  <a:srgbClr val="1F3864"/>
                </a:solidFill>
              </a:rPr>
              <a:t>Подготовительная работа</a:t>
            </a:r>
          </a:p>
          <a:p>
            <a:pPr algn="ctr"/>
            <a:endParaRPr lang="ru-RU" sz="3600" b="1" dirty="0">
              <a:solidFill>
                <a:srgbClr val="1F3864"/>
              </a:solidFill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802D4B-7ACB-4EE7-8793-2E88E81C69A5}"/>
              </a:ext>
            </a:extLst>
          </p:cNvPr>
          <p:cNvSpPr txBox="1"/>
          <p:nvPr/>
        </p:nvSpPr>
        <p:spPr>
          <a:xfrm>
            <a:off x="3667125" y="1724025"/>
            <a:ext cx="7588055" cy="34163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400" dirty="0"/>
              <a:t>Мы провели педагогический анализ уровня освоения детьми программы, образовательной области «Здоровье», используя комплексную диагностику уровней освоения программы под редакцией М.А Васильевой, авторы составители </a:t>
            </a:r>
            <a:r>
              <a:rPr lang="ru-RU" sz="2400" dirty="0" err="1"/>
              <a:t>С.С.Дреер</a:t>
            </a:r>
            <a:r>
              <a:rPr lang="ru-RU" sz="2400" dirty="0"/>
              <a:t>, </a:t>
            </a:r>
            <a:r>
              <a:rPr lang="ru-RU" sz="2400" dirty="0" err="1"/>
              <a:t>А.Н.Потыкан</a:t>
            </a:r>
            <a:r>
              <a:rPr lang="ru-RU" sz="2400" dirty="0"/>
              <a:t>. Показатели развития навыков умывания, навыков еды, навыков самообслуживания показали низкий уровень развития навыков у всех детей. Поэтому мы поставили перед собой цель: </a:t>
            </a:r>
          </a:p>
        </p:txBody>
      </p:sp>
    </p:spTree>
    <p:extLst>
      <p:ext uri="{BB962C8B-B14F-4D97-AF65-F5344CB8AC3E}">
        <p14:creationId xmlns:p14="http://schemas.microsoft.com/office/powerpoint/2010/main" val="947621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E693D96-902D-42A0-A5E8-F5B5860EE14A}"/>
              </a:ext>
            </a:extLst>
          </p:cNvPr>
          <p:cNvSpPr txBox="1"/>
          <p:nvPr/>
        </p:nvSpPr>
        <p:spPr>
          <a:xfrm>
            <a:off x="1343025" y="581025"/>
            <a:ext cx="9461046" cy="138499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dirty="0">
                <a:solidFill>
                  <a:srgbClr val="1F3864"/>
                </a:solidFill>
              </a:rPr>
              <a:t>ВОСПИТАНИЕ КУЛЬТУРНО –ГИГИЕНИЧЕСКИХ НАВЫКОВ И НАВЫКОВ САМООБСЛУЖИВАНИЯ У ДЕТЕЙ РАННЕГО ВОЗРАСТА</a:t>
            </a:r>
            <a:endParaRPr lang="ru-RU">
              <a:solidFill>
                <a:srgbClr val="1F3864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25FC09-B0CE-428C-9B8C-0ACA2C3BF177}"/>
              </a:ext>
            </a:extLst>
          </p:cNvPr>
          <p:cNvSpPr txBox="1"/>
          <p:nvPr/>
        </p:nvSpPr>
        <p:spPr>
          <a:xfrm>
            <a:off x="1127365" y="2266950"/>
            <a:ext cx="9898613" cy="1015663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dirty="0"/>
              <a:t>Цель</a:t>
            </a:r>
            <a:r>
              <a:rPr lang="ru-RU" sz="2000" dirty="0">
                <a:cs typeface="Calibri"/>
              </a:rPr>
              <a:t> эта многозадачная, она и воспитывает, и обучает и развивает уже имеющиеся навыки культурно-гигиенических навыков. Цель  всеобъемлющая, реальная и достижимая, измеримая в качестве исполнения ребенком самообслуживания.</a:t>
            </a:r>
            <a:endParaRPr lang="ru-RU" sz="2000" dirty="0"/>
          </a:p>
        </p:txBody>
      </p:sp>
      <p:pic>
        <p:nvPicPr>
          <p:cNvPr id="4" name="Рисунок 4" descr="Изображение выглядит как игрушка, кукла, внутренний, сид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53C5655F-1B95-416D-A20A-B4E01A522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3150" y="3195273"/>
            <a:ext cx="6014811" cy="39126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D06AAA-6E20-4616-8597-7CEF8ADF05C8}"/>
              </a:ext>
            </a:extLst>
          </p:cNvPr>
          <p:cNvSpPr txBox="1"/>
          <p:nvPr/>
        </p:nvSpPr>
        <p:spPr>
          <a:xfrm>
            <a:off x="800100" y="3981450"/>
            <a:ext cx="5647191" cy="187743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dirty="0">
                <a:solidFill>
                  <a:srgbClr val="1F3864"/>
                </a:solidFill>
              </a:rPr>
              <a:t>Воспитание самосознания</a:t>
            </a:r>
            <a:r>
              <a:rPr lang="ru-RU" sz="3200" dirty="0">
                <a:solidFill>
                  <a:srgbClr val="1F3864"/>
                </a:solidFill>
                <a:cs typeface="Calibri"/>
              </a:rPr>
              <a:t>:</a:t>
            </a:r>
          </a:p>
          <a:p>
            <a:pPr marL="342900" indent="-342900" algn="ctr">
              <a:buFont typeface="Arial"/>
              <a:buChar char="•"/>
            </a:pPr>
            <a:r>
              <a:rPr lang="ru-RU" sz="2800" dirty="0">
                <a:solidFill>
                  <a:srgbClr val="1F3864"/>
                </a:solidFill>
                <a:cs typeface="Calibri"/>
              </a:rPr>
              <a:t>Я - сам.</a:t>
            </a:r>
          </a:p>
          <a:p>
            <a:pPr marL="342900" indent="-342900" algn="ctr">
              <a:buFont typeface="Arial"/>
              <a:buChar char="•"/>
            </a:pPr>
            <a:r>
              <a:rPr lang="ru-RU" sz="2800" dirty="0">
                <a:solidFill>
                  <a:srgbClr val="1F3864"/>
                </a:solidFill>
                <a:cs typeface="Calibri"/>
              </a:rPr>
              <a:t>Я - вежлив со всеми и аккуратен</a:t>
            </a:r>
          </a:p>
          <a:p>
            <a:pPr marL="342900" indent="-342900" algn="ctr">
              <a:buFont typeface="Arial"/>
              <a:buChar char="•"/>
            </a:pPr>
            <a:r>
              <a:rPr lang="ru-RU" sz="2800" dirty="0">
                <a:solidFill>
                  <a:srgbClr val="1F3864"/>
                </a:solidFill>
                <a:cs typeface="Calibri"/>
              </a:rPr>
              <a:t>Я уважаю взрослых </a:t>
            </a:r>
          </a:p>
        </p:txBody>
      </p:sp>
    </p:spTree>
    <p:extLst>
      <p:ext uri="{BB962C8B-B14F-4D97-AF65-F5344CB8AC3E}">
        <p14:creationId xmlns:p14="http://schemas.microsoft.com/office/powerpoint/2010/main" val="2341212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B573E07-27C1-41AA-A441-6FB7AD9EFFD7}"/>
              </a:ext>
            </a:extLst>
          </p:cNvPr>
          <p:cNvSpPr txBox="1"/>
          <p:nvPr/>
        </p:nvSpPr>
        <p:spPr>
          <a:xfrm>
            <a:off x="4752975" y="304800"/>
            <a:ext cx="2743200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>
                <a:solidFill>
                  <a:srgbClr val="1F3864"/>
                </a:solidFill>
              </a:rPr>
              <a:t>ЗАДАЧИ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E410DE-FDBF-4959-A81A-A714D70F2514}"/>
              </a:ext>
            </a:extLst>
          </p:cNvPr>
          <p:cNvSpPr txBox="1"/>
          <p:nvPr/>
        </p:nvSpPr>
        <p:spPr>
          <a:xfrm>
            <a:off x="571500" y="1323975"/>
            <a:ext cx="6486525" cy="440120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ru-RU" sz="2000" dirty="0">
                <a:solidFill>
                  <a:srgbClr val="1F3864"/>
                </a:solidFill>
              </a:rPr>
              <a:t>учить детей под контролем, а затем самостоятельно мыть руки по мере загрязнения и перед едой, вытирать насухо личным полотенцем и вешать его на место</a:t>
            </a:r>
            <a:endParaRPr lang="ru-RU" sz="2000" dirty="0">
              <a:solidFill>
                <a:srgbClr val="1F3864"/>
              </a:solidFill>
              <a:cs typeface="Calibri"/>
            </a:endParaRPr>
          </a:p>
          <a:p>
            <a:pPr marL="285750" indent="-285750" algn="just">
              <a:buFont typeface="Arial"/>
              <a:buChar char="•"/>
            </a:pPr>
            <a:r>
              <a:rPr lang="ru-RU" sz="2000" dirty="0">
                <a:solidFill>
                  <a:srgbClr val="1F3864"/>
                </a:solidFill>
              </a:rPr>
              <a:t>формировать навыки пользования индивидуальными предметами /носовым платком, расческой, полотенцем, горшком/</a:t>
            </a:r>
            <a:endParaRPr lang="ru-RU" sz="2000" dirty="0">
              <a:solidFill>
                <a:srgbClr val="1F3864"/>
              </a:solidFill>
              <a:cs typeface="Calibri"/>
            </a:endParaRPr>
          </a:p>
          <a:p>
            <a:pPr marL="285750" indent="-285750" algn="just">
              <a:buFont typeface="Arial"/>
              <a:buChar char="•"/>
            </a:pPr>
            <a:r>
              <a:rPr lang="ru-RU" sz="2000" dirty="0">
                <a:solidFill>
                  <a:srgbClr val="1F3864"/>
                </a:solidFill>
              </a:rPr>
              <a:t>учить правильно держать ложку в правой руке (для определившихся левшей - в левой) во время еды</a:t>
            </a:r>
            <a:endParaRPr lang="ru-RU" sz="2000" dirty="0">
              <a:solidFill>
                <a:srgbClr val="1F3864"/>
              </a:solidFill>
              <a:cs typeface="Calibri"/>
            </a:endParaRPr>
          </a:p>
          <a:p>
            <a:pPr marL="285750" indent="-285750" algn="just">
              <a:buFont typeface="Arial"/>
              <a:buChar char="•"/>
            </a:pPr>
            <a:r>
              <a:rPr lang="ru-RU" sz="2000" dirty="0">
                <a:solidFill>
                  <a:srgbClr val="1F3864"/>
                </a:solidFill>
              </a:rPr>
              <a:t>обучать детей порядку надевания и раздевания одежды</a:t>
            </a:r>
            <a:endParaRPr lang="ru-RU" sz="2000" dirty="0">
              <a:solidFill>
                <a:srgbClr val="1F3864"/>
              </a:solidFill>
              <a:cs typeface="Calibri"/>
            </a:endParaRPr>
          </a:p>
          <a:p>
            <a:pPr marL="285750" indent="-285750" algn="just">
              <a:buFont typeface="Arial"/>
              <a:buChar char="•"/>
            </a:pPr>
            <a:r>
              <a:rPr lang="ru-RU" sz="2000" dirty="0">
                <a:solidFill>
                  <a:srgbClr val="1F3864"/>
                </a:solidFill>
              </a:rPr>
              <a:t>повысить педагогическую компетентность родителей в воспитании у детей культурно –гигиенических навыков и навыков самообслуживания. </a:t>
            </a:r>
            <a:endParaRPr lang="ru-RU" sz="2000" dirty="0">
              <a:solidFill>
                <a:srgbClr val="1F3864"/>
              </a:solidFill>
              <a:cs typeface="Calibri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60BB6F8-1AD7-48C8-BAD7-F8B6738FD5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8575" y="523875"/>
            <a:ext cx="3740409" cy="551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03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4A5BF5-2B4C-43CB-8EF7-16F6D37DDDA9}"/>
              </a:ext>
            </a:extLst>
          </p:cNvPr>
          <p:cNvSpPr txBox="1"/>
          <p:nvPr/>
        </p:nvSpPr>
        <p:spPr>
          <a:xfrm>
            <a:off x="962025" y="495300"/>
            <a:ext cx="10266006" cy="58477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dirty="0">
                <a:solidFill>
                  <a:srgbClr val="1F3864"/>
                </a:solidFill>
              </a:rPr>
              <a:t>Задания для </a:t>
            </a:r>
            <a:r>
              <a:rPr lang="ru-RU" sz="3200" b="1" dirty="0">
                <a:solidFill>
                  <a:srgbClr val="1F3864"/>
                </a:solidFill>
                <a:cs typeface="Calibri"/>
              </a:rPr>
              <a:t>родителей и детей на дом.</a:t>
            </a:r>
            <a:endParaRPr lang="ru-RU" sz="3200" b="1" dirty="0">
              <a:solidFill>
                <a:srgbClr val="1F3864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551949-30E6-40F8-A91F-2B9A35EE45F8}"/>
              </a:ext>
            </a:extLst>
          </p:cNvPr>
          <p:cNvSpPr txBox="1"/>
          <p:nvPr/>
        </p:nvSpPr>
        <p:spPr>
          <a:xfrm>
            <a:off x="561975" y="1495425"/>
            <a:ext cx="2743200" cy="286232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/>
              <a:t>Взять кусочек хлеба, </a:t>
            </a:r>
            <a:r>
              <a:rPr lang="ru-RU" dirty="0">
                <a:cs typeface="Calibri"/>
              </a:rPr>
              <a:t>слегка смочить водой, убрать в баночку и поставить около батареи. Результат работы принести на открытый урок  - на нем будет показан диафильм про невидимый мир микробов и плесени.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C5A0DD-4CD8-47CB-BC11-F76AEFC3450C}"/>
              </a:ext>
            </a:extLst>
          </p:cNvPr>
          <p:cNvSpPr txBox="1"/>
          <p:nvPr/>
        </p:nvSpPr>
        <p:spPr>
          <a:xfrm>
            <a:off x="7820025" y="1495425"/>
            <a:ext cx="3792893" cy="193899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dirty="0">
                <a:cs typeface="Calibri"/>
              </a:rPr>
              <a:t>Разъяснить, что у каждого члена семьи должна быть личная не только зубная щетка, а и расческа и полотенце.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B34AF2-EEC5-41B1-809E-802B4738C254}"/>
              </a:ext>
            </a:extLst>
          </p:cNvPr>
          <p:cNvSpPr txBox="1"/>
          <p:nvPr/>
        </p:nvSpPr>
        <p:spPr>
          <a:xfrm>
            <a:off x="4010025" y="3996905"/>
            <a:ext cx="3373016" cy="286232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>
                <a:cs typeface="Calibri"/>
              </a:rPr>
              <a:t>Вместе умываться по утрам и вечерам. </a:t>
            </a:r>
            <a:endParaRPr lang="ru-RU" dirty="0"/>
          </a:p>
          <a:p>
            <a:pPr algn="ctr"/>
            <a:r>
              <a:rPr lang="ru-RU" dirty="0">
                <a:cs typeface="Calibri"/>
              </a:rPr>
              <a:t>Разучить потешку - </a:t>
            </a:r>
            <a:endParaRPr lang="ru-RU" dirty="0"/>
          </a:p>
          <a:p>
            <a:pPr algn="ctr"/>
            <a:r>
              <a:rPr lang="ru-RU" dirty="0">
                <a:cs typeface="Calibri"/>
              </a:rPr>
              <a:t>"Водичка, водичка, </a:t>
            </a:r>
          </a:p>
          <a:p>
            <a:pPr algn="ctr"/>
            <a:r>
              <a:rPr lang="ru-RU" dirty="0">
                <a:cs typeface="Calibri"/>
              </a:rPr>
              <a:t>Умой мое личико, </a:t>
            </a:r>
          </a:p>
          <a:p>
            <a:pPr algn="ctr"/>
            <a:r>
              <a:rPr lang="ru-RU" dirty="0">
                <a:cs typeface="Calibri"/>
              </a:rPr>
              <a:t>Чтобы глазоньки блестели,</a:t>
            </a:r>
          </a:p>
          <a:p>
            <a:pPr algn="ctr"/>
            <a:r>
              <a:rPr lang="ru-RU" dirty="0">
                <a:cs typeface="Calibri"/>
              </a:rPr>
              <a:t> Чтобы щечки краснели,</a:t>
            </a:r>
          </a:p>
          <a:p>
            <a:pPr algn="ctr"/>
            <a:r>
              <a:rPr lang="ru-RU" dirty="0">
                <a:cs typeface="Calibri"/>
              </a:rPr>
              <a:t> Чтоб смеялся роток, </a:t>
            </a:r>
            <a:endParaRPr lang="ru-RU">
              <a:cs typeface="Calibri"/>
            </a:endParaRPr>
          </a:p>
          <a:p>
            <a:pPr algn="ctr"/>
            <a:r>
              <a:rPr lang="ru-RU" dirty="0">
                <a:cs typeface="Calibri"/>
              </a:rPr>
              <a:t>Чтоб кусался зубок."</a:t>
            </a:r>
            <a:endParaRPr lang="ru-RU" dirty="0"/>
          </a:p>
          <a:p>
            <a:pPr algn="ctr"/>
            <a:endParaRPr lang="ru-RU" dirty="0">
              <a:cs typeface="Calibri"/>
            </a:endParaRPr>
          </a:p>
        </p:txBody>
      </p:sp>
      <p:pic>
        <p:nvPicPr>
          <p:cNvPr id="6" name="Рисунок 6" descr="Изображение выглядит как сиди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0049AD24-CF27-403A-BB16-5BE0A34EF9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02" t="24912" r="3843" b="11498"/>
          <a:stretch/>
        </p:blipFill>
        <p:spPr>
          <a:xfrm>
            <a:off x="228600" y="4552172"/>
            <a:ext cx="3467035" cy="1581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10" descr="Изображение выглядит как человек, внутренний, мальчик, сте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B740FF10-9242-4DD1-9A00-1060242E67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0925" y="1152525"/>
            <a:ext cx="3913753" cy="2873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2886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AB5BEAC-59ED-4626-B888-2BDF591A9692}"/>
              </a:ext>
            </a:extLst>
          </p:cNvPr>
          <p:cNvSpPr txBox="1"/>
          <p:nvPr/>
        </p:nvSpPr>
        <p:spPr>
          <a:xfrm>
            <a:off x="733425" y="219075"/>
            <a:ext cx="10755280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>
                <a:solidFill>
                  <a:srgbClr val="1F3864"/>
                </a:solidFill>
              </a:rPr>
              <a:t>Открытый</a:t>
            </a:r>
            <a:r>
              <a:rPr lang="ru-RU" sz="3600" b="1" dirty="0">
                <a:solidFill>
                  <a:srgbClr val="1F3864"/>
                </a:solidFill>
                <a:cs typeface="Calibri"/>
              </a:rPr>
              <a:t> урок - родительское собрание</a:t>
            </a:r>
            <a:endParaRPr lang="ru-RU" sz="3600" b="1" dirty="0">
              <a:solidFill>
                <a:srgbClr val="1F3864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A73B9E-1163-4E93-B855-615658AF5C35}"/>
              </a:ext>
            </a:extLst>
          </p:cNvPr>
          <p:cNvSpPr txBox="1"/>
          <p:nvPr/>
        </p:nvSpPr>
        <p:spPr>
          <a:xfrm>
            <a:off x="1079500" y="1038225"/>
            <a:ext cx="10649890" cy="6002338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dirty="0">
                <a:cs typeface="Calibri"/>
              </a:rPr>
              <a:t>Поприветствовать родителей и детей, рассказать о мире микробов, что они делают и почему про них важно знать.</a:t>
            </a:r>
          </a:p>
          <a:p>
            <a:pPr algn="ctr"/>
            <a:endParaRPr lang="ru-RU" sz="2400" dirty="0">
              <a:cs typeface="Calibri"/>
            </a:endParaRPr>
          </a:p>
          <a:p>
            <a:pPr algn="ctr"/>
            <a:r>
              <a:rPr lang="ru-RU" sz="2400" dirty="0">
                <a:cs typeface="Calibri"/>
              </a:rPr>
              <a:t>Рассмотреть принесенные образцы хлеба с плесенью, показать диафильм про плесневые грибы и бактерии. </a:t>
            </a:r>
          </a:p>
          <a:p>
            <a:pPr algn="ctr"/>
            <a:endParaRPr lang="ru-RU" sz="2400" dirty="0">
              <a:cs typeface="Calibri"/>
            </a:endParaRPr>
          </a:p>
          <a:p>
            <a:pPr algn="ctr"/>
            <a:r>
              <a:rPr lang="ru-RU" sz="2400" dirty="0">
                <a:cs typeface="Calibri"/>
              </a:rPr>
              <a:t>Вместе с детьми и родителями организовать командную игру - помой куклу Машу (два таза с водой, два куска мыла, две мочалки, две грязные куклы)</a:t>
            </a:r>
          </a:p>
          <a:p>
            <a:pPr algn="ctr"/>
            <a:r>
              <a:rPr lang="ru-RU" sz="2400" dirty="0">
                <a:cs typeface="Calibri"/>
              </a:rPr>
              <a:t>Провести аналогию  между грязным телом и грязной одеждой, что на грязной одежде тоже живут бактерии, которые могут переселиться на тело.</a:t>
            </a:r>
          </a:p>
          <a:p>
            <a:pPr algn="ctr"/>
            <a:r>
              <a:rPr lang="ru-RU" sz="2400" dirty="0">
                <a:cs typeface="Calibri"/>
              </a:rPr>
              <a:t>Вместе с детьми взять две грязные тряпочки, одну постирать с мылом, а другую просто сполоснуть в воде - показать разницу, объяснить роль мыла.</a:t>
            </a:r>
          </a:p>
          <a:p>
            <a:pPr algn="ctr"/>
            <a:endParaRPr lang="ru-RU" sz="2400" dirty="0">
              <a:cs typeface="Calibri"/>
            </a:endParaRPr>
          </a:p>
          <a:p>
            <a:pPr algn="ctr"/>
            <a:r>
              <a:rPr lang="ru-RU" sz="2400" dirty="0">
                <a:cs typeface="Calibri"/>
              </a:rPr>
              <a:t>На интерактивной модели (приложение на экране планшета - изображение на большом экране) почистить зубы. Рассказать о кариесе.</a:t>
            </a:r>
          </a:p>
          <a:p>
            <a:pPr algn="ctr"/>
            <a:endParaRPr lang="ru-RU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9409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человек, ребенок, внутренний, малыш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9DFDD60B-06B1-4222-B356-0AACA24DA2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425" y="2314575"/>
            <a:ext cx="5288344" cy="3980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6" descr="Изображение выглядит как человек, ребенок, малыш, внутрен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7DBAEA6B-68A8-46CE-B73C-96540C7BD4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1750" y="2306817"/>
            <a:ext cx="5297261" cy="3982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8673B4-F6F3-490C-A626-A104E62AE188}"/>
              </a:ext>
            </a:extLst>
          </p:cNvPr>
          <p:cNvSpPr txBox="1"/>
          <p:nvPr/>
        </p:nvSpPr>
        <p:spPr>
          <a:xfrm>
            <a:off x="2149475" y="781050"/>
            <a:ext cx="8254352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>
                <a:solidFill>
                  <a:srgbClr val="1F3864"/>
                </a:solidFill>
              </a:rPr>
              <a:t>Мытье куклы Маши</a:t>
            </a:r>
          </a:p>
        </p:txBody>
      </p:sp>
    </p:spTree>
    <p:extLst>
      <p:ext uri="{BB962C8B-B14F-4D97-AF65-F5344CB8AC3E}">
        <p14:creationId xmlns:p14="http://schemas.microsoft.com/office/powerpoint/2010/main" val="41488359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0</TotalTime>
  <Words>0</Words>
  <Application>Microsoft Office PowerPoint</Application>
  <PresentationFormat>Широкоэкранный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Санкт-Петербургская академия постдипломного педагогического образования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Санкт-Петербургская академия постдипломного педагогического образования</dc:title>
  <dc:creator/>
  <cp:lastModifiedBy/>
  <cp:revision>7</cp:revision>
  <dcterms:created xsi:type="dcterms:W3CDTF">2012-07-30T23:42:41Z</dcterms:created>
  <dcterms:modified xsi:type="dcterms:W3CDTF">2018-03-11T08:22:07Z</dcterms:modified>
</cp:coreProperties>
</file>