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0" r:id="rId4"/>
    <p:sldId id="264" r:id="rId5"/>
    <p:sldId id="265" r:id="rId6"/>
    <p:sldId id="266" r:id="rId7"/>
    <p:sldId id="257" r:id="rId8"/>
    <p:sldId id="267" r:id="rId9"/>
    <p:sldId id="261" r:id="rId10"/>
    <p:sldId id="259" r:id="rId11"/>
    <p:sldId id="25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959" autoAdjust="0"/>
    <p:restoredTop sz="94660"/>
  </p:normalViewPr>
  <p:slideViewPr>
    <p:cSldViewPr snapToGrid="0">
      <p:cViewPr>
        <p:scale>
          <a:sx n="66" d="100"/>
          <a:sy n="66" d="100"/>
        </p:scale>
        <p:origin x="-83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909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627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912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342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750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6662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4505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549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0229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823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189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chemeClr val="accent1">
                <a:lumMod val="40000"/>
                <a:lumOff val="60000"/>
              </a:schemeClr>
            </a:gs>
            <a:gs pos="100000">
              <a:srgbClr val="0070C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BF92E-69E1-4C9B-9DDA-E19CA254C23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0D22-987B-4A90-88A3-F48649E47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6410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Построение модели обезьяны</a:t>
            </a:r>
            <a:endParaRPr lang="ru-RU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9743" y="3732666"/>
            <a:ext cx="6858000" cy="1655762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С использованием конструктора  </a:t>
            </a:r>
            <a:r>
              <a:rPr lang="en-US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LEGO Dacta</a:t>
            </a:r>
            <a:r>
              <a:rPr lang="ru-RU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 и компьютерной программы </a:t>
            </a:r>
            <a:r>
              <a:rPr lang="en-US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LDD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260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 l="28973" t="29545" r="31116" b="14773"/>
          <a:stretch/>
        </p:blipFill>
        <p:spPr>
          <a:xfrm>
            <a:off x="0" y="1228301"/>
            <a:ext cx="5105952" cy="5342711"/>
          </a:xfrm>
          <a:prstGeom prst="rect">
            <a:avLst/>
          </a:prstGeom>
        </p:spPr>
      </p:pic>
      <p:sp>
        <p:nvSpPr>
          <p:cNvPr id="4" name="Правая фигурная скобка 3"/>
          <p:cNvSpPr/>
          <p:nvPr/>
        </p:nvSpPr>
        <p:spPr>
          <a:xfrm>
            <a:off x="3367315" y="3686629"/>
            <a:ext cx="449943" cy="133531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88678" y="4155124"/>
            <a:ext cx="79783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2х4/3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85108" y="0"/>
            <a:ext cx="7886700" cy="972457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Вертикальная  </a:t>
            </a:r>
            <a:r>
              <a:rPr lang="ru-RU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симметрия</a:t>
            </a:r>
            <a:endParaRPr lang="ru-RU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30056" y="2261113"/>
            <a:ext cx="422365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Проанализируйте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схему построения обезьяны.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Правая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нога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один кирпич размером 2х4 и два кубика 2х2,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левая – один кирпич размером 2х4 и два кубика 2х2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Туловище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2х4 (три кирпича, поставленные стопкой),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расположены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центру (симметрично);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левая и правая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кубики размером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2х2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 ряда.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Кисти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левая и правая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кирпичи размером 2х4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Голова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2х2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(2 детали) по центру.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Это называется вертикальная симметрия. Начинаем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747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Рисунок 4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 l="28973" t="29545" r="31116" b="14773"/>
          <a:stretch/>
        </p:blipFill>
        <p:spPr>
          <a:xfrm>
            <a:off x="-89024" y="2087495"/>
            <a:ext cx="4556898" cy="47681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8453" y="6330786"/>
            <a:ext cx="535577" cy="365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2х4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841" y="6327214"/>
            <a:ext cx="51809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2х4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875915" y="6511880"/>
            <a:ext cx="6455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19607" y="6030340"/>
            <a:ext cx="326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58777" y="5962579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649521" y="5559565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30623" y="5949730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30623" y="5568674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59914" y="4714743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972980" y="5124694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966447" y="4289476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233888" y="3915780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893908" y="3903442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55239" y="2607449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520926" y="2607448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88240" y="3061784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074970" y="3041953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116886" y="3485781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11616" y="3496520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866701" y="2023364"/>
            <a:ext cx="6062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1х1/2</a:t>
            </a:r>
            <a:endParaRPr lang="ru-RU" sz="1400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H="1">
            <a:off x="2189425" y="3027728"/>
            <a:ext cx="6533" cy="3362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1946851" y="3496520"/>
            <a:ext cx="51689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2019607" y="2356335"/>
            <a:ext cx="0" cy="597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2317875" y="2288455"/>
            <a:ext cx="0" cy="597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1409258" y="1779718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1х2</a:t>
            </a:r>
            <a:endParaRPr lang="ru-RU" sz="1400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1587781" y="2092508"/>
            <a:ext cx="277942" cy="793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 l="28973" t="29545" r="31116" b="14773"/>
          <a:stretch/>
        </p:blipFill>
        <p:spPr>
          <a:xfrm>
            <a:off x="4587102" y="2089802"/>
            <a:ext cx="4556898" cy="4768198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624579" y="6333093"/>
            <a:ext cx="535577" cy="365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2х4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7533967" y="6329521"/>
            <a:ext cx="51809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2х4</a:t>
            </a:r>
            <a:endParaRPr lang="ru-RU" dirty="0"/>
          </a:p>
        </p:txBody>
      </p:sp>
      <p:cxnSp>
        <p:nvCxnSpPr>
          <p:cNvPr id="53" name="Прямая со стрелкой 52"/>
          <p:cNvCxnSpPr/>
          <p:nvPr/>
        </p:nvCxnSpPr>
        <p:spPr>
          <a:xfrm>
            <a:off x="6552041" y="6514187"/>
            <a:ext cx="6455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695733" y="6032647"/>
            <a:ext cx="326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7334903" y="5964886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7325647" y="5561872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006749" y="5952037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6006749" y="5570981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6636040" y="4717050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6649106" y="5127001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642573" y="4291783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5910014" y="3918087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7570034" y="3905749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5131365" y="2609756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8197052" y="2609755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2х4</a:t>
            </a:r>
            <a:endParaRPr lang="ru-RU" sz="14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564366" y="3064091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7751096" y="3044260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793012" y="3488088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5587742" y="3498827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6542827" y="2025671"/>
            <a:ext cx="6062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1х1/2</a:t>
            </a:r>
            <a:endParaRPr lang="ru-RU" sz="1400" dirty="0"/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 flipH="1">
            <a:off x="6865551" y="3030035"/>
            <a:ext cx="6533" cy="3362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6622977" y="3498827"/>
            <a:ext cx="51689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/>
              <a:t>2х2</a:t>
            </a:r>
            <a:endParaRPr lang="ru-RU" sz="1400" dirty="0"/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6695733" y="2358642"/>
            <a:ext cx="0" cy="597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6994001" y="2290762"/>
            <a:ext cx="0" cy="597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Прямоугольник 74"/>
          <p:cNvSpPr/>
          <p:nvPr/>
        </p:nvSpPr>
        <p:spPr>
          <a:xfrm>
            <a:off x="6085384" y="1782025"/>
            <a:ext cx="44595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/>
              <a:t>1х2</a:t>
            </a:r>
            <a:endParaRPr lang="ru-RU" sz="1400" dirty="0"/>
          </a:p>
        </p:txBody>
      </p:sp>
      <p:cxnSp>
        <p:nvCxnSpPr>
          <p:cNvPr id="76" name="Прямая со стрелкой 75"/>
          <p:cNvCxnSpPr/>
          <p:nvPr/>
        </p:nvCxnSpPr>
        <p:spPr>
          <a:xfrm>
            <a:off x="6263907" y="2094815"/>
            <a:ext cx="277942" cy="793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Заголовок 7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Чертежи построения модели обезьяны</a:t>
            </a:r>
            <a:endParaRPr lang="ru-RU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773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165" y="0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Рефлексия </a:t>
            </a:r>
            <a:endParaRPr lang="ru-RU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76"/>
          <a:stretch>
            <a:fillRect/>
          </a:stretch>
        </p:blipFill>
        <p:spPr bwMode="auto">
          <a:xfrm>
            <a:off x="3773714" y="860652"/>
            <a:ext cx="2966953" cy="38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42"/>
          <a:stretch>
            <a:fillRect/>
          </a:stretch>
        </p:blipFill>
        <p:spPr bwMode="auto">
          <a:xfrm>
            <a:off x="1291772" y="918481"/>
            <a:ext cx="2763615" cy="372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1"/>
          <a:stretch>
            <a:fillRect/>
          </a:stretch>
        </p:blipFill>
        <p:spPr bwMode="auto">
          <a:xfrm>
            <a:off x="6174921" y="765628"/>
            <a:ext cx="2664279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550475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0457" y="4861047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24972" y="4033733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95943" y="3104818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0458" y="2277504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1429" y="5550475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714" y="1493732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75772" y="775275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12057" y="0"/>
            <a:ext cx="1122130" cy="13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407886" y="4272677"/>
            <a:ext cx="75038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 smtClean="0"/>
              <a:t>Педагог:</a:t>
            </a:r>
            <a:r>
              <a:rPr lang="ru-RU" dirty="0" smtClean="0"/>
              <a:t> Что нового узнали, чему научились?</a:t>
            </a:r>
          </a:p>
          <a:p>
            <a:r>
              <a:rPr lang="ru-RU" i="1" u="sng" dirty="0" smtClean="0"/>
              <a:t>Дети: </a:t>
            </a:r>
            <a:r>
              <a:rPr lang="ru-RU" dirty="0" smtClean="0"/>
              <a:t>Мы научились строить модель обезьяны, используя новый прием соединения деталей, узнали о вертикальной симметрии.</a:t>
            </a:r>
          </a:p>
          <a:p>
            <a:r>
              <a:rPr lang="ru-RU" i="1" u="sng" dirty="0" smtClean="0"/>
              <a:t>Педагог: </a:t>
            </a:r>
            <a:r>
              <a:rPr lang="ru-RU" dirty="0" smtClean="0"/>
              <a:t>А теперь я предлагаю создать среду обитания для обезьяны – песок, пальмы, цветы и т.д. Используя режим </a:t>
            </a:r>
            <a:r>
              <a:rPr lang="en-US" dirty="0" smtClean="0"/>
              <a:t>View mode</a:t>
            </a:r>
            <a:r>
              <a:rPr lang="ru-RU" dirty="0" smtClean="0"/>
              <a:t>. вы можете просмотреть модель с разными фонами (пустыня, море, скала, космос), используя </a:t>
            </a:r>
            <a:r>
              <a:rPr lang="en-US" dirty="0" smtClean="0"/>
              <a:t>Explode model</a:t>
            </a:r>
            <a:r>
              <a:rPr lang="ru-RU" dirty="0" smtClean="0"/>
              <a:t>, взорвать модель на миллион кусочков.</a:t>
            </a:r>
          </a:p>
          <a:p>
            <a:r>
              <a:rPr lang="ru-RU" dirty="0" smtClean="0"/>
              <a:t>Приятной игры! До свидания!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Цель:</a:t>
            </a:r>
            <a:r>
              <a:rPr lang="ru-RU" dirty="0" smtClean="0">
                <a:ln>
                  <a:solidFill>
                    <a:srgbClr val="002060"/>
                  </a:solidFill>
                </a:ln>
                <a:latin typeface="Arial Black" pitchFamily="34" charset="0"/>
              </a:rPr>
              <a:t> </a:t>
            </a:r>
            <a:r>
              <a:rPr lang="ru-RU" sz="27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научить детей строить модель обезьяны </a:t>
            </a:r>
            <a:r>
              <a:rPr lang="ru-RU" sz="27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из деталей конструктора  </a:t>
            </a:r>
            <a:r>
              <a:rPr lang="en-US" sz="27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LEGO Dacta</a:t>
            </a:r>
            <a:r>
              <a:rPr lang="ru-RU" sz="27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 и компьютерной программы </a:t>
            </a:r>
            <a:r>
              <a:rPr lang="en-US" sz="27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LDD</a:t>
            </a:r>
            <a:r>
              <a:rPr lang="ru-RU" sz="27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2700" dirty="0">
              <a:ln w="18415" cmpd="sng">
                <a:solidFill>
                  <a:srgbClr val="002060"/>
                </a:solidFill>
                <a:prstDash val="solid"/>
              </a:ln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  <a:latin typeface="Arial Black" pitchFamily="34" charset="0"/>
              </a:rPr>
              <a:t>Задачи:</a:t>
            </a:r>
            <a:r>
              <a:rPr lang="ru-RU" dirty="0" smtClean="0"/>
              <a:t>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Arial Black" pitchFamily="34" charset="0"/>
              </a:rPr>
              <a:t>1) обучение детей построению модели обезьяны по схеме и образцу, сделанному педагогом;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2</a:t>
            </a:r>
            <a:r>
              <a:rPr lang="ru-RU" b="1" dirty="0" smtClean="0">
                <a:latin typeface="Arial Black" pitchFamily="34" charset="0"/>
              </a:rPr>
              <a:t>) ознакомление детей с новым приемом соединения деталей;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3</a:t>
            </a:r>
            <a:r>
              <a:rPr lang="ru-RU" b="1" dirty="0" smtClean="0">
                <a:latin typeface="Arial Black" pitchFamily="34" charset="0"/>
              </a:rPr>
              <a:t>) формирование представлений о вертикальной симметрии.</a:t>
            </a:r>
          </a:p>
          <a:p>
            <a:pPr>
              <a:buNone/>
            </a:pPr>
            <a:r>
              <a:rPr lang="ru-RU" b="1" i="1" dirty="0" smtClean="0">
                <a:latin typeface="Arial Black" pitchFamily="34" charset="0"/>
              </a:rPr>
              <a:t>Оборудование: </a:t>
            </a:r>
            <a:r>
              <a:rPr lang="ru-RU" b="1" dirty="0" smtClean="0">
                <a:latin typeface="Arial Black" pitchFamily="34" charset="0"/>
              </a:rPr>
              <a:t>конструктор</a:t>
            </a:r>
            <a:r>
              <a:rPr lang="ru-RU" b="1" i="1" dirty="0" smtClean="0">
                <a:latin typeface="Arial Black" pitchFamily="34" charset="0"/>
              </a:rPr>
              <a:t> </a:t>
            </a:r>
            <a:r>
              <a:rPr lang="en-US" sz="24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LEGO </a:t>
            </a:r>
            <a:r>
              <a:rPr lang="en-US" sz="24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Dacta</a:t>
            </a:r>
            <a:r>
              <a:rPr lang="ru-RU" sz="24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,</a:t>
            </a:r>
            <a:r>
              <a:rPr lang="en-US" sz="24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компьютеры</a:t>
            </a:r>
            <a:r>
              <a:rPr lang="ru-RU" b="1" dirty="0" smtClean="0">
                <a:latin typeface="Arial Black" pitchFamily="34" charset="0"/>
              </a:rPr>
              <a:t>, проектор, экран, интернет-ресурсы, картинки с изображением обезьян, образец, сделанный педагогом из деталей конструктора </a:t>
            </a:r>
            <a:r>
              <a:rPr lang="en-US" b="1" dirty="0" smtClean="0">
                <a:latin typeface="Arial Black" pitchFamily="34" charset="0"/>
              </a:rPr>
              <a:t>LDD</a:t>
            </a:r>
            <a:r>
              <a:rPr lang="ru-RU" b="1" dirty="0" smtClean="0">
                <a:latin typeface="Arial Black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3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529" y="0"/>
            <a:ext cx="7886700" cy="1325563"/>
          </a:xfr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А теперь ребята, как в сказке, мы закроем с вами 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глазки.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549676"/>
            <a:ext cx="26239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Подождем немножко чудо!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посмотрим, как откуда?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Появились солнце, море, пальма,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на песочке … Кто?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507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4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1945" y="4994412"/>
            <a:ext cx="1662320" cy="11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4094922"/>
            <a:ext cx="29618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Ребята, сегодня я вам расскажу одну интересную историю. На далеком острове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Чунга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Чанга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жила-была Черепашка. Она очень любила греться на солнышке и петь свою любимую песенку.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4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96163" y="5063684"/>
            <a:ext cx="1662320" cy="11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4094922"/>
            <a:ext cx="29618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Черепашки было много друзей, и они часто танцевали на своем острове.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(На экране появляются жираф, слоненок, тигренок)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Ребята, назовите друзей черепашки. 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13181" y="3564947"/>
            <a:ext cx="2264396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pic>
        <p:nvPicPr>
          <p:cNvPr id="5122" name="Picture 2" descr="http://illustrators.ru/uploads/illustration/image/852520/main_%D0%B6%D0%B8%D1%80%D0%B0%D1%84%D0%B8%D0%B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77772" y="4267064"/>
            <a:ext cx="1831975" cy="2590936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5124" name="Picture 4" descr="http://www.youloveit.ru/uploads/gallery/comthumb/802/youloveit_ru_heartlake_city_lego_friends_19.png"/>
          <p:cNvPicPr>
            <a:picLocks noChangeAspect="1" noChangeArrowheads="1"/>
          </p:cNvPicPr>
          <p:nvPr/>
        </p:nvPicPr>
        <p:blipFill>
          <a:blip r:embed="rId6"/>
          <a:srcRect l="21333" r="27667"/>
          <a:stretch>
            <a:fillRect/>
          </a:stretch>
        </p:blipFill>
        <p:spPr bwMode="auto">
          <a:xfrm>
            <a:off x="3392256" y="4709316"/>
            <a:ext cx="1314450" cy="171136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4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08624" flipH="1">
            <a:off x="4792919" y="5063684"/>
            <a:ext cx="1441626" cy="11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521527" y="201795"/>
            <a:ext cx="5140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Но самой лучшей подружкой у черепашки была… Кто же? Отгадайте загадку.</a:t>
            </a:r>
            <a:endParaRPr lang="ru-RU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6302" y="3330022"/>
            <a:ext cx="2264396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pic>
        <p:nvPicPr>
          <p:cNvPr id="5122" name="Picture 2" descr="http://illustrators.ru/uploads/illustration/image/852520/main_%D0%B6%D0%B8%D1%80%D0%B0%D1%84%D0%B8%D0%B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2025" y="4267064"/>
            <a:ext cx="1831975" cy="2590936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5124" name="Picture 4" descr="http://www.youloveit.ru/uploads/gallery/comthumb/802/youloveit_ru_heartlake_city_lego_friends_19.png"/>
          <p:cNvPicPr>
            <a:picLocks noChangeAspect="1" noChangeArrowheads="1"/>
          </p:cNvPicPr>
          <p:nvPr/>
        </p:nvPicPr>
        <p:blipFill>
          <a:blip r:embed="rId6"/>
          <a:srcRect l="21333" r="27667"/>
          <a:stretch>
            <a:fillRect/>
          </a:stretch>
        </p:blipFill>
        <p:spPr bwMode="auto">
          <a:xfrm>
            <a:off x="3011557" y="5146637"/>
            <a:ext cx="1314450" cy="171136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82917" y="875333"/>
            <a:ext cx="1844699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3637722"/>
            <a:ext cx="23853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на острове живу, песни звонкие пою. Лучше места в мире нет, всем горячий шлю привет! Каждый день я ем бананы, прыгаю, как …обезьяна.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433" y="0"/>
            <a:ext cx="7886700" cy="13255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Актуализация знаний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624" y="1348547"/>
            <a:ext cx="7886700" cy="107660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Где живут обезьяны? (</a:t>
            </a:r>
            <a:r>
              <a:rPr lang="ru-RU" dirty="0" smtClean="0"/>
              <a:t>в лесах Африки, Азии, </a:t>
            </a:r>
            <a:r>
              <a:rPr lang="ru-RU" dirty="0" smtClean="0"/>
              <a:t>Америки</a:t>
            </a:r>
            <a:r>
              <a:rPr lang="ru-RU" b="1" dirty="0" smtClean="0"/>
              <a:t>)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5008" y="2000249"/>
            <a:ext cx="7340379" cy="458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813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На какие 2 группы делятся обезьяны?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8772" y="1527451"/>
            <a:ext cx="7886700" cy="46037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Крупные человекообразные и мелкие обезьяны.</a:t>
            </a: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146852" y="1908312"/>
            <a:ext cx="457200" cy="417443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5635486" y="1858616"/>
            <a:ext cx="496957" cy="357809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3554" name="Picture 2" descr="http://topkin.ru/wp-content/uploads/2016/09/gorilla-4-768x5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49364"/>
            <a:ext cx="3057801" cy="203455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3975653"/>
            <a:ext cx="115294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гориллы</a:t>
            </a:r>
            <a:endParaRPr lang="ru-RU" dirty="0"/>
          </a:p>
        </p:txBody>
      </p:sp>
      <p:pic>
        <p:nvPicPr>
          <p:cNvPr id="23556" name="Picture 4" descr="https://avatars.mds.yandex.net/get-pdb/163339/39fcc7ad-5e7e-4da9-99cb-52b676e9fec6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373217"/>
            <a:ext cx="2494527" cy="248478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6488668"/>
            <a:ext cx="159026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шимпанзе</a:t>
            </a:r>
            <a:endParaRPr lang="ru-RU" dirty="0"/>
          </a:p>
        </p:txBody>
      </p:sp>
      <p:pic>
        <p:nvPicPr>
          <p:cNvPr id="23558" name="Picture 6" descr="https://ru4.anyfad.com/items/t1@40e9364f-26c6-45cd-bc5c-3139bd1adde9/Orangutany---krupnye-obezyan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5026" y="3891378"/>
            <a:ext cx="1977748" cy="296662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458279" y="6488668"/>
            <a:ext cx="159026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Орангутанг</a:t>
            </a:r>
            <a:endParaRPr lang="ru-RU" dirty="0"/>
          </a:p>
        </p:txBody>
      </p:sp>
      <p:pic>
        <p:nvPicPr>
          <p:cNvPr id="23560" name="Picture 8" descr="http://animalsfoto.com/photo/40/40cff98b6263dd297ec26f04e67e074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5212" y="2146853"/>
            <a:ext cx="2218788" cy="257934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937513" y="2206486"/>
            <a:ext cx="993913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Карликовая Игрунка</a:t>
            </a:r>
            <a:endParaRPr lang="ru-RU" dirty="0"/>
          </a:p>
        </p:txBody>
      </p:sp>
      <p:pic>
        <p:nvPicPr>
          <p:cNvPr id="23562" name="Picture 10" descr="https://get.wallhere.com/photo/wildlife-monkey-color-small-macaque-fauna-mammal-vertebrate-primate-new-world-monkey-old-world-monkey-squirrel-monkey-tufted-capuchin-white-headed-capuchin-capuchin-monkey-sajmir-marmoset-langur-5595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5196" y="4772795"/>
            <a:ext cx="3138804" cy="208520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091311" y="6499274"/>
            <a:ext cx="98473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Макака </a:t>
            </a:r>
            <a:endParaRPr lang="ru-RU" dirty="0"/>
          </a:p>
        </p:txBody>
      </p:sp>
      <p:sp>
        <p:nvSpPr>
          <p:cNvPr id="23564" name="AutoShape 12" descr="https://imgp.golos.io/0x0/https:/upload.wikimedia.org/wikipedia/commons/7/7e/Common_marmoset_%28Callithrix_jacchus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6" name="AutoShape 14" descr="https://imgp.golos.io/0x0/https:/upload.wikimedia.org/wikipedia/commons/7/7e/Common_marmoset_%28Callithrix_jacchus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8" name="AutoShape 16" descr="https://imgp.golos.io/0x0/https:/upload.wikimedia.org/wikipedia/commons/7/7e/Common_marmoset_%28Callithrix_jacchus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05745" y="2807294"/>
            <a:ext cx="2554000" cy="192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4397829" y="4354286"/>
            <a:ext cx="161108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Мармозетка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B0F0"/>
              </a:gs>
              <a:gs pos="37000">
                <a:srgbClr val="FFC000"/>
              </a:gs>
              <a:gs pos="69000">
                <a:schemeClr val="accent2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 l="22812" t="34375" r="23750" b="21875"/>
          <a:stretch/>
        </p:blipFill>
        <p:spPr>
          <a:xfrm>
            <a:off x="0" y="1232453"/>
            <a:ext cx="9161605" cy="5625547"/>
          </a:xfrm>
          <a:prstGeom prst="rect">
            <a:avLst/>
          </a:prstGeom>
        </p:spPr>
      </p:pic>
      <p:sp>
        <p:nvSpPr>
          <p:cNvPr id="6" name="Солнце 5"/>
          <p:cNvSpPr/>
          <p:nvPr/>
        </p:nvSpPr>
        <p:spPr>
          <a:xfrm>
            <a:off x="496957" y="218662"/>
            <a:ext cx="1013792" cy="1013791"/>
          </a:xfrm>
          <a:prstGeom prst="sun">
            <a:avLst>
              <a:gd name="adj" fmla="val 12500"/>
            </a:avLst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2802835" y="377687"/>
            <a:ext cx="1769165" cy="85476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4969565" y="805070"/>
            <a:ext cx="1769165" cy="85476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7136296" y="142461"/>
            <a:ext cx="1769165" cy="85476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785193" y="768627"/>
            <a:ext cx="1769165" cy="85476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077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489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Построение модели обезьяны</vt:lpstr>
      <vt:lpstr>Цель: научить детей строить модель обезьяны из деталей конструктора  LEGO Dacta и компьютерной программы LDD </vt:lpstr>
      <vt:lpstr>А теперь ребята, как в сказке, мы закроем с вами глазки.</vt:lpstr>
      <vt:lpstr>Слайд 4</vt:lpstr>
      <vt:lpstr>Слайд 5</vt:lpstr>
      <vt:lpstr>Слайд 6</vt:lpstr>
      <vt:lpstr>Актуализация знаний</vt:lpstr>
      <vt:lpstr>На какие 2 группы делятся обезьяны?</vt:lpstr>
      <vt:lpstr>Слайд 9</vt:lpstr>
      <vt:lpstr>Вертикальная  симметрия</vt:lpstr>
      <vt:lpstr>Чертежи построения модели обезьяны</vt:lpstr>
      <vt:lpstr>Рефлексия </vt:lpstr>
    </vt:vector>
  </TitlesOfParts>
  <Company>Д/с "Солнышко"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Маргарита</cp:lastModifiedBy>
  <cp:revision>17</cp:revision>
  <dcterms:created xsi:type="dcterms:W3CDTF">2018-04-20T09:30:01Z</dcterms:created>
  <dcterms:modified xsi:type="dcterms:W3CDTF">2018-04-21T10:34:06Z</dcterms:modified>
</cp:coreProperties>
</file>