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70" r:id="rId3"/>
    <p:sldId id="281" r:id="rId4"/>
    <p:sldId id="261" r:id="rId5"/>
    <p:sldId id="267" r:id="rId6"/>
    <p:sldId id="269" r:id="rId7"/>
    <p:sldId id="259" r:id="rId8"/>
    <p:sldId id="271" r:id="rId9"/>
    <p:sldId id="283" r:id="rId10"/>
    <p:sldId id="284" r:id="rId11"/>
    <p:sldId id="272" r:id="rId12"/>
    <p:sldId id="273" r:id="rId13"/>
    <p:sldId id="260" r:id="rId14"/>
    <p:sldId id="265" r:id="rId15"/>
    <p:sldId id="263" r:id="rId16"/>
    <p:sldId id="264" r:id="rId17"/>
    <p:sldId id="28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51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3CA2D0"/>
    <a:srgbClr val="FF5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-90" y="-540"/>
      </p:cViewPr>
      <p:guideLst>
        <p:guide orient="horz" pos="2251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3CE8-65F2-4A27-AC06-4319FA408767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5F41-37EF-40CB-89F4-72C0C9B2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3375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3CE8-65F2-4A27-AC06-4319FA408767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5F41-37EF-40CB-89F4-72C0C9B2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3017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3CE8-65F2-4A27-AC06-4319FA408767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5F41-37EF-40CB-89F4-72C0C9B2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5943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3CE8-65F2-4A27-AC06-4319FA408767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5F41-37EF-40CB-89F4-72C0C9B2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146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3CE8-65F2-4A27-AC06-4319FA408767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5F41-37EF-40CB-89F4-72C0C9B2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70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3CE8-65F2-4A27-AC06-4319FA408767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5F41-37EF-40CB-89F4-72C0C9B2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517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3CE8-65F2-4A27-AC06-4319FA408767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5F41-37EF-40CB-89F4-72C0C9B2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2654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3CE8-65F2-4A27-AC06-4319FA408767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5F41-37EF-40CB-89F4-72C0C9B2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3131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3CE8-65F2-4A27-AC06-4319FA408767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5F41-37EF-40CB-89F4-72C0C9B2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5384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3CE8-65F2-4A27-AC06-4319FA408767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5F41-37EF-40CB-89F4-72C0C9B2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4810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3CE8-65F2-4A27-AC06-4319FA408767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5F41-37EF-40CB-89F4-72C0C9B2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4950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B3CE8-65F2-4A27-AC06-4319FA408767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A5F41-37EF-40CB-89F4-72C0C9B2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3824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771" y="251467"/>
            <a:ext cx="10793186" cy="3607366"/>
          </a:xfrm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rmAutofit/>
          </a:bodyPr>
          <a:lstStyle/>
          <a:p>
            <a:pPr marL="18288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Преемственность и успешная адаптация детей с ОВЗ при переходе из детского сада в школу.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34526" y="3169921"/>
            <a:ext cx="6267330" cy="3480808"/>
          </a:xfrm>
        </p:spPr>
        <p:txBody>
          <a:bodyPr>
            <a:normAutofit fontScale="70000" lnSpcReduction="20000"/>
          </a:bodyPr>
          <a:lstStyle/>
          <a:p>
            <a:pPr algn="r">
              <a:lnSpc>
                <a:spcPct val="170000"/>
              </a:lnSpc>
            </a:pP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70000"/>
              </a:lnSpc>
            </a:pP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70000"/>
              </a:lnSpc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</a:t>
            </a:r>
            <a:endParaRPr lang="ru-RU" sz="18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70000"/>
              </a:lnSpc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Стрелец Татьяна Витальевна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70000"/>
              </a:lnSpc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«Школа № 705» (дошкольное отделение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66" y="2779776"/>
            <a:ext cx="3816764" cy="29443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7303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63168" y="280417"/>
            <a:ext cx="10143744" cy="10888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524256" y="5120640"/>
            <a:ext cx="6473952" cy="1275963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деятельность: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 дороге в школу», «Собери  портфель»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2321836" y="1941847"/>
            <a:ext cx="3289794" cy="2600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Блок-схема: знак завершения 6"/>
          <p:cNvSpPr/>
          <p:nvPr/>
        </p:nvSpPr>
        <p:spPr>
          <a:xfrm>
            <a:off x="6973824" y="1724013"/>
            <a:ext cx="4876800" cy="1836051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Посещение утренников /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выступление с номерами на  праздниках 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6901909" y="3877056"/>
            <a:ext cx="4985291" cy="180441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дошкольниками живого уголка в здании начальной школы</a:t>
            </a:r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63168" y="280417"/>
            <a:ext cx="10143744" cy="119481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438912" y="5047488"/>
            <a:ext cx="5449824" cy="113385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в школьный музей воинской славы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5718048" y="2066544"/>
            <a:ext cx="5955792" cy="165201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рисунков и поделок</a:t>
            </a:r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904" y="341377"/>
            <a:ext cx="10485120" cy="1267967"/>
          </a:xfrm>
          <a:prstGeom prst="round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755904" y="1889760"/>
            <a:ext cx="3401568" cy="74371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Анкетирование</a:t>
            </a:r>
            <a:endParaRPr lang="ru-RU" sz="2400" dirty="0"/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658368" y="2810256"/>
            <a:ext cx="5437632" cy="9144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Дни открытых дверей в школе</a:t>
            </a:r>
          </a:p>
          <a:p>
            <a:pPr algn="ctr"/>
            <a:endParaRPr lang="ru-RU" dirty="0"/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19328" y="3913632"/>
            <a:ext cx="7229856" cy="96316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Консультации, тренинги для родителей</a:t>
            </a:r>
            <a:endParaRPr lang="ru-RU" sz="2400" dirty="0"/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792480" y="5120640"/>
            <a:ext cx="9680448" cy="114604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клуб на базе детского сада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015339" y="234517"/>
            <a:ext cx="4158855" cy="1497301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нтеллектуальная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7980225" y="2662426"/>
            <a:ext cx="3976255" cy="142120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Эмоционально-волевая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6791" y="2635004"/>
            <a:ext cx="4029196" cy="1476065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Личностная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4015339" y="5243122"/>
            <a:ext cx="4158855" cy="1476065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Выноска с четырьмя стрелками 2"/>
          <p:cNvSpPr/>
          <p:nvPr/>
        </p:nvSpPr>
        <p:spPr>
          <a:xfrm>
            <a:off x="4095990" y="1731818"/>
            <a:ext cx="3884233" cy="3511294"/>
          </a:xfrm>
          <a:prstGeom prst="quadArrowCallo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51520" y="207306"/>
            <a:ext cx="3462528" cy="23040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21511" y="4303776"/>
            <a:ext cx="2907531" cy="22372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014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альтернативный процесс 7"/>
          <p:cNvSpPr/>
          <p:nvPr/>
        </p:nvSpPr>
        <p:spPr>
          <a:xfrm>
            <a:off x="284407" y="668218"/>
            <a:ext cx="3540369" cy="146538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УУД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4575952" y="938784"/>
            <a:ext cx="3165231" cy="4230624"/>
          </a:xfrm>
          <a:prstGeom prst="flowChartAlternateProcess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предпосылок УУД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(универсальных учебных действий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пороге школы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8241330" y="668218"/>
            <a:ext cx="3495393" cy="153853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УУД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7931300" y="3840480"/>
            <a:ext cx="3505200" cy="158065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УУД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625783" y="3998976"/>
            <a:ext cx="3540369" cy="145592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УУД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4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3787"/>
            <a:ext cx="10515600" cy="1040069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для детей с ОВЗ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Шестиугольник 35"/>
          <p:cNvSpPr/>
          <p:nvPr/>
        </p:nvSpPr>
        <p:spPr>
          <a:xfrm>
            <a:off x="1032166" y="1357746"/>
            <a:ext cx="2563089" cy="2258291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Положи-тельное отношение к себе и другим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Шестиугольник 36"/>
          <p:cNvSpPr/>
          <p:nvPr/>
        </p:nvSpPr>
        <p:spPr>
          <a:xfrm>
            <a:off x="4911423" y="3616036"/>
            <a:ext cx="2563089" cy="224443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Сформиро-ванность основных физических качеств</a:t>
            </a:r>
            <a:endParaRPr lang="ru-RU" sz="2000" dirty="0"/>
          </a:p>
        </p:txBody>
      </p:sp>
      <p:sp>
        <p:nvSpPr>
          <p:cNvPr id="38" name="Шестиугольник 37"/>
          <p:cNvSpPr/>
          <p:nvPr/>
        </p:nvSpPr>
        <p:spPr>
          <a:xfrm>
            <a:off x="2279066" y="3616036"/>
            <a:ext cx="2563089" cy="224443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любозна-тельности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Шестиугольник 38"/>
          <p:cNvSpPr/>
          <p:nvPr/>
        </p:nvSpPr>
        <p:spPr>
          <a:xfrm>
            <a:off x="7474518" y="3616036"/>
            <a:ext cx="2563089" cy="224443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начальными знаниями о себе и окружающем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Шестиугольник 39"/>
          <p:cNvSpPr/>
          <p:nvPr/>
        </p:nvSpPr>
        <p:spPr>
          <a:xfrm>
            <a:off x="3595254" y="1357745"/>
            <a:ext cx="2563089" cy="225829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подчиняться правилам и нормам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Шестиугольник 40"/>
          <p:cNvSpPr/>
          <p:nvPr/>
        </p:nvSpPr>
        <p:spPr>
          <a:xfrm>
            <a:off x="6192971" y="1357746"/>
            <a:ext cx="2563089" cy="2258291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Достаточный уровень речевого развития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304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328160" y="633984"/>
            <a:ext cx="3742944" cy="5970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к школьному обучению возникает как результат полноценного проживания ребенком дошкольного периода, предполагающим наличие ведущей игровой деятельности.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с двумя усеченными противолежащими углами 7"/>
          <p:cNvSpPr/>
          <p:nvPr/>
        </p:nvSpPr>
        <p:spPr>
          <a:xfrm>
            <a:off x="294403" y="2385922"/>
            <a:ext cx="3472925" cy="201539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игры невозможно полноценное психическое развитие дошкольника.</a:t>
            </a:r>
          </a:p>
        </p:txBody>
      </p:sp>
      <p:sp>
        <p:nvSpPr>
          <p:cNvPr id="10" name="Прямоугольник с двумя усеченными противолежащими углами 7"/>
          <p:cNvSpPr/>
          <p:nvPr/>
        </p:nvSpPr>
        <p:spPr>
          <a:xfrm flipH="1">
            <a:off x="8607552" y="2611474"/>
            <a:ext cx="3316224" cy="1617785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Общность форм и методов коррекционно-развивающей работы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599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84992" cy="6150546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Преемственность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это система связей,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которая обеспечивает  выполнение задач по созданию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единого непрерывного образовательного процесса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смежных этапах развития ребенка с ОВЗ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способствует естественному вхождению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детей в новые условия и повышению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эффективности  школьного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обучения с первых дней.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F:\ДОКУМЕНТАЦИЯ Т.В\2017-2018\Семинар 15.02.2018\Шаблоны\image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911" y="3570398"/>
            <a:ext cx="4542585" cy="2694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383406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Преемственность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последовательный переход с одного уровня образования на другой, выражающийся в сохранении и постепенном  изменении содержания, форм и методов обучения и воспитания.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91712" y="4175760"/>
            <a:ext cx="4864608" cy="24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преемственности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3724" y="1511422"/>
            <a:ext cx="10972800" cy="51121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безболезненного 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перехода детей с ОВЗ в школу, 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адаптации к новым 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условиям обучения и воспитания, 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физиологического и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психологического благополучия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опорой на предыдущий опыт.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856" y="1825364"/>
            <a:ext cx="2945758" cy="2819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4040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 flipH="1">
            <a:off x="1425953" y="213146"/>
            <a:ext cx="9190892" cy="6365631"/>
          </a:xfrm>
          <a:prstGeom prst="verticalScroll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не должна вносить резкой перемены в жизнь детей.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Пусть, став учеником, ребенок продолжает делать то, что делал вчера…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новое появляется в его жизни постепенно и не ошеломляет лавиной впечатлений…</a:t>
            </a:r>
          </a:p>
          <a:p>
            <a:pPr algn="r"/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В.А.Сухомлинский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199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3382" y="2279904"/>
            <a:ext cx="2686825" cy="390644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-146957"/>
            <a:ext cx="10972800" cy="1143000"/>
          </a:xfrm>
        </p:spPr>
        <p:txBody>
          <a:bodyPr/>
          <a:lstStyle/>
          <a:p>
            <a:pPr algn="l"/>
            <a:r>
              <a:rPr lang="ru-RU" dirty="0" smtClean="0"/>
              <a:t>		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680" y="719328"/>
            <a:ext cx="8253984" cy="5669280"/>
          </a:xfrm>
        </p:spPr>
        <p:txBody>
          <a:bodyPr>
            <a:noAutofit/>
          </a:bodyPr>
          <a:lstStyle/>
          <a:p>
            <a:pPr marL="354013" indent="-354013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indent="-354013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Плавный переход ребенка с ОВЗ от игровой деятельности к учебной;</a:t>
            </a:r>
          </a:p>
          <a:p>
            <a:pPr marL="354013" indent="-354013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Обеспечение сохранности и укрепления здоровья, непрерывность всестороннего развития    будущего школьника;</a:t>
            </a:r>
          </a:p>
          <a:p>
            <a:pPr marL="354013" indent="-354013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Единое воспитательное пространство, благоприятное для развития личности               ребенка с ОВЗ;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Единая стратегия в работе с родителями;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Профессиональный рост педагогов.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207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3024" y="4084320"/>
            <a:ext cx="10668000" cy="22067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 - это первый уровень единой системы образования РФ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(Закон об образовании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29.12.2012. № 273).</a:t>
            </a:r>
          </a:p>
        </p:txBody>
      </p:sp>
      <p:sp>
        <p:nvSpPr>
          <p:cNvPr id="6" name="Двойная стрелка влево/вправо 5"/>
          <p:cNvSpPr/>
          <p:nvPr/>
        </p:nvSpPr>
        <p:spPr>
          <a:xfrm rot="5400000">
            <a:off x="5512245" y="3133836"/>
            <a:ext cx="1216152" cy="484632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8640" y="304801"/>
            <a:ext cx="10716767" cy="24262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Школьное обучение никогда не начинается с пустого места, а всегда опирается на определенную стадию развития, проделанную ребенком ранее.</a:t>
            </a:r>
          </a:p>
          <a:p>
            <a:pPr algn="r"/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Л.С. Выготский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633728" y="358042"/>
            <a:ext cx="9070848" cy="222666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 работы  по организации  преемственности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3849" y="3434634"/>
            <a:ext cx="3454963" cy="229560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работа </a:t>
            </a:r>
          </a:p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педагогами</a:t>
            </a: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8068" y="4740283"/>
            <a:ext cx="3380015" cy="175805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</a:p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13278" y="3438144"/>
            <a:ext cx="3608615" cy="23286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</a:p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</a:p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Стрелка вправо с вырезом 8"/>
          <p:cNvSpPr/>
          <p:nvPr/>
        </p:nvSpPr>
        <p:spPr>
          <a:xfrm rot="8558776">
            <a:off x="2076724" y="2395143"/>
            <a:ext cx="960119" cy="802312"/>
          </a:xfrm>
          <a:prstGeom prst="notchedRightArrow">
            <a:avLst/>
          </a:prstGeom>
          <a:solidFill>
            <a:srgbClr val="C00000">
              <a:alpha val="6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0" name="Стрелка вправо с вырезом 9"/>
          <p:cNvSpPr/>
          <p:nvPr/>
        </p:nvSpPr>
        <p:spPr>
          <a:xfrm rot="5400000">
            <a:off x="5453374" y="3402801"/>
            <a:ext cx="1243484" cy="802312"/>
          </a:xfrm>
          <a:prstGeom prst="notchedRightArrow">
            <a:avLst/>
          </a:prstGeom>
          <a:solidFill>
            <a:srgbClr val="C00000">
              <a:alpha val="6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 rot="2940996">
            <a:off x="9283494" y="2390912"/>
            <a:ext cx="960119" cy="802312"/>
          </a:xfrm>
          <a:prstGeom prst="notchedRightArrow">
            <a:avLst/>
          </a:prstGeom>
          <a:solidFill>
            <a:srgbClr val="C00000">
              <a:alpha val="6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823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8368" y="426720"/>
            <a:ext cx="10777728" cy="11460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работа с педагогами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341376" y="1980076"/>
            <a:ext cx="3950208" cy="1750675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Педсоветы, семинары, </a:t>
            </a:r>
          </a:p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круглые столы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510783" y="1799443"/>
            <a:ext cx="6431279" cy="2694432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Ознакомление педагогов с примерными программами обучения для детей с ОВЗ 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1-х классах образовательного холдинга, 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технологиями, используемыми учителями начальных классов в своей работе 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377470" y="4803648"/>
            <a:ext cx="4036034" cy="1740729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готовности к школе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5791200" y="4791456"/>
            <a:ext cx="5974080" cy="1719072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индивидуальных образовательных маршрутов 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дальнейшей передачей их  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начальную школу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Стрелка вправо с вырезом 7"/>
          <p:cNvSpPr/>
          <p:nvPr/>
        </p:nvSpPr>
        <p:spPr>
          <a:xfrm>
            <a:off x="4577381" y="5219456"/>
            <a:ext cx="969979" cy="596128"/>
          </a:xfrm>
          <a:prstGeom prst="notchedRightArrow">
            <a:avLst/>
          </a:prstGeom>
          <a:solidFill>
            <a:srgbClr val="C00000">
              <a:alpha val="6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>
            <a:off x="4473751" y="2560320"/>
            <a:ext cx="829770" cy="614616"/>
          </a:xfrm>
          <a:prstGeom prst="notchedRightArrow">
            <a:avLst/>
          </a:prstGeom>
          <a:solidFill>
            <a:srgbClr val="C00000">
              <a:alpha val="6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8368" y="426720"/>
            <a:ext cx="10777728" cy="11460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работа с педагогами</a:t>
            </a: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6696617" y="4242816"/>
            <a:ext cx="4998720" cy="1548384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видеофрагментов занятий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1191929" y="2139696"/>
            <a:ext cx="4998720" cy="1444752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Взаимопосещение открытых уроков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1461</TotalTime>
  <Words>470</Words>
  <Application>Microsoft Office PowerPoint</Application>
  <PresentationFormat>Произвольный</PresentationFormat>
  <Paragraphs>104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Преемственность и успешная адаптация детей с ОВЗ при переходе из детского сада в школу.  </vt:lpstr>
      <vt:lpstr>Преемственность – это последовательный переход с одного уровня образования на другой, выражающийся в сохранении и постепенном  изменении содержания, форм и методов обучения и воспитания.</vt:lpstr>
      <vt:lpstr>Цель преемственности </vt:lpstr>
      <vt:lpstr>Слайд 4</vt:lpstr>
      <vt:lpstr>          Задачи: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Целевые ориентиры для детей с ОВЗ</vt:lpstr>
      <vt:lpstr>Слайд 16</vt:lpstr>
      <vt:lpstr>  Преемственность - это система связей,  которая обеспечивает  выполнение задач по созданию  единого непрерывного образовательного процесса  на смежных этапах развития ребенка с ОВЗ  и способствует естественному вхождению  детей в новые условия и повышению  эффективности  школьного  обучения с первых дней.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Преемственность</dc:title>
  <dc:creator>User</dc:creator>
  <cp:lastModifiedBy>Roma</cp:lastModifiedBy>
  <cp:revision>160</cp:revision>
  <cp:lastPrinted>2017-04-12T14:17:17Z</cp:lastPrinted>
  <dcterms:created xsi:type="dcterms:W3CDTF">2017-04-10T07:31:47Z</dcterms:created>
  <dcterms:modified xsi:type="dcterms:W3CDTF">2018-04-21T18:50:03Z</dcterms:modified>
</cp:coreProperties>
</file>