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9" r:id="rId10"/>
    <p:sldId id="270" r:id="rId11"/>
    <p:sldId id="271" r:id="rId12"/>
    <p:sldId id="272" r:id="rId13"/>
    <p:sldId id="274" r:id="rId14"/>
    <p:sldId id="276" r:id="rId15"/>
    <p:sldId id="277" r:id="rId16"/>
    <p:sldId id="27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009900"/>
    <a:srgbClr val="FF0066"/>
    <a:srgbClr val="A6B20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663EB-420B-4EE7-9AAC-574162830668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447DD-F8CF-4675-949A-15F483302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83EF2-30C7-4D57-A35E-0121B3C74CCB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00A80-6E3B-42C2-BFF1-50C2BC6403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938BE-8A9E-4020-9EFA-EDA264284479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58279-9AE1-4E1D-BB4C-ADE052CD9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8EA09-EDC9-4835-8A3D-22D9DDB6C8AB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2DFE6-1BFA-4169-893B-254B04BFB0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93D49-0D08-4207-ACDB-160DAEA62F6B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DEDD8-2226-42E3-91DB-A5EF55BFC4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08AF7-12A5-4AE7-86DA-DC3E001AFF9F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49060-2409-490E-9679-A786876ACA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E9196-2E55-4809-930D-3AFFDC3B8F7A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B9C88-E4C5-4CCC-8B3D-BEA2C6726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E8868-8A50-4405-8352-38FAFE6B9E00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6CAA0-52BB-4680-8BD9-2C710C6928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FFCB4-DBEE-43CC-BBF9-0C51C6B5CA36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B841D-579B-4847-A7E1-8CD3A0F11A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8A3F6-2187-40FB-9374-818509D41CBA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2359A-96F5-4067-B2BA-FEF4FBDDA2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0193D-A1F0-417E-82A8-E0D713DC811D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76E8D-6147-4588-8B7E-8306CD48B9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A1E0C3-7BFA-4268-B1C4-5C253D989D79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58540E-BD76-467A-8F85-E49F38F158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0" y="1357298"/>
            <a:ext cx="9144000" cy="2965450"/>
          </a:xfrm>
        </p:spPr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  <a:latin typeface="Arial Black" pitchFamily="34" charset="0"/>
              </a:rPr>
              <a:t>Детский сад и семья: аспекты взаимодействия в условиях реализации ФГОС дошкольного образования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428860" y="5429264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Воспитатель МБДОУ № 12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Петросян Ж.А.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mtClean="0"/>
              <a:t>                                                            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9900"/>
                </a:solidFill>
              </a:rPr>
              <a:t>- </a:t>
            </a:r>
            <a:r>
              <a:rPr lang="ru-RU" b="1" i="1" dirty="0" smtClean="0">
                <a:solidFill>
                  <a:srgbClr val="7030A0"/>
                </a:solidFill>
              </a:rPr>
              <a:t>семейные проекты «Наша родословная»;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- открытые занятия для просмотров родителей;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- интеллектуальные ринги для детей и родителей;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- контрольные для родителей;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- аукцион секретов воспитания;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- </a:t>
            </a:r>
            <a:r>
              <a:rPr lang="ru-RU" b="1" i="1" dirty="0" err="1" smtClean="0">
                <a:solidFill>
                  <a:srgbClr val="7030A0"/>
                </a:solidFill>
              </a:rPr>
              <a:t>портфолио</a:t>
            </a:r>
            <a:r>
              <a:rPr lang="ru-RU" b="1" i="1" dirty="0" smtClean="0">
                <a:solidFill>
                  <a:srgbClr val="7030A0"/>
                </a:solidFill>
              </a:rPr>
              <a:t> семейного успеха;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- Родительская гостиная.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009900"/>
                </a:solidFill>
              </a:rPr>
              <a:t> </a:t>
            </a:r>
            <a:r>
              <a:rPr lang="ru-RU" b="1" i="1" dirty="0" smtClean="0">
                <a:solidFill>
                  <a:srgbClr val="009900"/>
                </a:solidFill>
              </a:rPr>
              <a:t>    </a:t>
            </a:r>
            <a:endParaRPr lang="ru-RU" b="1" i="1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mtClean="0"/>
              <a:t>                                                            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rtlCol="0">
            <a:normAutofit fontScale="92500" lnSpcReduction="20000"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Важные моменты:</a:t>
            </a:r>
            <a:endParaRPr lang="ru-RU" b="1" i="1" dirty="0">
              <a:solidFill>
                <a:srgbClr val="FF000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                           </a:t>
            </a:r>
            <a:r>
              <a:rPr lang="ru-RU" b="1" i="1" dirty="0" smtClean="0">
                <a:solidFill>
                  <a:srgbClr val="C00000"/>
                </a:solidFill>
              </a:rPr>
              <a:t>      -  все материалы для ознакомления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                      должны быть эстетически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                                   оформлены;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содержание необходимо регулярно обновлять, иначе родительский интерес к этой информации быстро пропадет;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оформление выполняется так, чтобы привлекать внимание родителей (текст на цветной бумаге, фотографии детей группы, картинки-символы);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b="1" i="1" dirty="0">
                <a:solidFill>
                  <a:srgbClr val="C00000"/>
                </a:solidFill>
              </a:rPr>
              <a:t>с</a:t>
            </a:r>
            <a:r>
              <a:rPr lang="ru-RU" b="1" i="1" dirty="0" smtClean="0">
                <a:solidFill>
                  <a:srgbClr val="C00000"/>
                </a:solidFill>
              </a:rPr>
              <a:t>одержание предполагаемого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   материала должно быть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   действительно интересно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   большинству родителей.</a:t>
            </a:r>
          </a:p>
        </p:txBody>
      </p:sp>
      <p:pic>
        <p:nvPicPr>
          <p:cNvPr id="28675" name="Picture 2" descr="C:\Users\Inna\Desktop\91849026_383fc8ebffa2__1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988"/>
            <a:ext cx="277177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3" descr="C:\Users\Inna\Desktop\нельз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4437063"/>
            <a:ext cx="3294063" cy="242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mtClean="0"/>
              <a:t>                                                            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solidFill>
                  <a:srgbClr val="009900"/>
                </a:solidFill>
              </a:rPr>
              <a:t>Работа с родителями – это процесс общения разных людей, который не всегда проходит гладко. Естественно, могут возникнуть </a:t>
            </a:r>
            <a:r>
              <a:rPr lang="ru-RU" sz="2800" b="1" i="1" u="sng" dirty="0" smtClean="0">
                <a:solidFill>
                  <a:srgbClr val="0070C0"/>
                </a:solidFill>
              </a:rPr>
              <a:t>проблемные</a:t>
            </a:r>
            <a:r>
              <a:rPr lang="ru-RU" sz="2800" b="1" i="1" dirty="0" smtClean="0">
                <a:solidFill>
                  <a:srgbClr val="0070C0"/>
                </a:solidFill>
              </a:rPr>
              <a:t> </a:t>
            </a:r>
            <a:r>
              <a:rPr lang="ru-RU" sz="2800" b="1" i="1" u="sng" dirty="0" smtClean="0">
                <a:solidFill>
                  <a:srgbClr val="0070C0"/>
                </a:solidFill>
              </a:rPr>
              <a:t>ситуации</a:t>
            </a:r>
            <a:r>
              <a:rPr lang="ru-RU" sz="2800" b="1" i="1" dirty="0" smtClean="0">
                <a:solidFill>
                  <a:srgbClr val="0070C0"/>
                </a:solidFill>
              </a:rPr>
              <a:t> </a:t>
            </a:r>
            <a:r>
              <a:rPr lang="ru-RU" sz="2800" b="1" i="1" dirty="0" smtClean="0">
                <a:solidFill>
                  <a:srgbClr val="009900"/>
                </a:solidFill>
              </a:rPr>
              <a:t>во взаимоотношениях педагогов и        родителей: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sz="2400" b="1" i="1" dirty="0" smtClean="0">
                <a:solidFill>
                  <a:srgbClr val="FF0066"/>
                </a:solidFill>
              </a:rPr>
              <a:t>конфликты между родителями из-за детей;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sz="2400" b="1" i="1" dirty="0">
                <a:solidFill>
                  <a:srgbClr val="FF0066"/>
                </a:solidFill>
              </a:rPr>
              <a:t>р</a:t>
            </a:r>
            <a:r>
              <a:rPr lang="ru-RU" sz="2400" b="1" i="1" dirty="0" smtClean="0">
                <a:solidFill>
                  <a:srgbClr val="FF0066"/>
                </a:solidFill>
              </a:rPr>
              <a:t>одительские претензии к воспитателям по разным вопросам;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>
                <a:solidFill>
                  <a:srgbClr val="FF0066"/>
                </a:solidFill>
              </a:rPr>
              <a:t> </a:t>
            </a:r>
            <a:r>
              <a:rPr lang="ru-RU" sz="2400" b="1" i="1" dirty="0" smtClean="0">
                <a:solidFill>
                  <a:srgbClr val="FF0066"/>
                </a:solidFill>
              </a:rPr>
              <a:t>       - жалобы воспитателей на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>
                <a:solidFill>
                  <a:srgbClr val="FF0066"/>
                </a:solidFill>
              </a:rPr>
              <a:t> </a:t>
            </a:r>
            <a:r>
              <a:rPr lang="ru-RU" sz="2400" b="1" i="1" dirty="0" smtClean="0">
                <a:solidFill>
                  <a:srgbClr val="FF0066"/>
                </a:solidFill>
              </a:rPr>
              <a:t>      пассивность родителей;                                                                   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>
                <a:solidFill>
                  <a:srgbClr val="FF0066"/>
                </a:solidFill>
              </a:rPr>
              <a:t> </a:t>
            </a:r>
            <a:r>
              <a:rPr lang="ru-RU" sz="2400" b="1" i="1" dirty="0" smtClean="0">
                <a:solidFill>
                  <a:srgbClr val="FF0066"/>
                </a:solidFill>
              </a:rPr>
              <a:t>  - невнимание родителей к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>
                <a:solidFill>
                  <a:srgbClr val="FF0066"/>
                </a:solidFill>
              </a:rPr>
              <a:t> </a:t>
            </a:r>
            <a:r>
              <a:rPr lang="ru-RU" sz="2400" b="1" i="1" dirty="0" smtClean="0">
                <a:solidFill>
                  <a:srgbClr val="FF0066"/>
                </a:solidFill>
              </a:rPr>
              <a:t>   рекомендациям воспитателей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rgbClr val="FF0066"/>
                </a:solidFill>
              </a:rPr>
              <a:t>  в связи с недостатком  авторитета педагога из-за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rgbClr val="FF0066"/>
                </a:solidFill>
              </a:rPr>
              <a:t>молодого возраста или   небольшого опыта.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mtClean="0"/>
              <a:t>                                                            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</a:t>
            </a:r>
            <a:r>
              <a:rPr lang="ru-RU" b="1" i="1" dirty="0" smtClean="0">
                <a:solidFill>
                  <a:srgbClr val="FF0066"/>
                </a:solidFill>
              </a:rPr>
              <a:t>Способы повышения авторитета   воспитателя: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sz="2800" b="1" i="1" dirty="0" smtClean="0">
                <a:solidFill>
                  <a:srgbClr val="009900"/>
                </a:solidFill>
              </a:rPr>
              <a:t>торжественно вручить на родительском собрании почетную грамоту за заслуги ко Дню дошкольного работника или за высокие показатели в работе по итогам  года;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solidFill>
                  <a:srgbClr val="009900"/>
                </a:solidFill>
              </a:rPr>
              <a:t>-   оформить красивое поздравление ко Дню рождения педагога</a:t>
            </a:r>
            <a:r>
              <a:rPr lang="ru-RU" sz="2800" b="1" i="1" dirty="0">
                <a:solidFill>
                  <a:srgbClr val="009900"/>
                </a:solidFill>
              </a:rPr>
              <a:t>;</a:t>
            </a:r>
            <a:endParaRPr lang="ru-RU" sz="28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643314"/>
            <a:ext cx="88582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Arial" charset="0"/>
              <a:buNone/>
            </a:pPr>
            <a:r>
              <a:rPr lang="ru-RU" sz="2400" b="1" i="1" dirty="0" smtClean="0">
                <a:solidFill>
                  <a:srgbClr val="009900"/>
                </a:solidFill>
              </a:rPr>
              <a:t>- организовать благодарственное письмо от родителей  выпускников;</a:t>
            </a:r>
          </a:p>
          <a:p>
            <a:pPr marL="0" indent="0">
              <a:buFont typeface="Arial" charset="0"/>
              <a:buNone/>
            </a:pPr>
            <a:r>
              <a:rPr lang="ru-RU" sz="2400" b="1" i="1" dirty="0" smtClean="0">
                <a:solidFill>
                  <a:srgbClr val="009900"/>
                </a:solidFill>
              </a:rPr>
              <a:t>- оформить холл фотографиями лучших педагогов детского сада  с кратким описанием их личных достижений.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mtClean="0"/>
              <a:t>                                                             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rtlCol="0">
            <a:normAutofit lnSpcReduction="1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                                                        </a:t>
            </a:r>
            <a:r>
              <a:rPr lang="ru-RU" b="1" i="1" u="sng" dirty="0" smtClean="0">
                <a:solidFill>
                  <a:srgbClr val="C00000"/>
                </a:solidFill>
              </a:rPr>
              <a:t>Вывод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     </a:t>
            </a:r>
            <a:r>
              <a:rPr lang="ru-RU" sz="2800" b="1" i="1" dirty="0" smtClean="0">
                <a:solidFill>
                  <a:srgbClr val="FF0000"/>
                </a:solidFill>
              </a:rPr>
              <a:t>Важным моментом в предупреждении проблемных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solidFill>
                  <a:srgbClr val="FF0000"/>
                </a:solidFill>
              </a:rPr>
              <a:t> ситуаций являются установление личного контакта 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solidFill>
                  <a:srgbClr val="FF0000"/>
                </a:solidFill>
              </a:rPr>
              <a:t>педагога с родителями, ежедневное информирование о 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solidFill>
                  <a:srgbClr val="FF0000"/>
                </a:solidFill>
              </a:rPr>
              <a:t>том,  как  ребенок  провел  день,  чему  научился,  каких 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solidFill>
                  <a:srgbClr val="FF0000"/>
                </a:solidFill>
              </a:rPr>
              <a:t>успехов достиг. Отсутствие информации порождает 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solidFill>
                  <a:srgbClr val="FF0000"/>
                </a:solidFill>
              </a:rPr>
              <a:t>у    родителей     желание    получить    ее    из    других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solidFill>
                  <a:srgbClr val="FF0000"/>
                </a:solidFill>
              </a:rPr>
              <a:t>источников, например,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>
                <a:solidFill>
                  <a:srgbClr val="FF0000"/>
                </a:solidFill>
              </a:rPr>
              <a:t>о</a:t>
            </a:r>
            <a:r>
              <a:rPr lang="ru-RU" sz="2800" b="1" i="1" dirty="0" smtClean="0">
                <a:solidFill>
                  <a:srgbClr val="FF0000"/>
                </a:solidFill>
              </a:rPr>
              <a:t>т  других  родителей,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>
                <a:solidFill>
                  <a:srgbClr val="FF0000"/>
                </a:solidFill>
              </a:rPr>
              <a:t>о</a:t>
            </a:r>
            <a:r>
              <a:rPr lang="ru-RU" sz="2800" b="1" i="1" dirty="0" smtClean="0">
                <a:solidFill>
                  <a:srgbClr val="FF0000"/>
                </a:solidFill>
              </a:rPr>
              <a:t>т детей группы. Такая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>
                <a:solidFill>
                  <a:srgbClr val="FF0000"/>
                </a:solidFill>
              </a:rPr>
              <a:t>и</a:t>
            </a:r>
            <a:r>
              <a:rPr lang="ru-RU" sz="2800" b="1" i="1" dirty="0" smtClean="0">
                <a:solidFill>
                  <a:srgbClr val="FF0000"/>
                </a:solidFill>
              </a:rPr>
              <a:t>нформация    может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>
                <a:solidFill>
                  <a:srgbClr val="FF0000"/>
                </a:solidFill>
              </a:rPr>
              <a:t>н</a:t>
            </a:r>
            <a:r>
              <a:rPr lang="ru-RU" sz="2800" b="1" i="1" dirty="0" smtClean="0">
                <a:solidFill>
                  <a:srgbClr val="FF0000"/>
                </a:solidFill>
              </a:rPr>
              <a:t>осить     искаженный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>
                <a:solidFill>
                  <a:srgbClr val="FF0000"/>
                </a:solidFill>
              </a:rPr>
              <a:t>х</a:t>
            </a:r>
            <a:r>
              <a:rPr lang="ru-RU" sz="2800" b="1" i="1" dirty="0" smtClean="0">
                <a:solidFill>
                  <a:srgbClr val="FF0000"/>
                </a:solidFill>
              </a:rPr>
              <a:t>арактер и привести к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>
                <a:solidFill>
                  <a:srgbClr val="FF0000"/>
                </a:solidFill>
              </a:rPr>
              <a:t>к</a:t>
            </a:r>
            <a:r>
              <a:rPr lang="ru-RU" sz="2800" b="1" i="1" dirty="0" smtClean="0">
                <a:solidFill>
                  <a:srgbClr val="FF0000"/>
                </a:solidFill>
              </a:rPr>
              <a:t>онфликтной ситуации.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mtClean="0"/>
              <a:t>                                                                 </a:t>
            </a:r>
          </a:p>
        </p:txBody>
      </p:sp>
      <p:sp>
        <p:nvSpPr>
          <p:cNvPr id="34818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r>
              <a:rPr lang="ru-RU" sz="2400" smtClean="0"/>
              <a:t>    </a:t>
            </a:r>
            <a:r>
              <a:rPr lang="ru-RU" sz="2400" b="1" i="1" smtClean="0">
                <a:solidFill>
                  <a:srgbClr val="FF0000"/>
                </a:solidFill>
              </a:rPr>
              <a:t>Взаимодействие детского сада с семьей можно осуществлять по-разному.  Важно только избегать формализма.  Для того, чтобы спланировать работу с родителями, надо хорошо знать отношения в семье своих воспитанников. Поэтому, начинать необходимо  с  анализа  социального  состава  родителей,  их настроя и ожиданий от пребывания ребенка в детском саду. Проведение  анкетирования,  личных  бесед  на  эту  тему поможет правильно выстроить работу с родителями, сделать ее   эффективной,   подобрать   интересные   формы взаимодействия с семьей.</a:t>
            </a:r>
          </a:p>
        </p:txBody>
      </p:sp>
      <p:pic>
        <p:nvPicPr>
          <p:cNvPr id="34819" name="Picture 3" descr="C:\Users\Inna\Desktop\fb939b7ea32cdb723d8fb1e0d3cab9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763963"/>
            <a:ext cx="8351837" cy="309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mtClean="0"/>
              <a:t>                                                                </a:t>
            </a:r>
          </a:p>
        </p:txBody>
      </p:sp>
      <p:sp>
        <p:nvSpPr>
          <p:cNvPr id="35842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5843" name="Picture 2" descr="C:\Users\Inna\Desktop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950" y="-34925"/>
            <a:ext cx="9432925" cy="689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TextBox 3"/>
          <p:cNvSpPr txBox="1">
            <a:spLocks noChangeArrowheads="1"/>
          </p:cNvSpPr>
          <p:nvPr/>
        </p:nvSpPr>
        <p:spPr bwMode="auto">
          <a:xfrm>
            <a:off x="107950" y="1557338"/>
            <a:ext cx="9144000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dirty="0">
                <a:latin typeface="Calibri" pitchFamily="34" charset="0"/>
              </a:rPr>
              <a:t>  </a:t>
            </a:r>
            <a:r>
              <a:rPr lang="ru-RU" sz="4000" b="1" dirty="0">
                <a:solidFill>
                  <a:srgbClr val="C00000"/>
                </a:solidFill>
                <a:latin typeface="Calibri" pitchFamily="34" charset="0"/>
              </a:rPr>
              <a:t>Спасибо за внимание!</a:t>
            </a:r>
          </a:p>
          <a:p>
            <a:pPr algn="ctr"/>
            <a:r>
              <a:rPr lang="ru-RU" sz="4000" b="1" dirty="0">
                <a:solidFill>
                  <a:srgbClr val="C00000"/>
                </a:solidFill>
                <a:latin typeface="Calibri" pitchFamily="34" charset="0"/>
              </a:rPr>
              <a:t>   Желаю успехов в работе!</a:t>
            </a:r>
          </a:p>
          <a:p>
            <a:pPr algn="ctr"/>
            <a:endParaRPr lang="ru-RU" sz="4000" dirty="0">
              <a:latin typeface="Calibri" pitchFamily="34" charset="0"/>
            </a:endParaRPr>
          </a:p>
          <a:p>
            <a:endParaRPr lang="en-US" b="1" i="1" dirty="0">
              <a:latin typeface="Calibri" pitchFamily="34" charset="0"/>
            </a:endParaRPr>
          </a:p>
          <a:p>
            <a:endParaRPr lang="en-US" b="1" i="1" dirty="0">
              <a:latin typeface="Calibri" pitchFamily="34" charset="0"/>
            </a:endParaRPr>
          </a:p>
          <a:p>
            <a:endParaRPr lang="en-US" b="1" i="1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mtClean="0"/>
              <a:t>                                                           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4932363" cy="6856413"/>
          </a:xfrm>
        </p:spPr>
        <p:txBody>
          <a:bodyPr rtlCol="0">
            <a:normAutofit lnSpcReduction="1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В настоящее время российское дошкольное образование переживает переломный период. Повод для грядущих перемен – это изменения в законе «Об образовании в Российской Федерации» и сопутствующий ему Федеральный государственный образовательный стандарт дошкольного образования. 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14339" name="Picture 2" descr="C:\Users\Inna\Desktop\Доклад\arton1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0"/>
            <a:ext cx="42846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mtClean="0"/>
              <a:t>                                                            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000768"/>
          </a:xfrm>
        </p:spPr>
        <p:txBody>
          <a:bodyPr rtlCol="0">
            <a:normAutofit fontScale="85000" lnSpcReduction="20000"/>
          </a:bodyPr>
          <a:lstStyle/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В Законе предусмотрено, что в решении сложных, многоплановых задач, связанных с реализацией ФГОС ДО, эксклюзивная роль принадлежит семье. В статье 44 Закона впервые определены права, обязанности и ответственность родителей за образование ребенка. В связи с этим возникает необходимость по-новому взглянуть на взаимодействие ДОУ с родителями с целью создания единого образовательного пространства «семья – детский сад» для их равноправного и заинтересованного партнерства.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Новые задачи, встающие перед ДОУ, предполагают его открытость, тесное сотрудничество и взаимодействие с родителями и другими социальными институтами, превращающими детский сад на современном этапе в открытую образовательную систему с более гибким и</a:t>
            </a:r>
            <a:r>
              <a:rPr lang="ru-RU" i="1" dirty="0" smtClean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свободным процессом обучения.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mtClean="0"/>
              <a:t>                                                            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rtlCol="0">
            <a:normAutofit lnSpcReduction="1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u="sng" dirty="0" smtClean="0">
                <a:solidFill>
                  <a:srgbClr val="002060"/>
                </a:solidFill>
              </a:rPr>
              <a:t>Проблема</a:t>
            </a:r>
            <a:r>
              <a:rPr lang="ru-RU" b="1" i="1" dirty="0" smtClean="0">
                <a:solidFill>
                  <a:srgbClr val="002060"/>
                </a:solidFill>
              </a:rPr>
              <a:t> вовлечения родителей в единое пространство детского развития в ДОУ решается в </a:t>
            </a:r>
            <a:r>
              <a:rPr lang="ru-RU" b="1" i="1" u="sng" dirty="0" smtClean="0">
                <a:solidFill>
                  <a:srgbClr val="002060"/>
                </a:solidFill>
              </a:rPr>
              <a:t>трех направлениях: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работа с коллективом ДОУ по организации взаимодействия с семьей, ознакомление педагогов с системой новых форм работы с родителями;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повышение педагогической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    культуры родителей;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b="1" i="1" dirty="0">
                <a:solidFill>
                  <a:srgbClr val="002060"/>
                </a:solidFill>
              </a:rPr>
              <a:t>в</a:t>
            </a:r>
            <a:r>
              <a:rPr lang="ru-RU" b="1" i="1" dirty="0" smtClean="0">
                <a:solidFill>
                  <a:srgbClr val="002060"/>
                </a:solidFill>
              </a:rPr>
              <a:t>овлечение родителей в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    деятельность ДОУ,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    совместная работа по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    обмену опытом.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7411" name="Picture 3" descr="C:\Users\Inna\Desktop\469435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2924175"/>
            <a:ext cx="3600450" cy="381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mtClean="0"/>
              <a:t>                                                            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u="sng" dirty="0" smtClean="0">
                <a:solidFill>
                  <a:srgbClr val="0070C0"/>
                </a:solidFill>
              </a:rPr>
              <a:t>Основные задачи работы: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sz="2800" b="1" i="1" dirty="0" smtClean="0">
                <a:solidFill>
                  <a:srgbClr val="002060"/>
                </a:solidFill>
              </a:rPr>
              <a:t>установить партнерские отношения с семьей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</a:rPr>
              <a:t>   каждого</a:t>
            </a:r>
            <a:r>
              <a:rPr lang="ru-RU" sz="2800" b="1" i="1" dirty="0">
                <a:solidFill>
                  <a:srgbClr val="002060"/>
                </a:solidFill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</a:rPr>
              <a:t> воспитанника;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sz="2800" b="1" i="1" dirty="0" smtClean="0">
                <a:solidFill>
                  <a:srgbClr val="002060"/>
                </a:solidFill>
              </a:rPr>
              <a:t>объединить усилия для развития и воспитания детей;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sz="2800" b="1" i="1" dirty="0" smtClean="0">
                <a:solidFill>
                  <a:srgbClr val="002060"/>
                </a:solidFill>
              </a:rPr>
              <a:t>создать атмосферу взаимопонимания, общности интересов, эмоциональной </a:t>
            </a:r>
            <a:r>
              <a:rPr lang="ru-RU" sz="2800" b="1" i="1" dirty="0" err="1" smtClean="0">
                <a:solidFill>
                  <a:srgbClr val="002060"/>
                </a:solidFill>
              </a:rPr>
              <a:t>взаимоподдержки</a:t>
            </a:r>
            <a:r>
              <a:rPr lang="ru-RU" sz="2800" b="1" i="1" dirty="0" smtClean="0">
                <a:solidFill>
                  <a:srgbClr val="002060"/>
                </a:solidFill>
              </a:rPr>
              <a:t>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sz="2800" b="1" i="1" dirty="0" smtClean="0">
                <a:solidFill>
                  <a:srgbClr val="002060"/>
                </a:solidFill>
              </a:rPr>
              <a:t>активизировать и обогащать воспитательные умения родителей;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solidFill>
                  <a:srgbClr val="002060"/>
                </a:solidFill>
              </a:rPr>
              <a:t>-  поддерживать их уверенность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solidFill>
                  <a:srgbClr val="002060"/>
                </a:solidFill>
              </a:rPr>
              <a:t>   в собственных педагогических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solidFill>
                  <a:srgbClr val="002060"/>
                </a:solidFill>
              </a:rPr>
              <a:t>   возможностях.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18435" name="Picture 2" descr="C:\Users\Inna\Desktop\Meet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3933825"/>
            <a:ext cx="37084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mtClean="0"/>
              <a:t>                                                            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5286388"/>
          </a:xfrm>
        </p:spPr>
        <p:txBody>
          <a:bodyPr rtlCol="0">
            <a:normAutofit fontScale="92500"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u="sng" dirty="0" smtClean="0">
                <a:solidFill>
                  <a:srgbClr val="FF0000"/>
                </a:solidFill>
              </a:rPr>
              <a:t>Принципы взаимодействия с родителями: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b="1" i="1" dirty="0" smtClean="0">
                <a:solidFill>
                  <a:srgbClr val="C00000"/>
                </a:solidFill>
              </a:rPr>
              <a:t>1. Доброжелательный стиль общения.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b="1" i="1" dirty="0" smtClean="0">
                <a:solidFill>
                  <a:srgbClr val="C00000"/>
                </a:solidFill>
              </a:rPr>
              <a:t>2. Индивидуальный подход.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b="1" i="1" dirty="0" smtClean="0">
                <a:solidFill>
                  <a:srgbClr val="C00000"/>
                </a:solidFill>
              </a:rPr>
              <a:t>3. Сотрудничество, а не наставничество.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b="1" i="1" dirty="0" smtClean="0">
                <a:solidFill>
                  <a:srgbClr val="C00000"/>
                </a:solidFill>
              </a:rPr>
              <a:t>4. Тщательная подготовка к каждому    мероприятию.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3000" b="1" i="1" dirty="0" smtClean="0">
                <a:solidFill>
                  <a:srgbClr val="C00000"/>
                </a:solidFill>
              </a:rPr>
              <a:t>5. Динамичность.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2800" b="1" i="1" dirty="0" smtClean="0">
                <a:solidFill>
                  <a:srgbClr val="002060"/>
                </a:solidFill>
              </a:rPr>
              <a:t> В процессе работы с семьей в ДОУ решаются задачи, связанные с возрождением традиций семейного воспитания, вовлечение родителей, детей и педагогов в объединения по интересам и увлечениям, организации семейного досуга.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000" b="1" i="1" dirty="0" smtClean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000" b="1" i="1" dirty="0" smtClean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mtClean="0"/>
              <a:t>                                                               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00" y="0"/>
            <a:ext cx="9144000" cy="6858000"/>
          </a:xfrm>
        </p:spPr>
        <p:txBody>
          <a:bodyPr rtlCol="0">
            <a:normAutofit fontScale="85000" lnSpcReduction="10000"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u="sng" dirty="0" smtClean="0">
                <a:solidFill>
                  <a:srgbClr val="009900"/>
                </a:solidFill>
              </a:rPr>
              <a:t>Преимущества новой системы взаимодействия ДОУ с семьей: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b="1" i="1" dirty="0">
                <a:solidFill>
                  <a:srgbClr val="0070C0"/>
                </a:solidFill>
              </a:rPr>
              <a:t>п</a:t>
            </a:r>
            <a:r>
              <a:rPr lang="ru-RU" b="1" i="1" dirty="0" smtClean="0">
                <a:solidFill>
                  <a:srgbClr val="0070C0"/>
                </a:solidFill>
              </a:rPr>
              <a:t>оложительный эмоциональный настрой педагогов и родителей на совместную работу по воспитанию детей;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b="1" i="1" dirty="0" smtClean="0">
                <a:solidFill>
                  <a:srgbClr val="0070C0"/>
                </a:solidFill>
              </a:rPr>
              <a:t>учет индивидуальности каждого ребенка;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b="1" i="1" dirty="0" smtClean="0">
                <a:solidFill>
                  <a:srgbClr val="0070C0"/>
                </a:solidFill>
              </a:rPr>
              <a:t>самостоятельный выбор родителями направления в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 smtClean="0">
                <a:solidFill>
                  <a:srgbClr val="0070C0"/>
                </a:solidFill>
              </a:rPr>
              <a:t>   развитии и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 smtClean="0">
                <a:solidFill>
                  <a:srgbClr val="0070C0"/>
                </a:solidFill>
              </a:rPr>
              <a:t>   воспитании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 smtClean="0">
                <a:solidFill>
                  <a:srgbClr val="0070C0"/>
                </a:solidFill>
              </a:rPr>
              <a:t>   ребенка;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укрепление внутрисемейных связей, эмоционального общения, нахождение общих интересов и занятий;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возможность реализации единой программы воспитания и развития ребенка в ДОУ и в семье;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возможность учета типа семьи и стиля семейных отношений;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i="1" dirty="0" smtClean="0">
              <a:solidFill>
                <a:srgbClr val="0070C0"/>
              </a:solidFill>
            </a:endParaRP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mtClean="0"/>
              <a:t>                                                            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142852"/>
            <a:ext cx="8929718" cy="6858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открытость детского сада для семьи;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сотрудничество педагогов и родителей в воспитании детей;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создание активной развивающей среды, активных форм общения детей и взрослых, обеспечивающих единые подходы к развитию ребенка в семье и в ДОУ;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диагностика общих и частных проблем в воспитании и развитии ребенка.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mtClean="0"/>
              <a:t>                                                            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u="sng" dirty="0" smtClean="0">
                <a:solidFill>
                  <a:srgbClr val="FF0000"/>
                </a:solidFill>
              </a:rPr>
              <a:t>Новые формы и методы работы с семьей: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«Круглый стол» по любой теме;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собеседование, диагностика, тесты, опросы на любые темы, анкетирование;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интервью с родителями и детьми на определенные темы;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-  тематические выставки;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-  консультации специалистов;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>
                <a:solidFill>
                  <a:srgbClr val="7030A0"/>
                </a:solidFill>
              </a:rPr>
              <a:t>-  </a:t>
            </a:r>
            <a:r>
              <a:rPr lang="ru-RU" b="1" i="1" dirty="0" smtClean="0">
                <a:solidFill>
                  <a:srgbClr val="7030A0"/>
                </a:solidFill>
              </a:rPr>
              <a:t>семейные спортивные встречи;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почта и телефон доверия;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>
                <a:solidFill>
                  <a:srgbClr val="7030A0"/>
                </a:solidFill>
              </a:rPr>
              <a:t>- </a:t>
            </a:r>
            <a:r>
              <a:rPr lang="ru-RU" b="1" i="1" dirty="0" smtClean="0">
                <a:solidFill>
                  <a:srgbClr val="7030A0"/>
                </a:solidFill>
              </a:rPr>
              <a:t> конкурс семейных талантов;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26627" name="Picture 2" descr="C:\Users\Inna\Desktop\1383767989_mokey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2924175"/>
            <a:ext cx="2843212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942</Words>
  <Application>Microsoft Office PowerPoint</Application>
  <PresentationFormat>Экран (4:3)</PresentationFormat>
  <Paragraphs>122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Детский сад и семья: аспекты взаимодействия в условиях реализации ФГОС дошкольного образования</vt:lpstr>
      <vt:lpstr>                                                               </vt:lpstr>
      <vt:lpstr>                                                                </vt:lpstr>
      <vt:lpstr>                                                                </vt:lpstr>
      <vt:lpstr>                                                                </vt:lpstr>
      <vt:lpstr>                                                                </vt:lpstr>
      <vt:lpstr>                                                                   </vt:lpstr>
      <vt:lpstr>                                                                </vt:lpstr>
      <vt:lpstr>                                                                </vt:lpstr>
      <vt:lpstr>                                                                </vt:lpstr>
      <vt:lpstr>                                                                </vt:lpstr>
      <vt:lpstr>                                                                </vt:lpstr>
      <vt:lpstr>                                                                </vt:lpstr>
      <vt:lpstr>                                                                 </vt:lpstr>
      <vt:lpstr>                                                                 </vt:lpstr>
      <vt:lpstr>                                               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Детский сад и семья: аспекты взаимодействия в условиях реализации ФГОС дошкольного образования</dc:title>
  <dc:creator>Настёна</dc:creator>
  <cp:lastModifiedBy>Windows User</cp:lastModifiedBy>
  <cp:revision>94</cp:revision>
  <dcterms:created xsi:type="dcterms:W3CDTF">2015-06-17T17:27:07Z</dcterms:created>
  <dcterms:modified xsi:type="dcterms:W3CDTF">2018-04-21T06:35:14Z</dcterms:modified>
</cp:coreProperties>
</file>